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2"/>
  </p:handoutMasterIdLst>
  <p:sldIdLst>
    <p:sldId id="256" r:id="rId2"/>
    <p:sldId id="258" r:id="rId3"/>
    <p:sldId id="257" r:id="rId4"/>
    <p:sldId id="278" r:id="rId5"/>
    <p:sldId id="280" r:id="rId6"/>
    <p:sldId id="281" r:id="rId7"/>
    <p:sldId id="282" r:id="rId8"/>
    <p:sldId id="283" r:id="rId9"/>
    <p:sldId id="259" r:id="rId10"/>
    <p:sldId id="285" r:id="rId11"/>
    <p:sldId id="273" r:id="rId12"/>
    <p:sldId id="277" r:id="rId13"/>
    <p:sldId id="262" r:id="rId14"/>
    <p:sldId id="274" r:id="rId15"/>
    <p:sldId id="269" r:id="rId16"/>
    <p:sldId id="272" r:id="rId17"/>
    <p:sldId id="276" r:id="rId18"/>
    <p:sldId id="266" r:id="rId19"/>
    <p:sldId id="264" r:id="rId20"/>
    <p:sldId id="265" r:id="rId21"/>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73" d="100"/>
          <a:sy n="73" d="100"/>
        </p:scale>
        <p:origin x="6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98475"/>
          </a:xfrm>
          <a:prstGeom prst="rect">
            <a:avLst/>
          </a:prstGeom>
        </p:spPr>
        <p:txBody>
          <a:bodyPr vert="horz" lIns="91440" tIns="45720" rIns="91440" bIns="45720" rtlCol="0"/>
          <a:lstStyle>
            <a:lvl1pPr algn="r">
              <a:defRPr sz="1200"/>
            </a:lvl1pPr>
          </a:lstStyle>
          <a:p>
            <a:fld id="{FB0382A1-7CCA-4A80-AFF8-6CF1E5BB2A80}" type="datetimeFigureOut">
              <a:rPr lang="en-GB" smtClean="0"/>
              <a:t>29/06/2020</a:t>
            </a:fld>
            <a:endParaRPr lang="en-GB"/>
          </a:p>
        </p:txBody>
      </p:sp>
      <p:sp>
        <p:nvSpPr>
          <p:cNvPr id="4" name="Footer Placeholder 3"/>
          <p:cNvSpPr>
            <a:spLocks noGrp="1"/>
          </p:cNvSpPr>
          <p:nvPr>
            <p:ph type="ftr" sz="quarter" idx="2"/>
          </p:nvPr>
        </p:nvSpPr>
        <p:spPr>
          <a:xfrm>
            <a:off x="0" y="9447213"/>
            <a:ext cx="2971800" cy="49847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9447213"/>
            <a:ext cx="2971800" cy="498475"/>
          </a:xfrm>
          <a:prstGeom prst="rect">
            <a:avLst/>
          </a:prstGeom>
        </p:spPr>
        <p:txBody>
          <a:bodyPr vert="horz" lIns="91440" tIns="45720" rIns="91440" bIns="45720" rtlCol="0" anchor="b"/>
          <a:lstStyle>
            <a:lvl1pPr algn="r">
              <a:defRPr sz="1200"/>
            </a:lvl1pPr>
          </a:lstStyle>
          <a:p>
            <a:fld id="{5F2CDAD9-1A89-4351-96A9-633FCE151279}" type="slidenum">
              <a:rPr lang="en-GB" smtClean="0"/>
              <a:t>‹#›</a:t>
            </a:fld>
            <a:endParaRPr lang="en-GB"/>
          </a:p>
        </p:txBody>
      </p:sp>
    </p:spTree>
    <p:extLst>
      <p:ext uri="{BB962C8B-B14F-4D97-AF65-F5344CB8AC3E}">
        <p14:creationId xmlns:p14="http://schemas.microsoft.com/office/powerpoint/2010/main" val="2040065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29/06/2020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2321904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29/06/2020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pic>
        <p:nvPicPr>
          <p:cNvPr id="7" name="Picture 6"/>
          <p:cNvPicPr>
            <a:picLocks noChangeAspect="1"/>
          </p:cNvPicPr>
          <p:nvPr userDrawn="1"/>
        </p:nvPicPr>
        <p:blipFill>
          <a:blip r:embed="rId2"/>
          <a:stretch>
            <a:fillRect/>
          </a:stretch>
        </p:blipFill>
        <p:spPr>
          <a:xfrm>
            <a:off x="10587507" y="230188"/>
            <a:ext cx="1320001" cy="1232001"/>
          </a:xfrm>
          <a:prstGeom prst="rect">
            <a:avLst/>
          </a:prstGeom>
        </p:spPr>
      </p:pic>
    </p:spTree>
    <p:extLst>
      <p:ext uri="{BB962C8B-B14F-4D97-AF65-F5344CB8AC3E}">
        <p14:creationId xmlns:p14="http://schemas.microsoft.com/office/powerpoint/2010/main" val="289101847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9AF959-F47A-4894-AC9F-BE82AC2BE42A}" type="datetimeFigureOut">
              <a:rPr lang="en-GB" smtClean="0"/>
              <a:t>29/06/2020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733571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99AF959-F47A-4894-AC9F-BE82AC2BE42A}" type="datetimeFigureOut">
              <a:rPr lang="en-GB" smtClean="0"/>
              <a:t>29/06/2020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942493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99AF959-F47A-4894-AC9F-BE82AC2BE42A}" type="datetimeFigureOut">
              <a:rPr lang="en-GB" smtClean="0"/>
              <a:t>29/06/2020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4165533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99AF959-F47A-4894-AC9F-BE82AC2BE42A}" type="datetimeFigureOut">
              <a:rPr lang="en-GB" smtClean="0"/>
              <a:t>29/06/2020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645182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9AF959-F47A-4894-AC9F-BE82AC2BE42A}" type="datetimeFigureOut">
              <a:rPr lang="en-GB" smtClean="0"/>
              <a:t>29/06/2020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1857730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9AF959-F47A-4894-AC9F-BE82AC2BE42A}" type="datetimeFigureOut">
              <a:rPr lang="en-GB" smtClean="0"/>
              <a:t>29/06/2020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964172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9AF959-F47A-4894-AC9F-BE82AC2BE42A}" type="datetimeFigureOut">
              <a:rPr lang="en-GB" smtClean="0"/>
              <a:t>29/06/2020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2275402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29/06/2020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999949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29/06/2020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0153306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IE"/>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E665F059-B11B-42B7-9A3A-E545995F4A4C}" type="slidenum">
              <a:rPr lang="en-GB" altLang="en-US"/>
              <a:pPr>
                <a:defRPr/>
              </a:pPr>
              <a:t>‹#›</a:t>
            </a:fld>
            <a:endParaRPr lang="en-GB" altLang="en-US"/>
          </a:p>
        </p:txBody>
      </p:sp>
      <p:pic>
        <p:nvPicPr>
          <p:cNvPr id="9" name="Picture 8"/>
          <p:cNvPicPr>
            <a:picLocks noChangeAspect="1"/>
          </p:cNvPicPr>
          <p:nvPr userDrawn="1"/>
        </p:nvPicPr>
        <p:blipFill>
          <a:blip r:embed="rId2"/>
          <a:stretch>
            <a:fillRect/>
          </a:stretch>
        </p:blipFill>
        <p:spPr>
          <a:xfrm>
            <a:off x="10587507" y="230188"/>
            <a:ext cx="1320001" cy="1232001"/>
          </a:xfrm>
          <a:prstGeom prst="rect">
            <a:avLst/>
          </a:prstGeom>
        </p:spPr>
      </p:pic>
    </p:spTree>
    <p:extLst>
      <p:ext uri="{BB962C8B-B14F-4D97-AF65-F5344CB8AC3E}">
        <p14:creationId xmlns:p14="http://schemas.microsoft.com/office/powerpoint/2010/main" val="3231649515"/>
      </p:ext>
    </p:extLst>
  </p:cSld>
  <p:clrMapOvr>
    <a:masterClrMapping/>
  </p:clrMapOvr>
  <p:transition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9AF959-F47A-4894-AC9F-BE82AC2BE42A}" type="datetimeFigureOut">
              <a:rPr lang="en-GB" smtClean="0"/>
              <a:t>29/06/2020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AD37A4-D4B8-44FE-A49D-9219ECEBD7A7}" type="slidenum">
              <a:rPr lang="en-GB" smtClean="0"/>
              <a:t>‹#›</a:t>
            </a:fld>
            <a:endParaRPr lang="en-GB"/>
          </a:p>
        </p:txBody>
      </p:sp>
    </p:spTree>
    <p:extLst>
      <p:ext uri="{BB962C8B-B14F-4D97-AF65-F5344CB8AC3E}">
        <p14:creationId xmlns:p14="http://schemas.microsoft.com/office/powerpoint/2010/main" val="2792463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912659" y="7085012"/>
            <a:ext cx="9144000" cy="1655762"/>
          </a:xfrm>
        </p:spPr>
        <p:txBody>
          <a:bodyPr/>
          <a:lstStyle/>
          <a:p>
            <a:endParaRPr lang="en-GB" dirty="0"/>
          </a:p>
        </p:txBody>
      </p:sp>
      <p:sp>
        <p:nvSpPr>
          <p:cNvPr id="4" name="Rectangle 2"/>
          <p:cNvSpPr>
            <a:spLocks noChangeArrowheads="1"/>
          </p:cNvSpPr>
          <p:nvPr/>
        </p:nvSpPr>
        <p:spPr bwMode="auto">
          <a:xfrm>
            <a:off x="2873829" y="920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WordArt 1"/>
          <p:cNvSpPr>
            <a:spLocks noChangeArrowheads="1" noChangeShapeType="1" noTextEdit="1"/>
          </p:cNvSpPr>
          <p:nvPr/>
        </p:nvSpPr>
        <p:spPr bwMode="auto">
          <a:xfrm>
            <a:off x="564776" y="717549"/>
            <a:ext cx="6078071" cy="510502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49121"/>
              </a:avLst>
            </a:prstTxWarp>
          </a:bodyPr>
          <a:lstStyle/>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Starting School</a:t>
            </a: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at</a:t>
            </a: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Cheapside</a:t>
            </a:r>
          </a:p>
          <a:p>
            <a:pPr algn="ctr" rtl="0">
              <a:buNone/>
            </a:pPr>
            <a:endParaRPr lang="en-GB" sz="4400" kern="10" dirty="0">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endParaRP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Getting ready for September</a:t>
            </a:r>
            <a:endParaRPr lang="en-GB" sz="4400" kern="10" spc="0" dirty="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endParaRPr>
          </a:p>
        </p:txBody>
      </p:sp>
      <p:pic>
        <p:nvPicPr>
          <p:cNvPr id="2051" name="Picture 3" descr="cheapside mosa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291" y="717549"/>
            <a:ext cx="5061155" cy="5684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32796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algn="ctr" eaLnBrk="1" hangingPunct="1"/>
            <a:r>
              <a:rPr lang="en-IE" altLang="en-US" dirty="0" smtClean="0">
                <a:solidFill>
                  <a:srgbClr val="0070C0"/>
                </a:solidFill>
                <a:latin typeface="Arial" panose="020B0604020202020204" pitchFamily="34" charset="0"/>
                <a:cs typeface="Arial" panose="020B0604020202020204" pitchFamily="34" charset="0"/>
              </a:rPr>
              <a:t>Welcome !</a:t>
            </a:r>
          </a:p>
        </p:txBody>
      </p:sp>
      <p:sp>
        <p:nvSpPr>
          <p:cNvPr id="6147" name="Rectangle 3"/>
          <p:cNvSpPr>
            <a:spLocks noGrp="1" noChangeArrowheads="1"/>
          </p:cNvSpPr>
          <p:nvPr>
            <p:ph type="body" idx="1"/>
          </p:nvPr>
        </p:nvSpPr>
        <p:spPr>
          <a:xfrm>
            <a:off x="838200" y="1384663"/>
            <a:ext cx="10515600" cy="4792300"/>
          </a:xfrm>
        </p:spPr>
        <p:txBody>
          <a:bodyPr>
            <a:normAutofit/>
          </a:bodyPr>
          <a:lstStyle/>
          <a:p>
            <a:pPr eaLnBrk="1" hangingPunct="1">
              <a:lnSpc>
                <a:spcPct val="90000"/>
              </a:lnSpc>
            </a:pPr>
            <a:r>
              <a:rPr lang="en-US" altLang="en-US" dirty="0">
                <a:solidFill>
                  <a:srgbClr val="0070C0"/>
                </a:solidFill>
                <a:latin typeface="Arial" panose="020B0604020202020204" pitchFamily="34" charset="0"/>
                <a:cs typeface="Arial" panose="020B0604020202020204" pitchFamily="34" charset="0"/>
              </a:rPr>
              <a:t>N</a:t>
            </a:r>
            <a:r>
              <a:rPr lang="en-US" altLang="en-US" dirty="0" smtClean="0">
                <a:solidFill>
                  <a:srgbClr val="0070C0"/>
                </a:solidFill>
                <a:latin typeface="Arial" panose="020B0604020202020204" pitchFamily="34" charset="0"/>
                <a:cs typeface="Arial" panose="020B0604020202020204" pitchFamily="34" charset="0"/>
              </a:rPr>
              <a:t>ew </a:t>
            </a:r>
            <a:r>
              <a:rPr lang="en-US" altLang="en-US" dirty="0">
                <a:solidFill>
                  <a:srgbClr val="0070C0"/>
                </a:solidFill>
                <a:latin typeface="Arial" panose="020B0604020202020204" pitchFamily="34" charset="0"/>
                <a:cs typeface="Arial" panose="020B0604020202020204" pitchFamily="34" charset="0"/>
              </a:rPr>
              <a:t>and exciting stage in your child’s life. </a:t>
            </a:r>
            <a:endParaRPr lang="en-US" altLang="en-US" dirty="0" smtClean="0">
              <a:solidFill>
                <a:srgbClr val="0070C0"/>
              </a:solidFill>
              <a:latin typeface="Arial" panose="020B0604020202020204" pitchFamily="34" charset="0"/>
              <a:cs typeface="Arial" panose="020B0604020202020204" pitchFamily="34" charset="0"/>
            </a:endParaRPr>
          </a:p>
          <a:p>
            <a:pPr eaLnBrk="1" hangingPunct="1">
              <a:lnSpc>
                <a:spcPct val="90000"/>
              </a:lnSpc>
            </a:pPr>
            <a:r>
              <a:rPr lang="en-US" altLang="en-US" dirty="0" smtClean="0">
                <a:solidFill>
                  <a:srgbClr val="0070C0"/>
                </a:solidFill>
                <a:latin typeface="Arial" panose="020B0604020202020204" pitchFamily="34" charset="0"/>
                <a:cs typeface="Arial" panose="020B0604020202020204" pitchFamily="34" charset="0"/>
              </a:rPr>
              <a:t>Make new </a:t>
            </a:r>
            <a:r>
              <a:rPr lang="en-US" altLang="en-US" dirty="0">
                <a:solidFill>
                  <a:srgbClr val="0070C0"/>
                </a:solidFill>
                <a:latin typeface="Arial" panose="020B0604020202020204" pitchFamily="34" charset="0"/>
                <a:cs typeface="Arial" panose="020B0604020202020204" pitchFamily="34" charset="0"/>
              </a:rPr>
              <a:t>friends, enjoy new </a:t>
            </a:r>
            <a:r>
              <a:rPr lang="en-US" altLang="en-US" dirty="0" smtClean="0">
                <a:solidFill>
                  <a:srgbClr val="0070C0"/>
                </a:solidFill>
                <a:latin typeface="Arial" panose="020B0604020202020204" pitchFamily="34" charset="0"/>
                <a:cs typeface="Arial" panose="020B0604020202020204" pitchFamily="34" charset="0"/>
              </a:rPr>
              <a:t>experiences.</a:t>
            </a:r>
          </a:p>
          <a:p>
            <a:pPr eaLnBrk="1" hangingPunct="1">
              <a:lnSpc>
                <a:spcPct val="90000"/>
              </a:lnSpc>
            </a:pPr>
            <a:r>
              <a:rPr lang="en-US" altLang="en-US" dirty="0" smtClean="0">
                <a:solidFill>
                  <a:srgbClr val="0070C0"/>
                </a:solidFill>
                <a:latin typeface="Arial" panose="020B0604020202020204" pitchFamily="34" charset="0"/>
                <a:cs typeface="Arial" panose="020B0604020202020204" pitchFamily="34" charset="0"/>
              </a:rPr>
              <a:t>Develop the skills they need to be effective learners.</a:t>
            </a:r>
            <a:endParaRPr lang="en-US" altLang="en-US" dirty="0">
              <a:solidFill>
                <a:srgbClr val="0070C0"/>
              </a:solidFill>
              <a:latin typeface="Arial" panose="020B0604020202020204" pitchFamily="34" charset="0"/>
              <a:cs typeface="Arial" panose="020B0604020202020204" pitchFamily="34" charset="0"/>
            </a:endParaRPr>
          </a:p>
          <a:p>
            <a:pPr eaLnBrk="1" hangingPunct="1">
              <a:lnSpc>
                <a:spcPct val="90000"/>
              </a:lnSpc>
            </a:pPr>
            <a:r>
              <a:rPr lang="en-US" altLang="en-US" dirty="0">
                <a:solidFill>
                  <a:srgbClr val="0070C0"/>
                </a:solidFill>
                <a:latin typeface="Arial" panose="020B0604020202020204" pitchFamily="34" charset="0"/>
                <a:cs typeface="Arial" panose="020B0604020202020204" pitchFamily="34" charset="0"/>
              </a:rPr>
              <a:t>W</a:t>
            </a:r>
            <a:r>
              <a:rPr lang="en-US" altLang="en-US" dirty="0" smtClean="0">
                <a:solidFill>
                  <a:srgbClr val="0070C0"/>
                </a:solidFill>
                <a:latin typeface="Arial" panose="020B0604020202020204" pitchFamily="34" charset="0"/>
                <a:cs typeface="Arial" panose="020B0604020202020204" pitchFamily="34" charset="0"/>
              </a:rPr>
              <a:t>ork with you as </a:t>
            </a:r>
            <a:r>
              <a:rPr lang="en-US" altLang="en-US" b="1" dirty="0">
                <a:solidFill>
                  <a:srgbClr val="0070C0"/>
                </a:solidFill>
                <a:latin typeface="Arial" panose="020B0604020202020204" pitchFamily="34" charset="0"/>
                <a:cs typeface="Arial" panose="020B0604020202020204" pitchFamily="34" charset="0"/>
              </a:rPr>
              <a:t>partners</a:t>
            </a:r>
            <a:r>
              <a:rPr lang="en-US" altLang="en-US" dirty="0">
                <a:solidFill>
                  <a:srgbClr val="0070C0"/>
                </a:solidFill>
                <a:latin typeface="Arial" panose="020B0604020202020204" pitchFamily="34" charset="0"/>
                <a:cs typeface="Arial" panose="020B0604020202020204" pitchFamily="34" charset="0"/>
              </a:rPr>
              <a:t> to </a:t>
            </a:r>
            <a:r>
              <a:rPr lang="en-US" altLang="en-US" dirty="0" smtClean="0">
                <a:solidFill>
                  <a:srgbClr val="0070C0"/>
                </a:solidFill>
                <a:latin typeface="Arial" panose="020B0604020202020204" pitchFamily="34" charset="0"/>
                <a:cs typeface="Arial" panose="020B0604020202020204" pitchFamily="34" charset="0"/>
              </a:rPr>
              <a:t>help ensure your child has the best possible start to their school career.</a:t>
            </a:r>
          </a:p>
          <a:p>
            <a:pPr eaLnBrk="1" hangingPunct="1">
              <a:lnSpc>
                <a:spcPct val="90000"/>
              </a:lnSpc>
            </a:pPr>
            <a:r>
              <a:rPr lang="en-US" altLang="en-US" dirty="0" smtClean="0">
                <a:solidFill>
                  <a:srgbClr val="0070C0"/>
                </a:solidFill>
                <a:latin typeface="Arial" panose="020B0604020202020204" pitchFamily="34" charset="0"/>
                <a:cs typeface="Arial" panose="020B0604020202020204" pitchFamily="34" charset="0"/>
              </a:rPr>
              <a:t>A copy of this presentation will be uploaded onto the school website and can be found under the </a:t>
            </a:r>
            <a:r>
              <a:rPr lang="en-US" altLang="en-US" b="1" dirty="0" smtClean="0">
                <a:solidFill>
                  <a:srgbClr val="0070C0"/>
                </a:solidFill>
                <a:latin typeface="Arial" panose="020B0604020202020204" pitchFamily="34" charset="0"/>
                <a:cs typeface="Arial" panose="020B0604020202020204" pitchFamily="34" charset="0"/>
              </a:rPr>
              <a:t>children&gt;class pages&gt;Wrens-Reception starters September 2020 </a:t>
            </a:r>
            <a:r>
              <a:rPr lang="en-US" altLang="en-US" dirty="0" smtClean="0">
                <a:solidFill>
                  <a:srgbClr val="0070C0"/>
                </a:solidFill>
                <a:latin typeface="Arial" panose="020B0604020202020204" pitchFamily="34" charset="0"/>
                <a:cs typeface="Arial" panose="020B0604020202020204" pitchFamily="34" charset="0"/>
              </a:rPr>
              <a:t>tab along with additional support materials.</a:t>
            </a:r>
            <a:endParaRPr lang="en-US" altLang="en-US" dirty="0" smtClean="0">
              <a:solidFill>
                <a:srgbClr val="808000"/>
              </a:solidFill>
            </a:endParaRPr>
          </a:p>
          <a:p>
            <a:pPr marL="0" indent="0" eaLnBrk="1" hangingPunct="1">
              <a:lnSpc>
                <a:spcPct val="90000"/>
              </a:lnSpc>
              <a:buNone/>
            </a:pPr>
            <a:endParaRPr lang="en-IE" altLang="en-US" dirty="0"/>
          </a:p>
        </p:txBody>
      </p:sp>
    </p:spTree>
    <p:extLst>
      <p:ext uri="{BB962C8B-B14F-4D97-AF65-F5344CB8AC3E}">
        <p14:creationId xmlns:p14="http://schemas.microsoft.com/office/powerpoint/2010/main" val="383253077"/>
      </p:ext>
    </p:extLst>
  </p:cSld>
  <p:clrMapOvr>
    <a:masterClrMapping/>
  </p:clrMapOvr>
  <mc:AlternateContent xmlns:mc="http://schemas.openxmlformats.org/markup-compatibility/2006" xmlns:p14="http://schemas.microsoft.com/office/powerpoint/2010/main">
    <mc:Choice Requires="p14">
      <p:transition spd="slow" p14:dur="2000" advTm="19104"/>
    </mc:Choice>
    <mc:Fallback xmlns="">
      <p:transition spd="slow" advTm="191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latin typeface="Arial" panose="020B0604020202020204" pitchFamily="34" charset="0"/>
                <a:cs typeface="Arial" panose="020B0604020202020204" pitchFamily="34" charset="0"/>
              </a:rPr>
              <a:t>                   Wrens Class!      </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a:bodyPr>
          <a:lstStyle/>
          <a:p>
            <a:r>
              <a:rPr lang="en-GB" dirty="0" smtClean="0">
                <a:solidFill>
                  <a:srgbClr val="0070C0"/>
                </a:solidFill>
                <a:latin typeface="Arial" panose="020B0604020202020204" pitchFamily="34" charset="0"/>
                <a:cs typeface="Arial" panose="020B0604020202020204" pitchFamily="34" charset="0"/>
              </a:rPr>
              <a:t>Your child will be based in Wrens Class for their reception year.</a:t>
            </a:r>
          </a:p>
          <a:p>
            <a:r>
              <a:rPr lang="en-GB" dirty="0" smtClean="0">
                <a:solidFill>
                  <a:srgbClr val="0070C0"/>
                </a:solidFill>
                <a:latin typeface="Arial" panose="020B0604020202020204" pitchFamily="34" charset="0"/>
                <a:cs typeface="Arial" panose="020B0604020202020204" pitchFamily="34" charset="0"/>
              </a:rPr>
              <a:t>The class teacher will be Mrs Coe.</a:t>
            </a:r>
          </a:p>
          <a:p>
            <a:r>
              <a:rPr lang="en-GB" dirty="0" smtClean="0">
                <a:solidFill>
                  <a:srgbClr val="0070C0"/>
                </a:solidFill>
                <a:latin typeface="Arial" panose="020B0604020202020204" pitchFamily="34" charset="0"/>
                <a:cs typeface="Arial" panose="020B0604020202020204" pitchFamily="34" charset="0"/>
              </a:rPr>
              <a:t>Your children will also be working </a:t>
            </a:r>
            <a:r>
              <a:rPr lang="en-GB" dirty="0" smtClean="0">
                <a:solidFill>
                  <a:srgbClr val="0070C0"/>
                </a:solidFill>
                <a:latin typeface="Arial" panose="020B0604020202020204" pitchFamily="34" charset="0"/>
                <a:cs typeface="Arial" panose="020B0604020202020204" pitchFamily="34" charset="0"/>
              </a:rPr>
              <a:t>with Mrs Summers  </a:t>
            </a:r>
            <a:r>
              <a:rPr lang="en-GB" dirty="0" smtClean="0">
                <a:solidFill>
                  <a:srgbClr val="0070C0"/>
                </a:solidFill>
                <a:latin typeface="Arial" panose="020B0604020202020204" pitchFamily="34" charset="0"/>
                <a:cs typeface="Arial" panose="020B0604020202020204" pitchFamily="34" charset="0"/>
              </a:rPr>
              <a:t>every week in Forest School.</a:t>
            </a:r>
          </a:p>
          <a:p>
            <a:r>
              <a:rPr lang="en-GB" dirty="0" smtClean="0">
                <a:solidFill>
                  <a:srgbClr val="0070C0"/>
                </a:solidFill>
                <a:latin typeface="Arial" panose="020B0604020202020204" pitchFamily="34" charset="0"/>
                <a:cs typeface="Arial" panose="020B0604020202020204" pitchFamily="34" charset="0"/>
              </a:rPr>
              <a:t>Mrs Summers is the EYFS lead and she will monitor </a:t>
            </a:r>
            <a:r>
              <a:rPr lang="en-GB" dirty="0" smtClean="0">
                <a:solidFill>
                  <a:srgbClr val="0070C0"/>
                </a:solidFill>
                <a:latin typeface="Arial" panose="020B0604020202020204" pitchFamily="34" charset="0"/>
                <a:cs typeface="Arial" panose="020B0604020202020204" pitchFamily="34" charset="0"/>
              </a:rPr>
              <a:t>the teaching and learning in the foundation stage to ensure your child is making a good level of progress and to support the teaching and learning taking place.</a:t>
            </a:r>
          </a:p>
          <a:p>
            <a:r>
              <a:rPr lang="en-GB" dirty="0" smtClean="0">
                <a:solidFill>
                  <a:srgbClr val="0070C0"/>
                </a:solidFill>
                <a:latin typeface="Arial" panose="020B0604020202020204" pitchFamily="34" charset="0"/>
                <a:cs typeface="Arial" panose="020B0604020202020204" pitchFamily="34" charset="0"/>
              </a:rPr>
              <a:t>We have an ‘open door’ policy. If you have any worries or concerns about your child, please speak to Mrs Coe  and/or </a:t>
            </a:r>
            <a:r>
              <a:rPr lang="en-GB" dirty="0" smtClean="0">
                <a:solidFill>
                  <a:srgbClr val="0070C0"/>
                </a:solidFill>
                <a:latin typeface="Arial" panose="020B0604020202020204" pitchFamily="34" charset="0"/>
                <a:cs typeface="Arial" panose="020B0604020202020204" pitchFamily="34" charset="0"/>
              </a:rPr>
              <a:t>Mrs Summers.</a:t>
            </a:r>
            <a:endParaRPr lang="en-GB" dirty="0" smtClean="0">
              <a:solidFill>
                <a:srgbClr val="0070C0"/>
              </a:solidFill>
              <a:latin typeface="Arial" panose="020B0604020202020204" pitchFamily="34" charset="0"/>
              <a:cs typeface="Arial" panose="020B0604020202020204" pitchFamily="34" charset="0"/>
            </a:endParaRPr>
          </a:p>
          <a:p>
            <a:endParaRPr lang="en-GB" dirty="0"/>
          </a:p>
          <a:p>
            <a:endParaRPr lang="en-GB" dirty="0"/>
          </a:p>
        </p:txBody>
      </p:sp>
      <p:pic>
        <p:nvPicPr>
          <p:cNvPr id="4" name="Picture 3"/>
          <p:cNvPicPr>
            <a:picLocks noChangeAspect="1"/>
          </p:cNvPicPr>
          <p:nvPr/>
        </p:nvPicPr>
        <p:blipFill>
          <a:blip r:embed="rId2"/>
          <a:stretch>
            <a:fillRect/>
          </a:stretch>
        </p:blipFill>
        <p:spPr>
          <a:xfrm>
            <a:off x="7707765" y="242888"/>
            <a:ext cx="1609725" cy="1447800"/>
          </a:xfrm>
          <a:prstGeom prst="rect">
            <a:avLst/>
          </a:prstGeom>
        </p:spPr>
      </p:pic>
    </p:spTree>
    <p:extLst>
      <p:ext uri="{BB962C8B-B14F-4D97-AF65-F5344CB8AC3E}">
        <p14:creationId xmlns:p14="http://schemas.microsoft.com/office/powerpoint/2010/main" val="22318035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600" b="1" dirty="0" smtClean="0">
                <a:solidFill>
                  <a:srgbClr val="0070C0"/>
                </a:solidFill>
                <a:latin typeface="Arial" panose="020B0604020202020204" pitchFamily="34" charset="0"/>
                <a:cs typeface="Arial" panose="020B0604020202020204" pitchFamily="34" charset="0"/>
              </a:rPr>
              <a:t>How can I prepare my child for starting school?</a:t>
            </a:r>
            <a:endParaRPr lang="en-GB" sz="2600" b="1" dirty="0">
              <a:solidFill>
                <a:srgbClr val="0070C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332411"/>
            <a:ext cx="10515600" cy="4844552"/>
          </a:xfrm>
        </p:spPr>
        <p:txBody>
          <a:bodyPr>
            <a:normAutofit fontScale="92500"/>
          </a:bodyPr>
          <a:lstStyle/>
          <a:p>
            <a:endParaRPr lang="en-GB" dirty="0"/>
          </a:p>
          <a:p>
            <a:r>
              <a:rPr lang="en-GB" dirty="0"/>
              <a:t> </a:t>
            </a:r>
            <a:r>
              <a:rPr lang="en-GB" dirty="0">
                <a:solidFill>
                  <a:srgbClr val="0070C0"/>
                </a:solidFill>
              </a:rPr>
              <a:t>We know the beginning of school can feel scary for you and your child. These are also different times and the uncertainty of lockdown means you might be worrying that your child won’t be ready for reception. </a:t>
            </a:r>
            <a:r>
              <a:rPr lang="en-GB" b="1" dirty="0">
                <a:solidFill>
                  <a:srgbClr val="0070C0"/>
                </a:solidFill>
              </a:rPr>
              <a:t>Don’t panic! </a:t>
            </a:r>
            <a:endParaRPr lang="en-GB" dirty="0">
              <a:solidFill>
                <a:srgbClr val="0070C0"/>
              </a:solidFill>
            </a:endParaRPr>
          </a:p>
          <a:p>
            <a:r>
              <a:rPr lang="en-GB" dirty="0" smtClean="0">
                <a:solidFill>
                  <a:srgbClr val="0070C0"/>
                </a:solidFill>
              </a:rPr>
              <a:t>We want to share with you some things </a:t>
            </a:r>
            <a:r>
              <a:rPr lang="en-GB" dirty="0">
                <a:solidFill>
                  <a:srgbClr val="0070C0"/>
                </a:solidFill>
              </a:rPr>
              <a:t>you can do with your child at home over the coming weeks to help make sure they’re just as ready to start reception as they would otherwise have been. </a:t>
            </a:r>
          </a:p>
          <a:p>
            <a:r>
              <a:rPr lang="en-GB" dirty="0">
                <a:solidFill>
                  <a:srgbClr val="0070C0"/>
                </a:solidFill>
              </a:rPr>
              <a:t>We’re not expecting you to become reception teachers and we understand that not everyone will find the time to do all of these activities – that’s fine. </a:t>
            </a:r>
            <a:r>
              <a:rPr lang="en-GB" dirty="0" smtClean="0">
                <a:solidFill>
                  <a:srgbClr val="0070C0"/>
                </a:solidFill>
              </a:rPr>
              <a:t>Equally, your child might not be ready for some of these activities and that’s fine as well ! Try </a:t>
            </a:r>
            <a:r>
              <a:rPr lang="en-GB" dirty="0">
                <a:solidFill>
                  <a:srgbClr val="0070C0"/>
                </a:solidFill>
              </a:rPr>
              <a:t>to fit them where possible into your daily routines. </a:t>
            </a:r>
          </a:p>
        </p:txBody>
      </p:sp>
    </p:spTree>
    <p:extLst>
      <p:ext uri="{BB962C8B-B14F-4D97-AF65-F5344CB8AC3E}">
        <p14:creationId xmlns:p14="http://schemas.microsoft.com/office/powerpoint/2010/main" val="513674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3509"/>
            <a:ext cx="10515600" cy="5863454"/>
          </a:xfrm>
        </p:spPr>
        <p:txBody>
          <a:bodyPr>
            <a:normAutofit fontScale="92500" lnSpcReduction="10000"/>
          </a:bodyPr>
          <a:lstStyle/>
          <a:p>
            <a:r>
              <a:rPr lang="en-GB" b="1" dirty="0">
                <a:solidFill>
                  <a:srgbClr val="0070C0"/>
                </a:solidFill>
                <a:latin typeface="Arial" panose="020B0604020202020204" pitchFamily="34" charset="0"/>
                <a:cs typeface="Arial" panose="020B0604020202020204" pitchFamily="34" charset="0"/>
              </a:rPr>
              <a:t>To help your child develop independence, get them used to doing the following at home</a:t>
            </a:r>
            <a:r>
              <a:rPr lang="en-GB" b="1" dirty="0" smtClean="0">
                <a:solidFill>
                  <a:srgbClr val="0070C0"/>
                </a:solidFill>
                <a:latin typeface="Arial" panose="020B0604020202020204" pitchFamily="34" charset="0"/>
                <a:cs typeface="Arial" panose="020B0604020202020204" pitchFamily="34" charset="0"/>
              </a:rPr>
              <a:t>:</a:t>
            </a:r>
          </a:p>
          <a:p>
            <a:r>
              <a:rPr lang="en-GB" dirty="0">
                <a:solidFill>
                  <a:srgbClr val="0070C0"/>
                </a:solidFill>
                <a:latin typeface="Arial" panose="020B0604020202020204" pitchFamily="34" charset="0"/>
                <a:cs typeface="Arial" panose="020B0604020202020204" pitchFamily="34" charset="0"/>
              </a:rPr>
              <a:t>Getting dressed independently every day – practise closing buttons, putting on socks and shoes on the right feet, putting coat on and zipping up</a:t>
            </a:r>
          </a:p>
          <a:p>
            <a:r>
              <a:rPr lang="en-GB" dirty="0">
                <a:solidFill>
                  <a:srgbClr val="0070C0"/>
                </a:solidFill>
                <a:latin typeface="Arial" panose="020B0604020202020204" pitchFamily="34" charset="0"/>
                <a:cs typeface="Arial" panose="020B0604020202020204" pitchFamily="34" charset="0"/>
              </a:rPr>
              <a:t>Going to the toilet and wiping their bottom on their own – simple clothing like elasticated waistbands are easier to get on and off</a:t>
            </a:r>
          </a:p>
          <a:p>
            <a:r>
              <a:rPr lang="en-GB" dirty="0">
                <a:solidFill>
                  <a:srgbClr val="0070C0"/>
                </a:solidFill>
                <a:latin typeface="Arial" panose="020B0604020202020204" pitchFamily="34" charset="0"/>
                <a:cs typeface="Arial" panose="020B0604020202020204" pitchFamily="34" charset="0"/>
              </a:rPr>
              <a:t>Cutting food using a ‘real’ knife and </a:t>
            </a:r>
            <a:r>
              <a:rPr lang="en-GB" dirty="0" smtClean="0">
                <a:solidFill>
                  <a:srgbClr val="0070C0"/>
                </a:solidFill>
                <a:latin typeface="Arial" panose="020B0604020202020204" pitchFamily="34" charset="0"/>
                <a:cs typeface="Arial" panose="020B0604020202020204" pitchFamily="34" charset="0"/>
              </a:rPr>
              <a:t>fork</a:t>
            </a:r>
          </a:p>
          <a:p>
            <a:r>
              <a:rPr lang="en-GB" dirty="0">
                <a:solidFill>
                  <a:srgbClr val="0070C0"/>
                </a:solidFill>
                <a:latin typeface="Arial" panose="020B0604020202020204" pitchFamily="34" charset="0"/>
                <a:cs typeface="Arial" panose="020B0604020202020204" pitchFamily="34" charset="0"/>
              </a:rPr>
              <a:t>Tidying up their toys and doing simple household chores – giving them responsibilities will help them to become more independent</a:t>
            </a:r>
            <a:endParaRPr lang="en-GB" b="1" dirty="0" smtClean="0">
              <a:solidFill>
                <a:srgbClr val="0070C0"/>
              </a:solidFill>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Helping them to recognise their name in writing and to consistently respond to it verbally. Create a coat and shoe peg at home with their name on it to help get them used to having something similar at school – it seems like a simple thing but it’ll help when we ask your child to go and fetch their coat!</a:t>
            </a:r>
          </a:p>
          <a:p>
            <a:endParaRPr lang="en-GB" b="1" dirty="0"/>
          </a:p>
          <a:p>
            <a:endParaRPr lang="en-GB" dirty="0"/>
          </a:p>
        </p:txBody>
      </p:sp>
    </p:spTree>
    <p:extLst>
      <p:ext uri="{BB962C8B-B14F-4D97-AF65-F5344CB8AC3E}">
        <p14:creationId xmlns:p14="http://schemas.microsoft.com/office/powerpoint/2010/main" val="2800495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995" y="260622"/>
            <a:ext cx="10515600" cy="1325563"/>
          </a:xfrm>
        </p:spPr>
        <p:txBody>
          <a:bodyPr>
            <a:noAutofit/>
          </a:bodyPr>
          <a:lstStyle/>
          <a:p>
            <a:r>
              <a:rPr lang="en-GB" sz="2400" b="1" dirty="0">
                <a:solidFill>
                  <a:srgbClr val="0070C0"/>
                </a:solidFill>
                <a:latin typeface="Arial" panose="020B0604020202020204" pitchFamily="34" charset="0"/>
                <a:cs typeface="Arial" panose="020B0604020202020204" pitchFamily="34" charset="0"/>
              </a:rPr>
              <a:t>You can practise some of the activities your child would have done in early years in your own home to help make sure they develop the same skills and feel more ready when reception starts:</a:t>
            </a:r>
            <a:br>
              <a:rPr lang="en-GB" sz="2400" b="1" dirty="0">
                <a:solidFill>
                  <a:srgbClr val="0070C0"/>
                </a:solidFill>
                <a:latin typeface="Arial" panose="020B0604020202020204" pitchFamily="34" charset="0"/>
                <a:cs typeface="Arial" panose="020B0604020202020204" pitchFamily="34" charset="0"/>
              </a:rPr>
            </a:br>
            <a:endParaRPr lang="en-GB" sz="2400" dirty="0">
              <a:solidFill>
                <a:srgbClr val="0070C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46314" y="1449977"/>
            <a:ext cx="10515600" cy="4831489"/>
          </a:xfrm>
        </p:spPr>
        <p:txBody>
          <a:bodyPr>
            <a:normAutofit/>
          </a:bodyPr>
          <a:lstStyle/>
          <a:p>
            <a:r>
              <a:rPr lang="en-GB" sz="2400" dirty="0">
                <a:solidFill>
                  <a:srgbClr val="0070C0"/>
                </a:solidFill>
                <a:latin typeface="Arial" panose="020B0604020202020204" pitchFamily="34" charset="0"/>
                <a:cs typeface="Arial" panose="020B0604020202020204" pitchFamily="34" charset="0"/>
              </a:rPr>
              <a:t>Do turn-taking activities such as playing with a toy – this helps them to get used to taking turns and also to understand the concept of sharing</a:t>
            </a:r>
          </a:p>
          <a:p>
            <a:r>
              <a:rPr lang="en-GB" sz="2400" dirty="0">
                <a:solidFill>
                  <a:srgbClr val="0070C0"/>
                </a:solidFill>
                <a:latin typeface="Arial" panose="020B0604020202020204" pitchFamily="34" charset="0"/>
                <a:cs typeface="Arial" panose="020B0604020202020204" pitchFamily="34" charset="0"/>
              </a:rPr>
              <a:t>Get your child used to eating with others even if it’s just a snack</a:t>
            </a:r>
          </a:p>
          <a:p>
            <a:r>
              <a:rPr lang="en-GB" sz="2400" dirty="0">
                <a:solidFill>
                  <a:srgbClr val="0070C0"/>
                </a:solidFill>
                <a:latin typeface="Arial" panose="020B0604020202020204" pitchFamily="34" charset="0"/>
                <a:cs typeface="Arial" panose="020B0604020202020204" pitchFamily="34" charset="0"/>
              </a:rPr>
              <a:t>Lots of the learning in reception happens through play. Get down onto the carpet so you’re at their level and enjoy some play with your child. Follow their lead with what they’re doing or how they’re playing. Then, try to get them to follow your lead and also create games together. This will help them to get used to playing and engaging with other children</a:t>
            </a:r>
          </a:p>
        </p:txBody>
      </p:sp>
    </p:spTree>
    <p:extLst>
      <p:ext uri="{BB962C8B-B14F-4D97-AF65-F5344CB8AC3E}">
        <p14:creationId xmlns:p14="http://schemas.microsoft.com/office/powerpoint/2010/main" val="2074990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b="1" dirty="0" smtClean="0">
                <a:solidFill>
                  <a:srgbClr val="0070C0"/>
                </a:solidFill>
                <a:latin typeface="Arial" panose="020B0604020202020204" pitchFamily="34" charset="0"/>
                <a:cs typeface="Arial" panose="020B0604020202020204" pitchFamily="34" charset="0"/>
              </a:rPr>
              <a:t>As September approaches</a:t>
            </a:r>
            <a:r>
              <a:rPr lang="en-GB" b="1" dirty="0" smtClean="0"/>
              <a:t>..</a:t>
            </a:r>
            <a:endParaRPr lang="en-GB" b="1" dirty="0"/>
          </a:p>
        </p:txBody>
      </p:sp>
      <p:sp>
        <p:nvSpPr>
          <p:cNvPr id="3" name="Content Placeholder 2"/>
          <p:cNvSpPr>
            <a:spLocks noGrp="1"/>
          </p:cNvSpPr>
          <p:nvPr>
            <p:ph idx="1"/>
          </p:nvPr>
        </p:nvSpPr>
        <p:spPr/>
        <p:txBody>
          <a:bodyPr>
            <a:normAutofit/>
          </a:bodyPr>
          <a:lstStyle/>
          <a:p>
            <a:r>
              <a:rPr lang="en-GB" sz="2400" dirty="0">
                <a:solidFill>
                  <a:srgbClr val="0070C0"/>
                </a:solidFill>
                <a:latin typeface="Arial" panose="020B0604020202020204" pitchFamily="34" charset="0"/>
                <a:cs typeface="Arial" panose="020B0604020202020204" pitchFamily="34" charset="0"/>
              </a:rPr>
              <a:t>Routine and consistency helps children to adapt and this will help ease the transition into reception. About 4 weeks before the start of reception, try to set a morning routine with your child. You can start with small steps and gradually add to the routine:</a:t>
            </a:r>
          </a:p>
          <a:p>
            <a:r>
              <a:rPr lang="en-GB" sz="2400" dirty="0">
                <a:solidFill>
                  <a:srgbClr val="0070C0"/>
                </a:solidFill>
                <a:latin typeface="Arial" panose="020B0604020202020204" pitchFamily="34" charset="0"/>
                <a:cs typeface="Arial" panose="020B0604020202020204" pitchFamily="34" charset="0"/>
              </a:rPr>
              <a:t>Get up at the same time every day and have </a:t>
            </a:r>
            <a:r>
              <a:rPr lang="en-GB" sz="2400" dirty="0" smtClean="0">
                <a:solidFill>
                  <a:srgbClr val="0070C0"/>
                </a:solidFill>
                <a:latin typeface="Arial" panose="020B0604020202020204" pitchFamily="34" charset="0"/>
                <a:cs typeface="Arial" panose="020B0604020202020204" pitchFamily="34" charset="0"/>
              </a:rPr>
              <a:t>breakfast</a:t>
            </a:r>
          </a:p>
          <a:p>
            <a:r>
              <a:rPr lang="en-GB" sz="2400" dirty="0">
                <a:solidFill>
                  <a:srgbClr val="0070C0"/>
                </a:solidFill>
                <a:latin typeface="Arial" panose="020B0604020202020204" pitchFamily="34" charset="0"/>
                <a:cs typeface="Arial" panose="020B0604020202020204" pitchFamily="34" charset="0"/>
              </a:rPr>
              <a:t>Get dressed up in the school uniform and put on ‘school’ shoes</a:t>
            </a:r>
          </a:p>
          <a:p>
            <a:r>
              <a:rPr lang="en-GB" sz="2400" dirty="0">
                <a:solidFill>
                  <a:srgbClr val="0070C0"/>
                </a:solidFill>
                <a:latin typeface="Arial" panose="020B0604020202020204" pitchFamily="34" charset="0"/>
                <a:cs typeface="Arial" panose="020B0604020202020204" pitchFamily="34" charset="0"/>
              </a:rPr>
              <a:t>Look up the route to school and if it’s walking distance try it out – point to the school and tell your child they’ll be going there soon. </a:t>
            </a:r>
            <a:r>
              <a:rPr lang="en-GB" sz="2400" dirty="0" smtClean="0">
                <a:solidFill>
                  <a:srgbClr val="0070C0"/>
                </a:solidFill>
                <a:latin typeface="Arial" panose="020B0604020202020204" pitchFamily="34" charset="0"/>
                <a:cs typeface="Arial" panose="020B0604020202020204" pitchFamily="34" charset="0"/>
              </a:rPr>
              <a:t>Look through the transition booklet we’ve </a:t>
            </a:r>
            <a:r>
              <a:rPr lang="en-GB" sz="2400" dirty="0">
                <a:solidFill>
                  <a:srgbClr val="0070C0"/>
                </a:solidFill>
                <a:latin typeface="Arial" panose="020B0604020202020204" pitchFamily="34" charset="0"/>
                <a:cs typeface="Arial" panose="020B0604020202020204" pitchFamily="34" charset="0"/>
              </a:rPr>
              <a:t>shared with </a:t>
            </a:r>
            <a:r>
              <a:rPr lang="en-GB" sz="2400" dirty="0" smtClean="0">
                <a:solidFill>
                  <a:srgbClr val="0070C0"/>
                </a:solidFill>
                <a:latin typeface="Arial" panose="020B0604020202020204" pitchFamily="34" charset="0"/>
                <a:cs typeface="Arial" panose="020B0604020202020204" pitchFamily="34" charset="0"/>
              </a:rPr>
              <a:t>you with </a:t>
            </a:r>
            <a:r>
              <a:rPr lang="en-GB" sz="2400" dirty="0" err="1" smtClean="0">
                <a:solidFill>
                  <a:srgbClr val="0070C0"/>
                </a:solidFill>
                <a:latin typeface="Arial" panose="020B0604020202020204" pitchFamily="34" charset="0"/>
                <a:cs typeface="Arial" panose="020B0604020202020204" pitchFamily="34" charset="0"/>
              </a:rPr>
              <a:t>yor</a:t>
            </a:r>
            <a:r>
              <a:rPr lang="en-GB" sz="2400" dirty="0" smtClean="0">
                <a:solidFill>
                  <a:srgbClr val="0070C0"/>
                </a:solidFill>
                <a:latin typeface="Arial" panose="020B0604020202020204" pitchFamily="34" charset="0"/>
                <a:cs typeface="Arial" panose="020B0604020202020204" pitchFamily="34" charset="0"/>
              </a:rPr>
              <a:t> child.</a:t>
            </a:r>
            <a:endParaRPr lang="en-GB"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59883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What else can I do?</a:t>
            </a:r>
            <a:endParaRPr lang="en-GB" b="1" dirty="0">
              <a:solidFill>
                <a:srgbClr val="0070C0"/>
              </a:solidFill>
            </a:endParaRPr>
          </a:p>
        </p:txBody>
      </p:sp>
      <p:sp>
        <p:nvSpPr>
          <p:cNvPr id="3" name="Content Placeholder 2"/>
          <p:cNvSpPr>
            <a:spLocks noGrp="1"/>
          </p:cNvSpPr>
          <p:nvPr>
            <p:ph idx="1"/>
          </p:nvPr>
        </p:nvSpPr>
        <p:spPr/>
        <p:txBody>
          <a:bodyPr>
            <a:normAutofit fontScale="92500" lnSpcReduction="10000"/>
          </a:bodyPr>
          <a:lstStyle/>
          <a:p>
            <a:pPr marL="0" indent="0">
              <a:buNone/>
            </a:pPr>
            <a:endParaRPr lang="en-GB" dirty="0" smtClean="0">
              <a:solidFill>
                <a:srgbClr val="0070C0"/>
              </a:solidFill>
            </a:endParaRPr>
          </a:p>
          <a:p>
            <a:r>
              <a:rPr lang="en-GB" dirty="0" smtClean="0">
                <a:solidFill>
                  <a:srgbClr val="0070C0"/>
                </a:solidFill>
              </a:rPr>
              <a:t>On this web page, c</a:t>
            </a:r>
            <a:r>
              <a:rPr lang="en-GB" dirty="0" smtClean="0">
                <a:solidFill>
                  <a:srgbClr val="0070C0"/>
                </a:solidFill>
              </a:rPr>
              <a:t>lick </a:t>
            </a:r>
            <a:r>
              <a:rPr lang="en-GB" dirty="0" smtClean="0">
                <a:solidFill>
                  <a:srgbClr val="0070C0"/>
                </a:solidFill>
              </a:rPr>
              <a:t>on the pdf file </a:t>
            </a:r>
            <a:r>
              <a:rPr lang="en-GB" b="1" dirty="0" smtClean="0">
                <a:solidFill>
                  <a:srgbClr val="0070C0"/>
                </a:solidFill>
                <a:latin typeface="Arial" panose="020B0604020202020204" pitchFamily="34" charset="0"/>
                <a:cs typeface="Arial" panose="020B0604020202020204" pitchFamily="34" charset="0"/>
              </a:rPr>
              <a:t>‘</a:t>
            </a:r>
            <a:r>
              <a:rPr lang="en-GB" sz="2600" b="1" dirty="0" smtClean="0">
                <a:solidFill>
                  <a:srgbClr val="0070C0"/>
                </a:solidFill>
                <a:latin typeface="Arial" panose="020B0604020202020204" pitchFamily="34" charset="0"/>
                <a:cs typeface="Arial" panose="020B0604020202020204" pitchFamily="34" charset="0"/>
              </a:rPr>
              <a:t>preparing your child for starting reception</a:t>
            </a:r>
            <a:r>
              <a:rPr lang="en-GB" dirty="0" smtClean="0">
                <a:solidFill>
                  <a:srgbClr val="0070C0"/>
                </a:solidFill>
              </a:rPr>
              <a:t>’ for a summary file of this information plus suggested online support </a:t>
            </a:r>
            <a:r>
              <a:rPr lang="en-GB" dirty="0" smtClean="0">
                <a:solidFill>
                  <a:srgbClr val="0070C0"/>
                </a:solidFill>
              </a:rPr>
              <a:t>webpages.</a:t>
            </a:r>
            <a:endParaRPr lang="en-GB" dirty="0" smtClean="0">
              <a:solidFill>
                <a:srgbClr val="0070C0"/>
              </a:solidFill>
            </a:endParaRPr>
          </a:p>
          <a:p>
            <a:r>
              <a:rPr lang="en-GB" dirty="0" smtClean="0">
                <a:solidFill>
                  <a:srgbClr val="0070C0"/>
                </a:solidFill>
              </a:rPr>
              <a:t>Click on the ‘</a:t>
            </a:r>
            <a:r>
              <a:rPr lang="en-GB" b="1" dirty="0" smtClean="0">
                <a:solidFill>
                  <a:srgbClr val="0070C0"/>
                </a:solidFill>
              </a:rPr>
              <a:t>Getting ready for September</a:t>
            </a:r>
            <a:r>
              <a:rPr lang="en-GB" dirty="0" smtClean="0">
                <a:solidFill>
                  <a:srgbClr val="0070C0"/>
                </a:solidFill>
              </a:rPr>
              <a:t>’ tab</a:t>
            </a:r>
          </a:p>
          <a:p>
            <a:r>
              <a:rPr lang="en-GB" dirty="0">
                <a:solidFill>
                  <a:srgbClr val="0070C0"/>
                </a:solidFill>
              </a:rPr>
              <a:t> On this page you will find </a:t>
            </a:r>
            <a:r>
              <a:rPr lang="en-GB" dirty="0" smtClean="0">
                <a:solidFill>
                  <a:srgbClr val="0070C0"/>
                </a:solidFill>
              </a:rPr>
              <a:t>additional </a:t>
            </a:r>
            <a:r>
              <a:rPr lang="en-GB" dirty="0">
                <a:solidFill>
                  <a:srgbClr val="0070C0"/>
                </a:solidFill>
              </a:rPr>
              <a:t>activities to do over the summer holidays to help prepare your child for September. These activities are based around the areas of learning in the EYFS curriculum. We do not expect you to do every activity but use this as a resource to dip in and out off as you see fit. If you have any photos of your child having a go at some of these activities then we would love you to upload it to your child's tapestry page once this has been activated. </a:t>
            </a:r>
          </a:p>
        </p:txBody>
      </p:sp>
    </p:spTree>
    <p:extLst>
      <p:ext uri="{BB962C8B-B14F-4D97-AF65-F5344CB8AC3E}">
        <p14:creationId xmlns:p14="http://schemas.microsoft.com/office/powerpoint/2010/main" val="328071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609600" y="0"/>
            <a:ext cx="10972800" cy="1417638"/>
          </a:xfrm>
        </p:spPr>
        <p:txBody>
          <a:bodyPr/>
          <a:lstStyle/>
          <a:p>
            <a:pPr eaLnBrk="1" hangingPunct="1"/>
            <a:r>
              <a:rPr lang="en-IE" altLang="en-US" sz="4000" dirty="0" smtClean="0"/>
              <a:t>          </a:t>
            </a:r>
            <a:r>
              <a:rPr lang="en-IE" altLang="en-US" sz="4000" dirty="0" smtClean="0">
                <a:solidFill>
                  <a:srgbClr val="0070C0"/>
                </a:solidFill>
                <a:latin typeface="Arial" panose="020B0604020202020204" pitchFamily="34" charset="0"/>
                <a:cs typeface="Arial" panose="020B0604020202020204" pitchFamily="34" charset="0"/>
              </a:rPr>
              <a:t>“</a:t>
            </a:r>
            <a:r>
              <a:rPr lang="en-IE" altLang="en-US" sz="4000" dirty="0">
                <a:solidFill>
                  <a:srgbClr val="0070C0"/>
                </a:solidFill>
                <a:latin typeface="Arial" panose="020B0604020202020204" pitchFamily="34" charset="0"/>
                <a:cs typeface="Arial" panose="020B0604020202020204" pitchFamily="34" charset="0"/>
              </a:rPr>
              <a:t>Is my </a:t>
            </a:r>
            <a:r>
              <a:rPr lang="en-IE" altLang="en-US" sz="4000" dirty="0" smtClean="0">
                <a:solidFill>
                  <a:srgbClr val="0070C0"/>
                </a:solidFill>
                <a:latin typeface="Arial" panose="020B0604020202020204" pitchFamily="34" charset="0"/>
                <a:cs typeface="Arial" panose="020B0604020202020204" pitchFamily="34" charset="0"/>
              </a:rPr>
              <a:t>child ready </a:t>
            </a:r>
            <a:r>
              <a:rPr lang="en-IE" altLang="en-US" sz="4000" dirty="0">
                <a:solidFill>
                  <a:srgbClr val="0070C0"/>
                </a:solidFill>
                <a:latin typeface="Arial" panose="020B0604020202020204" pitchFamily="34" charset="0"/>
                <a:cs typeface="Arial" panose="020B0604020202020204" pitchFamily="34" charset="0"/>
              </a:rPr>
              <a:t>for school ?”</a:t>
            </a:r>
          </a:p>
        </p:txBody>
      </p:sp>
      <p:sp>
        <p:nvSpPr>
          <p:cNvPr id="7171" name="Rectangle 3"/>
          <p:cNvSpPr>
            <a:spLocks noGrp="1" noChangeArrowheads="1"/>
          </p:cNvSpPr>
          <p:nvPr>
            <p:ph type="body" sz="half" idx="1"/>
          </p:nvPr>
        </p:nvSpPr>
        <p:spPr>
          <a:xfrm>
            <a:off x="609600" y="960506"/>
            <a:ext cx="7880105" cy="5701552"/>
          </a:xfrm>
        </p:spPr>
        <p:txBody>
          <a:bodyPr>
            <a:noAutofit/>
          </a:bodyPr>
          <a:lstStyle/>
          <a:p>
            <a:pPr eaLnBrk="1" hangingPunct="1">
              <a:lnSpc>
                <a:spcPct val="80000"/>
              </a:lnSpc>
              <a:buFontTx/>
              <a:buNone/>
            </a:pPr>
            <a:r>
              <a:rPr lang="en-IE" altLang="en-US" sz="2000" dirty="0">
                <a:solidFill>
                  <a:srgbClr val="0070C0"/>
                </a:solidFill>
                <a:latin typeface="Arial" panose="020B0604020202020204" pitchFamily="34" charset="0"/>
                <a:cs typeface="Arial" panose="020B0604020202020204" pitchFamily="34" charset="0"/>
              </a:rPr>
              <a:t>W</a:t>
            </a:r>
            <a:r>
              <a:rPr lang="en-IE" altLang="en-US" sz="2000" dirty="0" smtClean="0">
                <a:solidFill>
                  <a:srgbClr val="0070C0"/>
                </a:solidFill>
                <a:latin typeface="Arial" panose="020B0604020202020204" pitchFamily="34" charset="0"/>
                <a:cs typeface="Arial" panose="020B0604020202020204" pitchFamily="34" charset="0"/>
              </a:rPr>
              <a:t>e like the children </a:t>
            </a:r>
            <a:r>
              <a:rPr lang="en-IE" altLang="en-US" sz="2000" dirty="0">
                <a:solidFill>
                  <a:srgbClr val="0070C0"/>
                </a:solidFill>
                <a:latin typeface="Arial" panose="020B0604020202020204" pitchFamily="34" charset="0"/>
                <a:cs typeface="Arial" panose="020B0604020202020204" pitchFamily="34" charset="0"/>
              </a:rPr>
              <a:t>to be able to:</a:t>
            </a:r>
          </a:p>
          <a:p>
            <a:pPr eaLnBrk="1" hangingPunct="1">
              <a:lnSpc>
                <a:spcPct val="80000"/>
              </a:lnSpc>
              <a:buFont typeface="Wingdings" panose="05000000000000000000" pitchFamily="2" charset="2"/>
              <a:buChar char="ü"/>
            </a:pPr>
            <a:r>
              <a:rPr lang="en-IE" altLang="en-US" sz="2000" dirty="0" smtClean="0">
                <a:solidFill>
                  <a:srgbClr val="0070C0"/>
                </a:solidFill>
                <a:latin typeface="Arial" panose="020B0604020202020204" pitchFamily="34" charset="0"/>
                <a:cs typeface="Arial" panose="020B0604020202020204" pitchFamily="34" charset="0"/>
              </a:rPr>
              <a:t> </a:t>
            </a:r>
            <a:r>
              <a:rPr lang="en-IE" altLang="en-US" sz="1800" dirty="0">
                <a:solidFill>
                  <a:srgbClr val="0070C0"/>
                </a:solidFill>
                <a:latin typeface="Arial" panose="020B0604020202020204" pitchFamily="34" charset="0"/>
                <a:cs typeface="Arial" panose="020B0604020202020204" pitchFamily="34" charset="0"/>
              </a:rPr>
              <a:t>express their needs appropriately</a:t>
            </a:r>
          </a:p>
          <a:p>
            <a:pPr eaLnBrk="1" hangingPunct="1">
              <a:lnSpc>
                <a:spcPct val="80000"/>
              </a:lnSpc>
              <a:buFont typeface="Wingdings" panose="05000000000000000000" pitchFamily="2" charset="2"/>
              <a:buChar char="ü"/>
            </a:pPr>
            <a:r>
              <a:rPr lang="en-IE" altLang="en-US" sz="1800" dirty="0">
                <a:solidFill>
                  <a:srgbClr val="0070C0"/>
                </a:solidFill>
                <a:latin typeface="Arial" panose="020B0604020202020204" pitchFamily="34" charset="0"/>
                <a:cs typeface="Arial" panose="020B0604020202020204" pitchFamily="34" charset="0"/>
              </a:rPr>
              <a:t> Use the toilet </a:t>
            </a:r>
            <a:r>
              <a:rPr lang="en-IE" altLang="en-US" sz="1800" dirty="0" smtClean="0">
                <a:solidFill>
                  <a:srgbClr val="0070C0"/>
                </a:solidFill>
                <a:latin typeface="Arial" panose="020B0604020202020204" pitchFamily="34" charset="0"/>
                <a:cs typeface="Arial" panose="020B0604020202020204" pitchFamily="34" charset="0"/>
              </a:rPr>
              <a:t>independently, including being able to wipe themselves.</a:t>
            </a:r>
            <a:endParaRPr lang="en-IE" altLang="en-US" sz="1800" dirty="0">
              <a:solidFill>
                <a:srgbClr val="0070C0"/>
              </a:solidFill>
              <a:latin typeface="Arial" panose="020B0604020202020204" pitchFamily="34" charset="0"/>
              <a:cs typeface="Arial" panose="020B0604020202020204" pitchFamily="34" charset="0"/>
            </a:endParaRPr>
          </a:p>
          <a:p>
            <a:pPr eaLnBrk="1" hangingPunct="1">
              <a:lnSpc>
                <a:spcPct val="80000"/>
              </a:lnSpc>
              <a:buFont typeface="Wingdings" panose="05000000000000000000" pitchFamily="2" charset="2"/>
              <a:buChar char="ü"/>
            </a:pPr>
            <a:r>
              <a:rPr lang="en-IE" altLang="en-US" sz="1800" dirty="0">
                <a:solidFill>
                  <a:srgbClr val="0070C0"/>
                </a:solidFill>
                <a:latin typeface="Arial" panose="020B0604020202020204" pitchFamily="34" charset="0"/>
                <a:cs typeface="Arial" panose="020B0604020202020204" pitchFamily="34" charset="0"/>
              </a:rPr>
              <a:t> Wash and dry hands</a:t>
            </a:r>
          </a:p>
          <a:p>
            <a:pPr eaLnBrk="1" hangingPunct="1">
              <a:lnSpc>
                <a:spcPct val="80000"/>
              </a:lnSpc>
              <a:buFont typeface="Wingdings" panose="05000000000000000000" pitchFamily="2" charset="2"/>
              <a:buChar char="ü"/>
            </a:pPr>
            <a:r>
              <a:rPr lang="en-IE" altLang="en-US" sz="1800" dirty="0">
                <a:solidFill>
                  <a:srgbClr val="0070C0"/>
                </a:solidFill>
                <a:latin typeface="Arial" panose="020B0604020202020204" pitchFamily="34" charset="0"/>
                <a:cs typeface="Arial" panose="020B0604020202020204" pitchFamily="34" charset="0"/>
              </a:rPr>
              <a:t>Blow their nose</a:t>
            </a:r>
          </a:p>
          <a:p>
            <a:pPr eaLnBrk="1" hangingPunct="1">
              <a:lnSpc>
                <a:spcPct val="80000"/>
              </a:lnSpc>
              <a:buFont typeface="Wingdings" panose="05000000000000000000" pitchFamily="2" charset="2"/>
              <a:buChar char="ü"/>
            </a:pPr>
            <a:r>
              <a:rPr lang="en-IE" altLang="en-US" sz="1800" dirty="0">
                <a:solidFill>
                  <a:srgbClr val="0070C0"/>
                </a:solidFill>
                <a:latin typeface="Arial" panose="020B0604020202020204" pitchFamily="34" charset="0"/>
                <a:cs typeface="Arial" panose="020B0604020202020204" pitchFamily="34" charset="0"/>
              </a:rPr>
              <a:t>Sit up at a table</a:t>
            </a:r>
          </a:p>
          <a:p>
            <a:pPr eaLnBrk="1" hangingPunct="1">
              <a:lnSpc>
                <a:spcPct val="80000"/>
              </a:lnSpc>
              <a:buFont typeface="Wingdings" panose="05000000000000000000" pitchFamily="2" charset="2"/>
              <a:buChar char="ü"/>
            </a:pPr>
            <a:r>
              <a:rPr lang="en-IE" altLang="en-US" sz="1800" dirty="0" smtClean="0">
                <a:solidFill>
                  <a:srgbClr val="0070C0"/>
                </a:solidFill>
                <a:latin typeface="Arial" panose="020B0604020202020204" pitchFamily="34" charset="0"/>
                <a:cs typeface="Arial" panose="020B0604020202020204" pitchFamily="34" charset="0"/>
              </a:rPr>
              <a:t>Understand how to use a knife and fork</a:t>
            </a:r>
            <a:endParaRPr lang="en-IE" altLang="en-US" sz="1800" dirty="0">
              <a:solidFill>
                <a:srgbClr val="0070C0"/>
              </a:solidFill>
              <a:latin typeface="Arial" panose="020B0604020202020204" pitchFamily="34" charset="0"/>
              <a:cs typeface="Arial" panose="020B0604020202020204" pitchFamily="34" charset="0"/>
            </a:endParaRPr>
          </a:p>
          <a:p>
            <a:pPr eaLnBrk="1" hangingPunct="1">
              <a:lnSpc>
                <a:spcPct val="80000"/>
              </a:lnSpc>
              <a:buFont typeface="Wingdings" panose="05000000000000000000" pitchFamily="2" charset="2"/>
              <a:buChar char="ü"/>
            </a:pPr>
            <a:r>
              <a:rPr lang="en-IE" altLang="en-US" sz="1800" dirty="0">
                <a:solidFill>
                  <a:srgbClr val="0070C0"/>
                </a:solidFill>
                <a:latin typeface="Arial" panose="020B0604020202020204" pitchFamily="34" charset="0"/>
                <a:cs typeface="Arial" panose="020B0604020202020204" pitchFamily="34" charset="0"/>
              </a:rPr>
              <a:t> Dress and undress themselves</a:t>
            </a:r>
          </a:p>
          <a:p>
            <a:pPr eaLnBrk="1" hangingPunct="1">
              <a:lnSpc>
                <a:spcPct val="80000"/>
              </a:lnSpc>
              <a:buFont typeface="Wingdings" panose="05000000000000000000" pitchFamily="2" charset="2"/>
              <a:buChar char="ü"/>
            </a:pPr>
            <a:r>
              <a:rPr lang="en-IE" altLang="en-US" sz="1800" dirty="0">
                <a:solidFill>
                  <a:srgbClr val="0070C0"/>
                </a:solidFill>
                <a:latin typeface="Arial" panose="020B0604020202020204" pitchFamily="34" charset="0"/>
                <a:cs typeface="Arial" panose="020B0604020202020204" pitchFamily="34" charset="0"/>
              </a:rPr>
              <a:t> Sit quietly to listen to a story or a piece of music</a:t>
            </a:r>
          </a:p>
          <a:p>
            <a:pPr eaLnBrk="1" hangingPunct="1">
              <a:lnSpc>
                <a:spcPct val="80000"/>
              </a:lnSpc>
              <a:buFont typeface="Wingdings" panose="05000000000000000000" pitchFamily="2" charset="2"/>
              <a:buChar char="ü"/>
            </a:pPr>
            <a:r>
              <a:rPr lang="en-IE" altLang="en-US" sz="1800" dirty="0">
                <a:solidFill>
                  <a:srgbClr val="0070C0"/>
                </a:solidFill>
                <a:latin typeface="Arial" panose="020B0604020202020204" pitchFamily="34" charset="0"/>
                <a:cs typeface="Arial" panose="020B0604020202020204" pitchFamily="34" charset="0"/>
              </a:rPr>
              <a:t> Wait patiently</a:t>
            </a:r>
          </a:p>
          <a:p>
            <a:pPr eaLnBrk="1" hangingPunct="1">
              <a:lnSpc>
                <a:spcPct val="80000"/>
              </a:lnSpc>
              <a:buFont typeface="Wingdings" panose="05000000000000000000" pitchFamily="2" charset="2"/>
              <a:buChar char="ü"/>
            </a:pPr>
            <a:r>
              <a:rPr lang="en-IE" altLang="en-US" sz="1800" dirty="0">
                <a:solidFill>
                  <a:srgbClr val="0070C0"/>
                </a:solidFill>
                <a:latin typeface="Arial" panose="020B0604020202020204" pitchFamily="34" charset="0"/>
                <a:cs typeface="Arial" panose="020B0604020202020204" pitchFamily="34" charset="0"/>
              </a:rPr>
              <a:t> Share and take turns</a:t>
            </a:r>
          </a:p>
          <a:p>
            <a:pPr eaLnBrk="1" hangingPunct="1">
              <a:lnSpc>
                <a:spcPct val="80000"/>
              </a:lnSpc>
              <a:buFont typeface="Wingdings" panose="05000000000000000000" pitchFamily="2" charset="2"/>
              <a:buChar char="ü"/>
            </a:pPr>
            <a:r>
              <a:rPr lang="en-IE" altLang="en-US" sz="1800" dirty="0">
                <a:solidFill>
                  <a:srgbClr val="0070C0"/>
                </a:solidFill>
                <a:latin typeface="Arial" panose="020B0604020202020204" pitchFamily="34" charset="0"/>
                <a:cs typeface="Arial" panose="020B0604020202020204" pitchFamily="34" charset="0"/>
              </a:rPr>
              <a:t>Tidy up things they have used</a:t>
            </a:r>
          </a:p>
          <a:p>
            <a:pPr eaLnBrk="1" hangingPunct="1">
              <a:lnSpc>
                <a:spcPct val="80000"/>
              </a:lnSpc>
              <a:buFont typeface="Wingdings" panose="05000000000000000000" pitchFamily="2" charset="2"/>
              <a:buChar char="ü"/>
            </a:pPr>
            <a:r>
              <a:rPr lang="en-IE" altLang="en-US" sz="1800" dirty="0">
                <a:solidFill>
                  <a:srgbClr val="0070C0"/>
                </a:solidFill>
                <a:latin typeface="Arial" panose="020B0604020202020204" pitchFamily="34" charset="0"/>
                <a:cs typeface="Arial" panose="020B0604020202020204" pitchFamily="34" charset="0"/>
              </a:rPr>
              <a:t> Say goodbye with a smile </a:t>
            </a:r>
            <a:r>
              <a:rPr lang="en-IE" altLang="en-US" sz="1800" dirty="0" smtClean="0">
                <a:solidFill>
                  <a:srgbClr val="0070C0"/>
                </a:solidFill>
                <a:latin typeface="Arial" panose="020B0604020202020204" pitchFamily="34" charset="0"/>
                <a:cs typeface="Arial" panose="020B0604020202020204" pitchFamily="34" charset="0"/>
              </a:rPr>
              <a:t>!!!!!!!!</a:t>
            </a:r>
          </a:p>
          <a:p>
            <a:pPr eaLnBrk="1" hangingPunct="1">
              <a:lnSpc>
                <a:spcPct val="80000"/>
              </a:lnSpc>
              <a:buFont typeface="Wingdings" panose="05000000000000000000" pitchFamily="2" charset="2"/>
              <a:buChar char="ü"/>
            </a:pPr>
            <a:r>
              <a:rPr lang="en-IE" altLang="en-US" sz="1800" b="1" dirty="0" smtClean="0">
                <a:solidFill>
                  <a:srgbClr val="0070C0"/>
                </a:solidFill>
                <a:latin typeface="Arial" panose="020B0604020202020204" pitchFamily="34" charset="0"/>
                <a:cs typeface="Arial" panose="020B0604020202020204" pitchFamily="34" charset="0"/>
              </a:rPr>
              <a:t>If you can support your child to master some or all of these skills before they start with us that would be great, but please do not worry if you don’t get there. It will be our job to support your child from where they are at.</a:t>
            </a:r>
            <a:endParaRPr lang="en-IE" altLang="en-US" sz="1800" b="1" dirty="0">
              <a:solidFill>
                <a:srgbClr val="0070C0"/>
              </a:solidFill>
              <a:latin typeface="Arial" panose="020B0604020202020204" pitchFamily="34" charset="0"/>
              <a:cs typeface="Arial" panose="020B0604020202020204" pitchFamily="34" charset="0"/>
            </a:endParaRPr>
          </a:p>
        </p:txBody>
      </p:sp>
      <p:pic>
        <p:nvPicPr>
          <p:cNvPr id="7172" name="Picture 4" descr="j0283769"/>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8256588" y="3284539"/>
            <a:ext cx="2025650" cy="2232025"/>
          </a:xfrm>
          <a:noFill/>
        </p:spPr>
      </p:pic>
    </p:spTree>
    <p:extLst>
      <p:ext uri="{BB962C8B-B14F-4D97-AF65-F5344CB8AC3E}">
        <p14:creationId xmlns:p14="http://schemas.microsoft.com/office/powerpoint/2010/main" val="3649096611"/>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912659" y="7085012"/>
            <a:ext cx="9144000" cy="1655762"/>
          </a:xfrm>
        </p:spPr>
        <p:txBody>
          <a:bodyPr/>
          <a:lstStyle/>
          <a:p>
            <a:endParaRPr lang="en-GB" dirty="0"/>
          </a:p>
        </p:txBody>
      </p:sp>
      <p:sp>
        <p:nvSpPr>
          <p:cNvPr id="4" name="Rectangle 2"/>
          <p:cNvSpPr>
            <a:spLocks noChangeArrowheads="1"/>
          </p:cNvSpPr>
          <p:nvPr/>
        </p:nvSpPr>
        <p:spPr bwMode="auto">
          <a:xfrm>
            <a:off x="2873829" y="920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WordArt 1"/>
          <p:cNvSpPr>
            <a:spLocks noChangeArrowheads="1" noChangeShapeType="1" noTextEdit="1"/>
          </p:cNvSpPr>
          <p:nvPr/>
        </p:nvSpPr>
        <p:spPr bwMode="auto">
          <a:xfrm>
            <a:off x="322730" y="717549"/>
            <a:ext cx="6320118" cy="510502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49121"/>
              </a:avLst>
            </a:prstTxWarp>
          </a:bodyPr>
          <a:lstStyle/>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Starting School</a:t>
            </a: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at</a:t>
            </a: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Cheapside</a:t>
            </a:r>
          </a:p>
          <a:p>
            <a:pPr algn="ctr" rtl="0">
              <a:buNone/>
            </a:pPr>
            <a:endParaRPr lang="en-GB" sz="4400" kern="10" dirty="0">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endParaRP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The Foundation Stage </a:t>
            </a: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Curriculum</a:t>
            </a:r>
            <a:endParaRPr lang="en-GB" sz="4400" kern="10" spc="0" dirty="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endParaRPr>
          </a:p>
        </p:txBody>
      </p:sp>
      <p:pic>
        <p:nvPicPr>
          <p:cNvPr id="2051" name="Picture 3" descr="cheapside mosa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291" y="717549"/>
            <a:ext cx="5061155" cy="5684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35400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09800" y="152401"/>
            <a:ext cx="7773988" cy="828675"/>
          </a:xfrm>
        </p:spPr>
        <p:txBody>
          <a:bodyPr/>
          <a:lstStyle/>
          <a:p>
            <a:pPr algn="ctr"/>
            <a:r>
              <a:rPr lang="en-GB" altLang="en-US" b="1" u="sng" dirty="0" smtClean="0">
                <a:solidFill>
                  <a:srgbClr val="0070C0"/>
                </a:solidFill>
                <a:latin typeface="Arial" panose="020B0604020202020204" pitchFamily="34" charset="0"/>
                <a:cs typeface="Arial" panose="020B0604020202020204" pitchFamily="34" charset="0"/>
              </a:rPr>
              <a:t>Foundation </a:t>
            </a:r>
            <a:r>
              <a:rPr lang="en-GB" altLang="en-US" b="1" u="sng" dirty="0">
                <a:solidFill>
                  <a:srgbClr val="0070C0"/>
                </a:solidFill>
                <a:latin typeface="Arial" panose="020B0604020202020204" pitchFamily="34" charset="0"/>
                <a:cs typeface="Arial" panose="020B0604020202020204" pitchFamily="34" charset="0"/>
              </a:rPr>
              <a:t>Stage</a:t>
            </a:r>
          </a:p>
        </p:txBody>
      </p:sp>
      <p:sp>
        <p:nvSpPr>
          <p:cNvPr id="33795" name="Rectangle 3"/>
          <p:cNvSpPr>
            <a:spLocks noGrp="1" noChangeArrowheads="1"/>
          </p:cNvSpPr>
          <p:nvPr>
            <p:ph type="body" idx="1"/>
          </p:nvPr>
        </p:nvSpPr>
        <p:spPr>
          <a:xfrm>
            <a:off x="2208213" y="1341439"/>
            <a:ext cx="7696200" cy="503237"/>
          </a:xfrm>
        </p:spPr>
        <p:txBody>
          <a:bodyPr>
            <a:normAutofit fontScale="92500" lnSpcReduction="10000"/>
          </a:bodyPr>
          <a:lstStyle/>
          <a:p>
            <a:pPr algn="ctr">
              <a:lnSpc>
                <a:spcPct val="90000"/>
              </a:lnSpc>
              <a:buFontTx/>
              <a:buNone/>
            </a:pPr>
            <a:r>
              <a:rPr lang="en-US" altLang="en-US" sz="3600" dirty="0">
                <a:solidFill>
                  <a:srgbClr val="0070C0"/>
                </a:solidFill>
              </a:rPr>
              <a:t>What is the Foundation Stage? </a:t>
            </a:r>
            <a:endParaRPr lang="en-GB" altLang="en-US" sz="3600" dirty="0">
              <a:solidFill>
                <a:srgbClr val="0070C0"/>
              </a:solidFill>
            </a:endParaRPr>
          </a:p>
        </p:txBody>
      </p:sp>
      <p:sp>
        <p:nvSpPr>
          <p:cNvPr id="33796" name="Text Box 4"/>
          <p:cNvSpPr txBox="1">
            <a:spLocks noChangeArrowheads="1"/>
          </p:cNvSpPr>
          <p:nvPr/>
        </p:nvSpPr>
        <p:spPr bwMode="auto">
          <a:xfrm>
            <a:off x="613954" y="2492375"/>
            <a:ext cx="10055634"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spcBef>
                <a:spcPct val="50000"/>
              </a:spcBef>
              <a:buFont typeface="Arial" panose="020B0604020202020204" pitchFamily="34" charset="0"/>
              <a:buChar char="•"/>
            </a:pPr>
            <a:r>
              <a:rPr lang="en-GB" altLang="en-US" sz="2800" dirty="0">
                <a:solidFill>
                  <a:srgbClr val="0070C0"/>
                </a:solidFill>
                <a:latin typeface="Arial" panose="020B0604020202020204" pitchFamily="34" charset="0"/>
                <a:cs typeface="Arial" panose="020B0604020202020204" pitchFamily="34" charset="0"/>
              </a:rPr>
              <a:t> Foundation Stage 1 takes place in a pre-school </a:t>
            </a:r>
            <a:r>
              <a:rPr lang="en-GB" altLang="en-US" sz="2800" dirty="0" smtClean="0">
                <a:solidFill>
                  <a:srgbClr val="0070C0"/>
                </a:solidFill>
                <a:latin typeface="Arial" panose="020B0604020202020204" pitchFamily="34" charset="0"/>
                <a:cs typeface="Arial" panose="020B0604020202020204" pitchFamily="34" charset="0"/>
              </a:rPr>
              <a:t>or  nursery </a:t>
            </a:r>
            <a:r>
              <a:rPr lang="en-GB" altLang="en-US" sz="2800" dirty="0">
                <a:solidFill>
                  <a:srgbClr val="0070C0"/>
                </a:solidFill>
                <a:latin typeface="Arial" panose="020B0604020202020204" pitchFamily="34" charset="0"/>
                <a:cs typeface="Arial" panose="020B0604020202020204" pitchFamily="34" charset="0"/>
              </a:rPr>
              <a:t>between the ages 3 and </a:t>
            </a:r>
            <a:r>
              <a:rPr lang="en-GB" altLang="en-US" sz="2800" dirty="0" smtClean="0">
                <a:solidFill>
                  <a:srgbClr val="0070C0"/>
                </a:solidFill>
                <a:latin typeface="Arial" panose="020B0604020202020204" pitchFamily="34" charset="0"/>
                <a:cs typeface="Arial" panose="020B0604020202020204" pitchFamily="34" charset="0"/>
              </a:rPr>
              <a:t>4. </a:t>
            </a:r>
            <a:r>
              <a:rPr lang="en-GB" altLang="en-US" sz="2800" dirty="0">
                <a:solidFill>
                  <a:srgbClr val="0070C0"/>
                </a:solidFill>
                <a:latin typeface="Arial" panose="020B0604020202020204" pitchFamily="34" charset="0"/>
                <a:cs typeface="Arial" panose="020B0604020202020204" pitchFamily="34" charset="0"/>
              </a:rPr>
              <a:t>Foundation Stage 2 takes place </a:t>
            </a:r>
            <a:r>
              <a:rPr lang="en-GB" altLang="en-US" sz="2800" dirty="0" smtClean="0">
                <a:solidFill>
                  <a:srgbClr val="0070C0"/>
                </a:solidFill>
                <a:latin typeface="Arial" panose="020B0604020202020204" pitchFamily="34" charset="0"/>
                <a:cs typeface="Arial" panose="020B0604020202020204" pitchFamily="34" charset="0"/>
              </a:rPr>
              <a:t>in a </a:t>
            </a:r>
            <a:r>
              <a:rPr lang="en-GB" altLang="en-US" sz="2800" dirty="0">
                <a:solidFill>
                  <a:srgbClr val="0070C0"/>
                </a:solidFill>
                <a:latin typeface="Arial" panose="020B0604020202020204" pitchFamily="34" charset="0"/>
                <a:cs typeface="Arial" panose="020B0604020202020204" pitchFamily="34" charset="0"/>
              </a:rPr>
              <a:t>Reception class of an Infant or Primary school between the ages 4 and 5.</a:t>
            </a:r>
          </a:p>
        </p:txBody>
      </p:sp>
      <p:sp>
        <p:nvSpPr>
          <p:cNvPr id="33798" name="Text Box 6"/>
          <p:cNvSpPr txBox="1">
            <a:spLocks noChangeArrowheads="1"/>
          </p:cNvSpPr>
          <p:nvPr/>
        </p:nvSpPr>
        <p:spPr bwMode="auto">
          <a:xfrm>
            <a:off x="613954" y="3877370"/>
            <a:ext cx="10055634"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spcBef>
                <a:spcPct val="50000"/>
              </a:spcBef>
              <a:buFont typeface="Arial" panose="020B0604020202020204" pitchFamily="34" charset="0"/>
              <a:buChar char="•"/>
            </a:pPr>
            <a:endParaRPr lang="en-US" altLang="en-US" sz="2800" dirty="0" smtClean="0">
              <a:solidFill>
                <a:srgbClr val="0070C0"/>
              </a:solidFill>
              <a:latin typeface="Arial" panose="020B0604020202020204" pitchFamily="34" charset="0"/>
              <a:cs typeface="Arial" panose="020B0604020202020204" pitchFamily="34" charset="0"/>
            </a:endParaRPr>
          </a:p>
          <a:p>
            <a:pPr marL="457200" indent="-457200">
              <a:spcBef>
                <a:spcPct val="50000"/>
              </a:spcBef>
              <a:buFont typeface="Arial" panose="020B0604020202020204" pitchFamily="34" charset="0"/>
              <a:buChar char="•"/>
            </a:pPr>
            <a:r>
              <a:rPr lang="en-US" altLang="en-US" sz="2800" dirty="0" smtClean="0">
                <a:solidFill>
                  <a:srgbClr val="0070C0"/>
                </a:solidFill>
                <a:latin typeface="Arial" panose="020B0604020202020204" pitchFamily="34" charset="0"/>
                <a:cs typeface="Arial" panose="020B0604020202020204" pitchFamily="34" charset="0"/>
              </a:rPr>
              <a:t>The </a:t>
            </a:r>
            <a:r>
              <a:rPr lang="en-US" altLang="en-US" sz="2800" dirty="0">
                <a:solidFill>
                  <a:srgbClr val="0070C0"/>
                </a:solidFill>
                <a:latin typeface="Arial" panose="020B0604020202020204" pitchFamily="34" charset="0"/>
                <a:cs typeface="Arial" panose="020B0604020202020204" pitchFamily="34" charset="0"/>
              </a:rPr>
              <a:t>Foundation Stage Curriculum is based on the recognition that children learn best through </a:t>
            </a:r>
            <a:r>
              <a:rPr lang="en-US" altLang="en-US" sz="2800" b="1" dirty="0" smtClean="0">
                <a:solidFill>
                  <a:srgbClr val="0070C0"/>
                </a:solidFill>
                <a:latin typeface="Arial" panose="020B0604020202020204" pitchFamily="34" charset="0"/>
                <a:cs typeface="Arial" panose="020B0604020202020204" pitchFamily="34" charset="0"/>
              </a:rPr>
              <a:t>play </a:t>
            </a:r>
            <a:r>
              <a:rPr lang="en-US" altLang="en-US" sz="2800" b="1" dirty="0">
                <a:solidFill>
                  <a:srgbClr val="0070C0"/>
                </a:solidFill>
                <a:latin typeface="Arial" panose="020B0604020202020204" pitchFamily="34" charset="0"/>
                <a:cs typeface="Arial" panose="020B0604020202020204" pitchFamily="34" charset="0"/>
              </a:rPr>
              <a:t>and active learning</a:t>
            </a:r>
            <a:r>
              <a:rPr lang="en-US" altLang="en-US" sz="2800" dirty="0">
                <a:solidFill>
                  <a:srgbClr val="0070C0"/>
                </a:solidFill>
                <a:latin typeface="Arial" panose="020B0604020202020204" pitchFamily="34" charset="0"/>
                <a:cs typeface="Arial" panose="020B0604020202020204" pitchFamily="34" charset="0"/>
              </a:rPr>
              <a:t>. </a:t>
            </a:r>
            <a:endParaRPr lang="en-US" altLang="en-US" sz="2800" dirty="0" smtClean="0">
              <a:solidFill>
                <a:srgbClr val="0070C0"/>
              </a:solidFill>
              <a:latin typeface="Arial" panose="020B0604020202020204" pitchFamily="34" charset="0"/>
              <a:cs typeface="Arial" panose="020B0604020202020204" pitchFamily="34" charset="0"/>
            </a:endParaRPr>
          </a:p>
          <a:p>
            <a:pPr marL="457200" indent="-457200">
              <a:spcBef>
                <a:spcPct val="50000"/>
              </a:spcBef>
              <a:buFont typeface="Arial" panose="020B0604020202020204" pitchFamily="34" charset="0"/>
              <a:buChar char="•"/>
            </a:pPr>
            <a:r>
              <a:rPr lang="en-US" altLang="en-US" sz="2800" dirty="0" smtClean="0">
                <a:solidFill>
                  <a:srgbClr val="0070C0"/>
                </a:solidFill>
                <a:latin typeface="Arial" panose="020B0604020202020204" pitchFamily="34" charset="0"/>
                <a:cs typeface="Arial" panose="020B0604020202020204" pitchFamily="34" charset="0"/>
              </a:rPr>
              <a:t>At Cheapside part of this learning will take place outdoors in weekly Forest School sessions.</a:t>
            </a:r>
            <a:endParaRPr lang="en-US" altLang="en-US" sz="2800" dirty="0">
              <a:solidFill>
                <a:srgbClr val="0070C0"/>
              </a:solidFill>
              <a:latin typeface="Arial" panose="020B0604020202020204" pitchFamily="34" charset="0"/>
              <a:cs typeface="Arial" panose="020B0604020202020204" pitchFamily="34" charset="0"/>
            </a:endParaRPr>
          </a:p>
        </p:txBody>
      </p:sp>
      <p:sp>
        <p:nvSpPr>
          <p:cNvPr id="33799" name="Text Box 7"/>
          <p:cNvSpPr txBox="1">
            <a:spLocks noChangeArrowheads="1"/>
          </p:cNvSpPr>
          <p:nvPr/>
        </p:nvSpPr>
        <p:spPr bwMode="auto">
          <a:xfrm>
            <a:off x="1847850" y="3716338"/>
            <a:ext cx="4032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p>
        </p:txBody>
      </p:sp>
    </p:spTree>
    <p:extLst>
      <p:ext uri="{BB962C8B-B14F-4D97-AF65-F5344CB8AC3E}">
        <p14:creationId xmlns:p14="http://schemas.microsoft.com/office/powerpoint/2010/main" val="42237116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p:cTn id="7" dur="1000" fill="hold"/>
                                        <p:tgtEl>
                                          <p:spTgt spid="3379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379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3795">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3796"/>
                                        </p:tgtEl>
                                        <p:attrNameLst>
                                          <p:attrName>style.visibility</p:attrName>
                                        </p:attrNameLst>
                                      </p:cBhvr>
                                      <p:to>
                                        <p:strVal val="visible"/>
                                      </p:to>
                                    </p:set>
                                    <p:anim calcmode="lin" valueType="num">
                                      <p:cBhvr>
                                        <p:cTn id="14" dur="1000" fill="hold"/>
                                        <p:tgtEl>
                                          <p:spTgt spid="33796"/>
                                        </p:tgtEl>
                                        <p:attrNameLst>
                                          <p:attrName>ppt_w</p:attrName>
                                        </p:attrNameLst>
                                      </p:cBhvr>
                                      <p:tavLst>
                                        <p:tav tm="0">
                                          <p:val>
                                            <p:strVal val="#ppt_w*0.70"/>
                                          </p:val>
                                        </p:tav>
                                        <p:tav tm="100000">
                                          <p:val>
                                            <p:strVal val="#ppt_w"/>
                                          </p:val>
                                        </p:tav>
                                      </p:tavLst>
                                    </p:anim>
                                    <p:anim calcmode="lin" valueType="num">
                                      <p:cBhvr>
                                        <p:cTn id="15" dur="1000" fill="hold"/>
                                        <p:tgtEl>
                                          <p:spTgt spid="33796"/>
                                        </p:tgtEl>
                                        <p:attrNameLst>
                                          <p:attrName>ppt_h</p:attrName>
                                        </p:attrNameLst>
                                      </p:cBhvr>
                                      <p:tavLst>
                                        <p:tav tm="0">
                                          <p:val>
                                            <p:strVal val="#ppt_h"/>
                                          </p:val>
                                        </p:tav>
                                        <p:tav tm="100000">
                                          <p:val>
                                            <p:strVal val="#ppt_h"/>
                                          </p:val>
                                        </p:tav>
                                      </p:tavLst>
                                    </p:anim>
                                    <p:animEffect transition="in" filter="fade">
                                      <p:cBhvr>
                                        <p:cTn id="16" dur="1000"/>
                                        <p:tgtEl>
                                          <p:spTgt spid="3379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3798"/>
                                        </p:tgtEl>
                                        <p:attrNameLst>
                                          <p:attrName>style.visibility</p:attrName>
                                        </p:attrNameLst>
                                      </p:cBhvr>
                                      <p:to>
                                        <p:strVal val="visible"/>
                                      </p:to>
                                    </p:set>
                                    <p:anim calcmode="lin" valueType="num">
                                      <p:cBhvr>
                                        <p:cTn id="21" dur="1000" fill="hold"/>
                                        <p:tgtEl>
                                          <p:spTgt spid="33798"/>
                                        </p:tgtEl>
                                        <p:attrNameLst>
                                          <p:attrName>ppt_w</p:attrName>
                                        </p:attrNameLst>
                                      </p:cBhvr>
                                      <p:tavLst>
                                        <p:tav tm="0">
                                          <p:val>
                                            <p:strVal val="#ppt_w*0.70"/>
                                          </p:val>
                                        </p:tav>
                                        <p:tav tm="100000">
                                          <p:val>
                                            <p:strVal val="#ppt_w"/>
                                          </p:val>
                                        </p:tav>
                                      </p:tavLst>
                                    </p:anim>
                                    <p:anim calcmode="lin" valueType="num">
                                      <p:cBhvr>
                                        <p:cTn id="22" dur="1000" fill="hold"/>
                                        <p:tgtEl>
                                          <p:spTgt spid="33798"/>
                                        </p:tgtEl>
                                        <p:attrNameLst>
                                          <p:attrName>ppt_h</p:attrName>
                                        </p:attrNameLst>
                                      </p:cBhvr>
                                      <p:tavLst>
                                        <p:tav tm="0">
                                          <p:val>
                                            <p:strVal val="#ppt_h"/>
                                          </p:val>
                                        </p:tav>
                                        <p:tav tm="100000">
                                          <p:val>
                                            <p:strVal val="#ppt_h"/>
                                          </p:val>
                                        </p:tav>
                                      </p:tavLst>
                                    </p:anim>
                                    <p:animEffect transition="in" filter="fade">
                                      <p:cBhvr>
                                        <p:cTn id="23" dur="1000"/>
                                        <p:tgtEl>
                                          <p:spTgt spid="33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P spid="33796" grpId="0"/>
      <p:bldP spid="3379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70C0"/>
                </a:solidFill>
                <a:latin typeface="Arial" panose="020B0604020202020204" pitchFamily="34" charset="0"/>
                <a:cs typeface="Arial" panose="020B0604020202020204" pitchFamily="34" charset="0"/>
              </a:rPr>
              <a:t>What does the curriculum look like in reception?</a:t>
            </a:r>
            <a:endParaRPr lang="en-GB" dirty="0">
              <a:solidFill>
                <a:srgbClr val="0070C0"/>
              </a:solidFill>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514446" y="1585986"/>
            <a:ext cx="6253614" cy="4715691"/>
          </a:xfrm>
          <a:prstGeom prst="rect">
            <a:avLst/>
          </a:prstGeom>
        </p:spPr>
      </p:pic>
      <p:sp>
        <p:nvSpPr>
          <p:cNvPr id="3" name="Rectangle 2"/>
          <p:cNvSpPr/>
          <p:nvPr/>
        </p:nvSpPr>
        <p:spPr>
          <a:xfrm>
            <a:off x="7004215" y="1456927"/>
            <a:ext cx="4349585" cy="2308324"/>
          </a:xfrm>
          <a:prstGeom prst="rect">
            <a:avLst/>
          </a:prstGeom>
        </p:spPr>
        <p:txBody>
          <a:bodyPr wrap="square">
            <a:spAutoFit/>
          </a:bodyPr>
          <a:lstStyle/>
          <a:p>
            <a:r>
              <a:rPr lang="en-GB" dirty="0" smtClean="0">
                <a:solidFill>
                  <a:srgbClr val="545454"/>
                </a:solidFill>
              </a:rPr>
              <a:t> </a:t>
            </a:r>
          </a:p>
          <a:p>
            <a:endParaRPr lang="en-GB" dirty="0" smtClean="0">
              <a:solidFill>
                <a:srgbClr val="545454"/>
              </a:solidFill>
              <a:latin typeface="Arial" panose="020B0604020202020204" pitchFamily="34" charset="0"/>
              <a:cs typeface="Arial" panose="020B0604020202020204" pitchFamily="34" charset="0"/>
            </a:endParaRPr>
          </a:p>
          <a:p>
            <a:r>
              <a:rPr lang="en-GB" dirty="0" smtClean="0">
                <a:solidFill>
                  <a:schemeClr val="accent1">
                    <a:lumMod val="50000"/>
                  </a:schemeClr>
                </a:solidFill>
                <a:latin typeface="Arial" panose="020B0604020202020204" pitchFamily="34" charset="0"/>
                <a:cs typeface="Arial" panose="020B0604020202020204" pitchFamily="34" charset="0"/>
              </a:rPr>
              <a:t>The Prime Areas are the foundations </a:t>
            </a:r>
            <a:r>
              <a:rPr lang="en-GB" dirty="0">
                <a:solidFill>
                  <a:schemeClr val="accent1">
                    <a:lumMod val="50000"/>
                  </a:schemeClr>
                </a:solidFill>
                <a:latin typeface="Arial" panose="020B0604020202020204" pitchFamily="34" charset="0"/>
                <a:cs typeface="Arial" panose="020B0604020202020204" pitchFamily="34" charset="0"/>
              </a:rPr>
              <a:t>for children's success in all other areas of learning and of </a:t>
            </a:r>
            <a:r>
              <a:rPr lang="en-GB" dirty="0" smtClean="0">
                <a:solidFill>
                  <a:schemeClr val="accent1">
                    <a:lumMod val="50000"/>
                  </a:schemeClr>
                </a:solidFill>
                <a:latin typeface="Arial" panose="020B0604020202020204" pitchFamily="34" charset="0"/>
                <a:cs typeface="Arial" panose="020B0604020202020204" pitchFamily="34" charset="0"/>
              </a:rPr>
              <a:t>life. </a:t>
            </a:r>
            <a:r>
              <a:rPr lang="en-GB" b="1" dirty="0" smtClean="0">
                <a:solidFill>
                  <a:schemeClr val="accent1">
                    <a:lumMod val="50000"/>
                  </a:schemeClr>
                </a:solidFill>
                <a:latin typeface="Arial" panose="020B0604020202020204" pitchFamily="34" charset="0"/>
                <a:cs typeface="Arial" panose="020B0604020202020204" pitchFamily="34" charset="0"/>
              </a:rPr>
              <a:t>Strong foundations in these areas are essential for children and any future learning and development.</a:t>
            </a:r>
            <a:endParaRPr lang="en-GB" b="1" dirty="0">
              <a:solidFill>
                <a:schemeClr val="accent1">
                  <a:lumMod val="50000"/>
                </a:schemeClr>
              </a:solidFill>
              <a:latin typeface="Arial" panose="020B0604020202020204" pitchFamily="34" charset="0"/>
              <a:cs typeface="Arial" panose="020B0604020202020204" pitchFamily="34" charset="0"/>
            </a:endParaRPr>
          </a:p>
        </p:txBody>
      </p:sp>
      <p:sp>
        <p:nvSpPr>
          <p:cNvPr id="7" name="Rectangle 6"/>
          <p:cNvSpPr/>
          <p:nvPr/>
        </p:nvSpPr>
        <p:spPr>
          <a:xfrm>
            <a:off x="7004215" y="4248648"/>
            <a:ext cx="4519914" cy="1200329"/>
          </a:xfrm>
          <a:prstGeom prst="rect">
            <a:avLst/>
          </a:prstGeom>
        </p:spPr>
        <p:txBody>
          <a:bodyPr wrap="square">
            <a:spAutoFit/>
          </a:bodyPr>
          <a:lstStyle/>
          <a:p>
            <a:r>
              <a:rPr lang="en-GB" dirty="0">
                <a:solidFill>
                  <a:schemeClr val="accent1">
                    <a:lumMod val="50000"/>
                  </a:schemeClr>
                </a:solidFill>
                <a:latin typeface="Arial" panose="020B0604020202020204" pitchFamily="34" charset="0"/>
                <a:cs typeface="Arial" panose="020B0604020202020204" pitchFamily="34" charset="0"/>
              </a:rPr>
              <a:t>The specific areas provide the range of experiences and opportunities for children to broaden their knowledge and skills</a:t>
            </a:r>
            <a:r>
              <a:rPr lang="en-GB" dirty="0" smtClean="0">
                <a:latin typeface="Arial" panose="020B0604020202020204" pitchFamily="34" charset="0"/>
                <a:cs typeface="Arial" panose="020B0604020202020204" pitchFamily="34" charset="0"/>
              </a:rPr>
              <a:t>:</a:t>
            </a:r>
          </a:p>
          <a:p>
            <a:endParaRPr lang="en-GB"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77825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70C0"/>
                </a:solidFill>
                <a:latin typeface="Arial" panose="020B0604020202020204" pitchFamily="34" charset="0"/>
                <a:cs typeface="Arial" panose="020B0604020202020204" pitchFamily="34" charset="0"/>
              </a:rPr>
              <a:t>      How will I know what my child is learning</a:t>
            </a:r>
            <a:r>
              <a:rPr lang="en-GB" dirty="0" smtClean="0">
                <a:solidFill>
                  <a:srgbClr val="0070C0"/>
                </a:solidFill>
              </a:rPr>
              <a:t>?</a:t>
            </a:r>
            <a:endParaRPr lang="en-GB" dirty="0">
              <a:solidFill>
                <a:srgbClr val="0070C0"/>
              </a:solidFill>
            </a:endParaRPr>
          </a:p>
        </p:txBody>
      </p:sp>
      <p:sp>
        <p:nvSpPr>
          <p:cNvPr id="3" name="Content Placeholder 2"/>
          <p:cNvSpPr>
            <a:spLocks noGrp="1"/>
          </p:cNvSpPr>
          <p:nvPr>
            <p:ph idx="1"/>
          </p:nvPr>
        </p:nvSpPr>
        <p:spPr/>
        <p:txBody>
          <a:bodyPr>
            <a:normAutofit/>
          </a:bodyPr>
          <a:lstStyle/>
          <a:p>
            <a:r>
              <a:rPr lang="en-GB" dirty="0" smtClean="0">
                <a:solidFill>
                  <a:srgbClr val="0070C0"/>
                </a:solidFill>
                <a:latin typeface="Arial" panose="020B0604020202020204" pitchFamily="34" charset="0"/>
                <a:cs typeface="Arial" panose="020B0604020202020204" pitchFamily="34" charset="0"/>
              </a:rPr>
              <a:t>Regular newsletters will be published on the class page on our website. </a:t>
            </a:r>
          </a:p>
          <a:p>
            <a:r>
              <a:rPr lang="en-GB" dirty="0" smtClean="0">
                <a:solidFill>
                  <a:srgbClr val="0070C0"/>
                </a:solidFill>
                <a:latin typeface="Arial" panose="020B0604020202020204" pitchFamily="34" charset="0"/>
                <a:cs typeface="Arial" panose="020B0604020202020204" pitchFamily="34" charset="0"/>
              </a:rPr>
              <a:t>A </a:t>
            </a:r>
            <a:r>
              <a:rPr lang="en-GB" dirty="0">
                <a:solidFill>
                  <a:srgbClr val="0070C0"/>
                </a:solidFill>
                <a:latin typeface="Arial" panose="020B0604020202020204" pitchFamily="34" charset="0"/>
                <a:cs typeface="Arial" panose="020B0604020202020204" pitchFamily="34" charset="0"/>
              </a:rPr>
              <a:t>learning journal will be kept for every child</a:t>
            </a:r>
            <a:r>
              <a:rPr lang="en-GB" dirty="0" smtClean="0">
                <a:solidFill>
                  <a:srgbClr val="0070C0"/>
                </a:solidFill>
                <a:latin typeface="Arial" panose="020B0604020202020204" pitchFamily="34" charset="0"/>
                <a:cs typeface="Arial" panose="020B0604020202020204" pitchFamily="34" charset="0"/>
              </a:rPr>
              <a:t>. </a:t>
            </a:r>
            <a:r>
              <a:rPr lang="en-GB" dirty="0">
                <a:solidFill>
                  <a:srgbClr val="0070C0"/>
                </a:solidFill>
                <a:latin typeface="Arial" panose="020B0604020202020204" pitchFamily="34" charset="0"/>
                <a:cs typeface="Arial" panose="020B0604020202020204" pitchFamily="34" charset="0"/>
              </a:rPr>
              <a:t>We use a piece of educational software called ‘Tapestry’ to record your child’s progress. More details on this are included in your </a:t>
            </a:r>
            <a:r>
              <a:rPr lang="en-GB" dirty="0" smtClean="0">
                <a:solidFill>
                  <a:srgbClr val="0070C0"/>
                </a:solidFill>
                <a:latin typeface="Arial" panose="020B0604020202020204" pitchFamily="34" charset="0"/>
                <a:cs typeface="Arial" panose="020B0604020202020204" pitchFamily="34" charset="0"/>
              </a:rPr>
              <a:t>information pack. </a:t>
            </a:r>
            <a:endParaRPr lang="en-GB" dirty="0" smtClean="0"/>
          </a:p>
        </p:txBody>
      </p:sp>
    </p:spTree>
    <p:extLst>
      <p:ext uri="{BB962C8B-B14F-4D97-AF65-F5344CB8AC3E}">
        <p14:creationId xmlns:p14="http://schemas.microsoft.com/office/powerpoint/2010/main" val="15254359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70C0"/>
                </a:solidFill>
                <a:latin typeface="Arial" panose="020B0604020202020204" pitchFamily="34" charset="0"/>
                <a:cs typeface="Arial" panose="020B0604020202020204" pitchFamily="34" charset="0"/>
              </a:rPr>
              <a:t>The first few weeks..</a:t>
            </a:r>
            <a:endParaRPr lang="en-GB" dirty="0">
              <a:solidFill>
                <a:srgbClr val="0070C0"/>
              </a:solidFill>
              <a:latin typeface="Arial" panose="020B0604020202020204" pitchFamily="34" charset="0"/>
              <a:cs typeface="Arial" panose="020B0604020202020204" pitchFamily="34" charset="0"/>
            </a:endParaRPr>
          </a:p>
        </p:txBody>
      </p:sp>
      <p:sp>
        <p:nvSpPr>
          <p:cNvPr id="4" name="Rectangle 3"/>
          <p:cNvSpPr>
            <a:spLocks noGrp="1" noChangeArrowheads="1"/>
          </p:cNvSpPr>
          <p:nvPr>
            <p:ph idx="1"/>
          </p:nvPr>
        </p:nvSpPr>
        <p:spPr>
          <a:xfrm>
            <a:off x="838200" y="1306286"/>
            <a:ext cx="10515600" cy="4976947"/>
          </a:xfrm>
        </p:spPr>
        <p:txBody>
          <a:bodyPr>
            <a:normAutofit fontScale="92500"/>
          </a:bodyPr>
          <a:lstStyle/>
          <a:p>
            <a:pPr algn="ctr">
              <a:lnSpc>
                <a:spcPct val="80000"/>
              </a:lnSpc>
            </a:pPr>
            <a:endParaRPr lang="en-GB" altLang="en-US" sz="1400" dirty="0">
              <a:solidFill>
                <a:srgbClr val="0070C0"/>
              </a:solidFill>
              <a:latin typeface="Arial" panose="020B0604020202020204" pitchFamily="34" charset="0"/>
              <a:cs typeface="Arial" panose="020B0604020202020204" pitchFamily="34" charset="0"/>
            </a:endParaRPr>
          </a:p>
          <a:p>
            <a:pPr>
              <a:lnSpc>
                <a:spcPct val="110000"/>
              </a:lnSpc>
            </a:pPr>
            <a:r>
              <a:rPr lang="en-GB" altLang="en-US" sz="3400" dirty="0" smtClean="0">
                <a:solidFill>
                  <a:srgbClr val="0070C0"/>
                </a:solidFill>
                <a:latin typeface="Arial" panose="020B0604020202020204" pitchFamily="34" charset="0"/>
                <a:cs typeface="Arial" panose="020B0604020202020204" pitchFamily="34" charset="0"/>
              </a:rPr>
              <a:t>Help your child settle, ensuring they feel safe and are happy, and to encourage and support with exploring the new environment and with making new friends.</a:t>
            </a:r>
          </a:p>
          <a:p>
            <a:pPr>
              <a:lnSpc>
                <a:spcPct val="110000"/>
              </a:lnSpc>
            </a:pPr>
            <a:r>
              <a:rPr lang="en-GB" altLang="en-US" sz="3400" dirty="0" smtClean="0">
                <a:solidFill>
                  <a:srgbClr val="0070C0"/>
                </a:solidFill>
                <a:latin typeface="Arial" panose="020B0604020202020204" pitchFamily="34" charset="0"/>
                <a:cs typeface="Arial" panose="020B0604020202020204" pitchFamily="34" charset="0"/>
              </a:rPr>
              <a:t>What do they </a:t>
            </a:r>
            <a:r>
              <a:rPr lang="en-GB" altLang="en-US" sz="3400" b="1" dirty="0" smtClean="0">
                <a:solidFill>
                  <a:srgbClr val="0070C0"/>
                </a:solidFill>
                <a:latin typeface="Arial" panose="020B0604020202020204" pitchFamily="34" charset="0"/>
                <a:cs typeface="Arial" panose="020B0604020202020204" pitchFamily="34" charset="0"/>
              </a:rPr>
              <a:t>already know? </a:t>
            </a:r>
            <a:r>
              <a:rPr lang="en-GB" altLang="en-US" sz="3400" dirty="0" smtClean="0">
                <a:solidFill>
                  <a:srgbClr val="0070C0"/>
                </a:solidFill>
                <a:latin typeface="Arial" panose="020B0604020202020204" pitchFamily="34" charset="0"/>
                <a:cs typeface="Arial" panose="020B0604020202020204" pitchFamily="34" charset="0"/>
              </a:rPr>
              <a:t>We use this information </a:t>
            </a:r>
            <a:r>
              <a:rPr lang="en-GB" altLang="en-US" sz="3400" dirty="0">
                <a:solidFill>
                  <a:srgbClr val="0070C0"/>
                </a:solidFill>
                <a:latin typeface="Arial" panose="020B0604020202020204" pitchFamily="34" charset="0"/>
                <a:cs typeface="Arial" panose="020B0604020202020204" pitchFamily="34" charset="0"/>
              </a:rPr>
              <a:t>to help </a:t>
            </a:r>
            <a:r>
              <a:rPr lang="en-GB" altLang="en-US" sz="3400" dirty="0" smtClean="0">
                <a:solidFill>
                  <a:srgbClr val="0070C0"/>
                </a:solidFill>
                <a:latin typeface="Arial" panose="020B0604020202020204" pitchFamily="34" charset="0"/>
                <a:cs typeface="Arial" panose="020B0604020202020204" pitchFamily="34" charset="0"/>
              </a:rPr>
              <a:t> plan for the next steps for every child. This is what is generally referred to as a </a:t>
            </a:r>
            <a:r>
              <a:rPr lang="en-GB" altLang="en-US" sz="3400" b="1" dirty="0" smtClean="0">
                <a:solidFill>
                  <a:srgbClr val="0070C0"/>
                </a:solidFill>
                <a:latin typeface="Arial" panose="020B0604020202020204" pitchFamily="34" charset="0"/>
                <a:cs typeface="Arial" panose="020B0604020202020204" pitchFamily="34" charset="0"/>
              </a:rPr>
              <a:t>baseline assessment</a:t>
            </a:r>
            <a:r>
              <a:rPr lang="en-GB" altLang="en-US" sz="3400" dirty="0" smtClean="0">
                <a:solidFill>
                  <a:srgbClr val="0070C0"/>
                </a:solidFill>
                <a:latin typeface="Arial" panose="020B0604020202020204" pitchFamily="34" charset="0"/>
                <a:cs typeface="Arial" panose="020B0604020202020204" pitchFamily="34" charset="0"/>
              </a:rPr>
              <a:t>.</a:t>
            </a:r>
          </a:p>
          <a:p>
            <a:pPr>
              <a:lnSpc>
                <a:spcPct val="110000"/>
              </a:lnSpc>
            </a:pPr>
            <a:r>
              <a:rPr lang="en-GB" altLang="en-US" sz="3400" dirty="0" smtClean="0">
                <a:solidFill>
                  <a:srgbClr val="0070C0"/>
                </a:solidFill>
                <a:latin typeface="Arial" panose="020B0604020202020204" pitchFamily="34" charset="0"/>
                <a:cs typeface="Arial" panose="020B0604020202020204" pitchFamily="34" charset="0"/>
              </a:rPr>
              <a:t>You </a:t>
            </a:r>
            <a:r>
              <a:rPr lang="en-GB" altLang="en-US" sz="3400" dirty="0">
                <a:solidFill>
                  <a:srgbClr val="0070C0"/>
                </a:solidFill>
                <a:latin typeface="Arial" panose="020B0604020202020204" pitchFamily="34" charset="0"/>
                <a:cs typeface="Arial" panose="020B0604020202020204" pitchFamily="34" charset="0"/>
              </a:rPr>
              <a:t>will be invited to discuss </a:t>
            </a:r>
            <a:r>
              <a:rPr lang="en-GB" altLang="en-US" sz="3400" dirty="0" smtClean="0">
                <a:solidFill>
                  <a:srgbClr val="0070C0"/>
                </a:solidFill>
                <a:latin typeface="Arial" panose="020B0604020202020204" pitchFamily="34" charset="0"/>
                <a:cs typeface="Arial" panose="020B0604020202020204" pitchFamily="34" charset="0"/>
              </a:rPr>
              <a:t>your </a:t>
            </a:r>
            <a:r>
              <a:rPr lang="en-GB" altLang="en-US" sz="3400" dirty="0">
                <a:solidFill>
                  <a:srgbClr val="0070C0"/>
                </a:solidFill>
                <a:latin typeface="Arial" panose="020B0604020202020204" pitchFamily="34" charset="0"/>
                <a:cs typeface="Arial" panose="020B0604020202020204" pitchFamily="34" charset="0"/>
              </a:rPr>
              <a:t>child’s progress &amp; </a:t>
            </a:r>
            <a:r>
              <a:rPr lang="en-GB" altLang="en-US" sz="3400" dirty="0" smtClean="0">
                <a:solidFill>
                  <a:srgbClr val="0070C0"/>
                </a:solidFill>
                <a:latin typeface="Arial" panose="020B0604020202020204" pitchFamily="34" charset="0"/>
                <a:cs typeface="Arial" panose="020B0604020202020204" pitchFamily="34" charset="0"/>
              </a:rPr>
              <a:t>adjustment </a:t>
            </a:r>
            <a:r>
              <a:rPr lang="en-GB" altLang="en-US" sz="3400" dirty="0">
                <a:solidFill>
                  <a:srgbClr val="0070C0"/>
                </a:solidFill>
                <a:latin typeface="Arial" panose="020B0604020202020204" pitchFamily="34" charset="0"/>
                <a:cs typeface="Arial" panose="020B0604020202020204" pitchFamily="34" charset="0"/>
              </a:rPr>
              <a:t>to school within the first term.  </a:t>
            </a:r>
          </a:p>
          <a:p>
            <a:pPr>
              <a:lnSpc>
                <a:spcPct val="80000"/>
              </a:lnSpc>
            </a:pPr>
            <a:endParaRPr lang="en-GB" altLang="en-US" sz="2400" dirty="0"/>
          </a:p>
        </p:txBody>
      </p:sp>
    </p:spTree>
    <p:extLst>
      <p:ext uri="{BB962C8B-B14F-4D97-AF65-F5344CB8AC3E}">
        <p14:creationId xmlns:p14="http://schemas.microsoft.com/office/powerpoint/2010/main" val="4277759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1000" fill="hold"/>
                                        <p:tgtEl>
                                          <p:spTgt spid="4">
                                            <p:txEl>
                                              <p:pRg st="1" end="1"/>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4">
                                            <p:txEl>
                                              <p:pRg st="1" end="1"/>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 calcmode="lin" valueType="num">
                                      <p:cBhvr additive="base">
                                        <p:cTn id="11" dur="1000" fill="hold"/>
                                        <p:tgtEl>
                                          <p:spTgt spid="4">
                                            <p:txEl>
                                              <p:pRg st="2" end="2"/>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 calcmode="lin" valueType="num">
                                      <p:cBhvr additive="base">
                                        <p:cTn id="17" dur="1000" fill="hold"/>
                                        <p:tgtEl>
                                          <p:spTgt spid="4">
                                            <p:txEl>
                                              <p:pRg st="3" end="3"/>
                                            </p:txEl>
                                          </p:spTgt>
                                        </p:tgtEl>
                                        <p:attrNameLst>
                                          <p:attrName>ppt_x</p:attrName>
                                        </p:attrNameLst>
                                      </p:cBhvr>
                                      <p:tavLst>
                                        <p:tav tm="0">
                                          <p:val>
                                            <p:strVal val="0-#ppt_w/2"/>
                                          </p:val>
                                        </p:tav>
                                        <p:tav tm="100000">
                                          <p:val>
                                            <p:strVal val="#ppt_x"/>
                                          </p:val>
                                        </p:tav>
                                      </p:tavLst>
                                    </p:anim>
                                    <p:anim calcmode="lin" valueType="num">
                                      <p:cBhvr additive="base">
                                        <p:cTn id="18" dur="1000" fill="hold"/>
                                        <p:tgtEl>
                                          <p:spTgt spid="4">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0343" y="-211996"/>
            <a:ext cx="10424160" cy="6198620"/>
          </a:xfrm>
          <a:prstGeom prst="rect">
            <a:avLst/>
          </a:prstGeom>
        </p:spPr>
        <p:txBody>
          <a:bodyPr wrap="square">
            <a:spAutoFit/>
          </a:bodyPr>
          <a:lstStyle/>
          <a:p>
            <a:pPr lvl="4">
              <a:lnSpc>
                <a:spcPct val="80000"/>
              </a:lnSpc>
            </a:pPr>
            <a:endParaRPr lang="en-GB" altLang="en-US" sz="2400" b="1" dirty="0" smtClean="0">
              <a:latin typeface="Informal Roman" panose="030604020304060B0204" pitchFamily="66" charset="0"/>
            </a:endParaRPr>
          </a:p>
          <a:p>
            <a:pPr lvl="4">
              <a:lnSpc>
                <a:spcPct val="80000"/>
              </a:lnSpc>
            </a:pPr>
            <a:endParaRPr lang="en-GB" altLang="en-US" sz="2400" b="1" dirty="0">
              <a:latin typeface="Informal Roman" panose="030604020304060B0204" pitchFamily="66" charset="0"/>
            </a:endParaRPr>
          </a:p>
          <a:p>
            <a:pPr lvl="4">
              <a:lnSpc>
                <a:spcPct val="80000"/>
              </a:lnSpc>
            </a:pPr>
            <a:endParaRPr lang="en-GB" altLang="en-US" sz="3200" b="1" dirty="0" smtClean="0">
              <a:solidFill>
                <a:srgbClr val="0070C0"/>
              </a:solidFill>
              <a:latin typeface="Arial" panose="020B0604020202020204" pitchFamily="34" charset="0"/>
              <a:cs typeface="Arial" panose="020B0604020202020204" pitchFamily="34" charset="0"/>
            </a:endParaRPr>
          </a:p>
          <a:p>
            <a:pPr lvl="4">
              <a:lnSpc>
                <a:spcPct val="80000"/>
              </a:lnSpc>
            </a:pPr>
            <a:r>
              <a:rPr lang="en-GB" altLang="en-US" sz="3200" b="1" dirty="0" smtClean="0">
                <a:solidFill>
                  <a:srgbClr val="0070C0"/>
                </a:solidFill>
                <a:latin typeface="Arial" panose="020B0604020202020204" pitchFamily="34" charset="0"/>
                <a:cs typeface="Arial" panose="020B0604020202020204" pitchFamily="34" charset="0"/>
              </a:rPr>
              <a:t>                 Unity…</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I dreamt I stood in a studio</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watched two sculptors there</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The clay they used was a young child’s mind </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they fashioned it with care.</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One was a teacher, the tools she used</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Were books and music, art and play.</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One was a parent with a guiding hand</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a gentle loving heart……………………</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each agreed they would have failed</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If they had worked alone</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For behind the parents stood the school</a:t>
            </a:r>
          </a:p>
          <a:p>
            <a:pPr lvl="4">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behind the teacher, the home.</a:t>
            </a:r>
          </a:p>
        </p:txBody>
      </p:sp>
    </p:spTree>
    <p:extLst>
      <p:ext uri="{BB962C8B-B14F-4D97-AF65-F5344CB8AC3E}">
        <p14:creationId xmlns:p14="http://schemas.microsoft.com/office/powerpoint/2010/main" val="40815948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685800" y="404813"/>
            <a:ext cx="7696200" cy="5081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50000"/>
              </a:spcBef>
              <a:buFontTx/>
              <a:buNone/>
            </a:pPr>
            <a:r>
              <a:rPr lang="en-US" altLang="en-US" b="1" u="sng" dirty="0" smtClean="0"/>
              <a:t>           </a:t>
            </a:r>
            <a:endParaRPr lang="en-GB" altLang="en-US" dirty="0"/>
          </a:p>
        </p:txBody>
      </p:sp>
    </p:spTree>
    <p:extLst>
      <p:ext uri="{BB962C8B-B14F-4D97-AF65-F5344CB8AC3E}">
        <p14:creationId xmlns:p14="http://schemas.microsoft.com/office/powerpoint/2010/main" val="14821103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08964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73445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98105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70194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626</TotalTime>
  <Words>1357</Words>
  <Application>Microsoft Office PowerPoint</Application>
  <PresentationFormat>Widescreen</PresentationFormat>
  <Paragraphs>99</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Informal Roman</vt:lpstr>
      <vt:lpstr>Wingdings</vt:lpstr>
      <vt:lpstr>Office Theme</vt:lpstr>
      <vt:lpstr>PowerPoint Presentation</vt:lpstr>
      <vt:lpstr>Welcome !</vt:lpstr>
      <vt:lpstr>                   Wrens Class!      </vt:lpstr>
      <vt:lpstr>How can I prepare my child for starting school?</vt:lpstr>
      <vt:lpstr>PowerPoint Presentation</vt:lpstr>
      <vt:lpstr>You can practise some of the activities your child would have done in early years in your own home to help make sure they develop the same skills and feel more ready when reception starts: </vt:lpstr>
      <vt:lpstr>As September approaches..</vt:lpstr>
      <vt:lpstr>What else can I do?</vt:lpstr>
      <vt:lpstr>          “Is my child ready for school ?”</vt:lpstr>
      <vt:lpstr>PowerPoint Presentation</vt:lpstr>
      <vt:lpstr>Foundation Stage</vt:lpstr>
      <vt:lpstr>What does the curriculum look like in reception?</vt:lpstr>
      <vt:lpstr>      How will I know what my child is learning?</vt:lpstr>
      <vt:lpstr>The first few weeks..</vt:lpstr>
      <vt:lpstr>PowerPoint Presentation</vt:lpstr>
      <vt:lpstr>PowerPoint Presentation</vt:lpstr>
      <vt:lpstr>PowerPoint Presentation</vt:lpstr>
      <vt:lpstr>PowerPoint Presentation</vt:lpstr>
      <vt:lpstr>PowerPoint Presentation</vt:lpstr>
      <vt:lpstr>PowerPoint Presentation</vt:lpstr>
    </vt:vector>
  </TitlesOfParts>
  <Company>Charters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Summers</dc:creator>
  <cp:lastModifiedBy>Claire Summers</cp:lastModifiedBy>
  <cp:revision>44</cp:revision>
  <cp:lastPrinted>2018-07-03T20:47:12Z</cp:lastPrinted>
  <dcterms:created xsi:type="dcterms:W3CDTF">2018-06-10T15:00:14Z</dcterms:created>
  <dcterms:modified xsi:type="dcterms:W3CDTF">2020-06-29T16:46:25Z</dcterms:modified>
</cp:coreProperties>
</file>