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handoutMasterIdLst>
    <p:handoutMasterId r:id="rId28"/>
  </p:handoutMasterIdLst>
  <p:sldIdLst>
    <p:sldId id="329" r:id="rId5"/>
    <p:sldId id="310" r:id="rId6"/>
    <p:sldId id="330" r:id="rId7"/>
    <p:sldId id="331" r:id="rId8"/>
    <p:sldId id="332" r:id="rId9"/>
    <p:sldId id="324" r:id="rId10"/>
    <p:sldId id="311" r:id="rId11"/>
    <p:sldId id="312" r:id="rId12"/>
    <p:sldId id="313" r:id="rId13"/>
    <p:sldId id="314" r:id="rId14"/>
    <p:sldId id="315" r:id="rId15"/>
    <p:sldId id="316" r:id="rId16"/>
    <p:sldId id="318" r:id="rId17"/>
    <p:sldId id="319" r:id="rId18"/>
    <p:sldId id="320" r:id="rId19"/>
    <p:sldId id="321" r:id="rId20"/>
    <p:sldId id="322" r:id="rId21"/>
    <p:sldId id="323" r:id="rId22"/>
    <p:sldId id="282" r:id="rId23"/>
    <p:sldId id="270" r:id="rId24"/>
    <p:sldId id="283" r:id="rId25"/>
    <p:sldId id="287" r:id="rId2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re Roberts" initials="CR" lastIdx="1" clrIdx="0">
    <p:extLst>
      <p:ext uri="{19B8F6BF-5375-455C-9EA6-DF929625EA0E}">
        <p15:presenceInfo xmlns:p15="http://schemas.microsoft.com/office/powerpoint/2012/main" userId="S-1-5-21-3086878269-767891802-3171336061-129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CB8"/>
    <a:srgbClr val="FC2C4F"/>
    <a:srgbClr val="FF6600"/>
    <a:srgbClr val="80F5F8"/>
    <a:srgbClr val="C6FB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97"/>
  </p:normalViewPr>
  <p:slideViewPr>
    <p:cSldViewPr snapToGrid="0">
      <p:cViewPr varScale="1">
        <p:scale>
          <a:sx n="108" d="100"/>
          <a:sy n="108" d="100"/>
        </p:scale>
        <p:origin x="488" y="184"/>
      </p:cViewPr>
      <p:guideLst/>
    </p:cSldViewPr>
  </p:slideViewPr>
  <p:notesTextViewPr>
    <p:cViewPr>
      <p:scale>
        <a:sx n="1" d="1"/>
        <a:sy n="1" d="1"/>
      </p:scale>
      <p:origin x="0" y="0"/>
    </p:cViewPr>
  </p:notesTextViewPr>
  <p:notesViewPr>
    <p:cSldViewPr snapToGrid="0">
      <p:cViewPr>
        <p:scale>
          <a:sx n="100" d="100"/>
          <a:sy n="100" d="100"/>
        </p:scale>
        <p:origin x="189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164572-2CB4-490C-985F-642B59623299}" type="doc">
      <dgm:prSet loTypeId="urn:microsoft.com/office/officeart/2005/8/layout/vList5" loCatId="list" qsTypeId="urn:microsoft.com/office/officeart/2005/8/quickstyle/simple1#1" qsCatId="simple" csTypeId="urn:microsoft.com/office/officeart/2005/8/colors/accent1_2#1" csCatId="accent1" phldr="1"/>
      <dgm:spPr/>
      <dgm:t>
        <a:bodyPr/>
        <a:lstStyle/>
        <a:p>
          <a:endParaRPr lang="en-US"/>
        </a:p>
      </dgm:t>
    </dgm:pt>
    <dgm:pt modelId="{0E85EAC9-95C7-443D-B868-1325637242E9}">
      <dgm:prSet phldrT="[Text]"/>
      <dgm:spPr/>
      <dgm:t>
        <a:bodyPr/>
        <a:lstStyle/>
        <a:p>
          <a:r>
            <a:rPr lang="en-US" dirty="0">
              <a:latin typeface="Sassoon Infant Std" panose="020B0503020103030203" pitchFamily="34" charset="0"/>
              <a:cs typeface="Calibri" panose="020F0502020204030204" pitchFamily="34" charset="0"/>
            </a:rPr>
            <a:t>Shared Text work</a:t>
          </a:r>
        </a:p>
      </dgm:t>
    </dgm:pt>
    <dgm:pt modelId="{B6FDABDC-7C44-4A84-9F46-261C05DC2A92}" type="parTrans" cxnId="{97D89C1F-4890-4C7B-A32B-E4759501A5EB}">
      <dgm:prSet/>
      <dgm:spPr/>
      <dgm:t>
        <a:bodyPr/>
        <a:lstStyle/>
        <a:p>
          <a:endParaRPr lang="en-US"/>
        </a:p>
      </dgm:t>
    </dgm:pt>
    <dgm:pt modelId="{56077026-C0B6-4808-8A32-9AD3E0B37C57}" type="sibTrans" cxnId="{97D89C1F-4890-4C7B-A32B-E4759501A5EB}">
      <dgm:prSet/>
      <dgm:spPr/>
      <dgm:t>
        <a:bodyPr/>
        <a:lstStyle/>
        <a:p>
          <a:endParaRPr lang="en-US"/>
        </a:p>
      </dgm:t>
    </dgm:pt>
    <dgm:pt modelId="{30488B22-12DB-4804-89B7-BAE19CD4B094}">
      <dgm:prSet phldrT="[Text]" custT="1"/>
      <dgm:spPr/>
      <dgm:t>
        <a:bodyPr/>
        <a:lstStyle/>
        <a:p>
          <a:r>
            <a:rPr lang="en-US" sz="2800" b="1" dirty="0">
              <a:solidFill>
                <a:srgbClr val="7030A0"/>
              </a:solidFill>
              <a:latin typeface="Sassoon Infant Std" panose="020B0503020103030203" pitchFamily="34" charset="0"/>
              <a:cs typeface="Calibri" panose="020F0502020204030204" pitchFamily="34" charset="0"/>
            </a:rPr>
            <a:t>One text read by the teacher to the class. Used for oral comprehension and the language and structure of both fiction and non-fiction writing. Usually as part of Literacy lessons and reading for pleasure, at the end of the school day</a:t>
          </a:r>
        </a:p>
      </dgm:t>
    </dgm:pt>
    <dgm:pt modelId="{27C6A262-53F2-4361-8FD3-FE45498564D5}" type="parTrans" cxnId="{D853931F-FBF0-4AD2-A3AC-7E01557830F1}">
      <dgm:prSet/>
      <dgm:spPr/>
      <dgm:t>
        <a:bodyPr/>
        <a:lstStyle/>
        <a:p>
          <a:endParaRPr lang="en-US"/>
        </a:p>
      </dgm:t>
    </dgm:pt>
    <dgm:pt modelId="{8CFDA371-E53E-44C4-AE88-F3B0DC9703A8}" type="sibTrans" cxnId="{D853931F-FBF0-4AD2-A3AC-7E01557830F1}">
      <dgm:prSet/>
      <dgm:spPr/>
      <dgm:t>
        <a:bodyPr/>
        <a:lstStyle/>
        <a:p>
          <a:endParaRPr lang="en-US"/>
        </a:p>
      </dgm:t>
    </dgm:pt>
    <dgm:pt modelId="{195F8897-4E5A-4564-85BB-B19F7B2F7EF1}" type="pres">
      <dgm:prSet presAssocID="{0A164572-2CB4-490C-985F-642B59623299}" presName="Name0" presStyleCnt="0">
        <dgm:presLayoutVars>
          <dgm:dir/>
          <dgm:animLvl val="lvl"/>
          <dgm:resizeHandles val="exact"/>
        </dgm:presLayoutVars>
      </dgm:prSet>
      <dgm:spPr/>
    </dgm:pt>
    <dgm:pt modelId="{A369D88F-8C35-47A1-99D9-C40F04FD7387}" type="pres">
      <dgm:prSet presAssocID="{0E85EAC9-95C7-443D-B868-1325637242E9}" presName="linNode" presStyleCnt="0"/>
      <dgm:spPr/>
    </dgm:pt>
    <dgm:pt modelId="{E8A164B5-72DA-4801-B2D6-DFC589A39983}" type="pres">
      <dgm:prSet presAssocID="{0E85EAC9-95C7-443D-B868-1325637242E9}" presName="parentText" presStyleLbl="node1" presStyleIdx="0" presStyleCnt="1">
        <dgm:presLayoutVars>
          <dgm:chMax val="1"/>
          <dgm:bulletEnabled val="1"/>
        </dgm:presLayoutVars>
      </dgm:prSet>
      <dgm:spPr/>
    </dgm:pt>
    <dgm:pt modelId="{343970AA-1672-4950-A62C-0158F8D37C6A}" type="pres">
      <dgm:prSet presAssocID="{0E85EAC9-95C7-443D-B868-1325637242E9}" presName="descendantText" presStyleLbl="alignAccFollowNode1" presStyleIdx="0" presStyleCnt="1" custScaleY="142615">
        <dgm:presLayoutVars>
          <dgm:bulletEnabled val="1"/>
        </dgm:presLayoutVars>
      </dgm:prSet>
      <dgm:spPr/>
    </dgm:pt>
  </dgm:ptLst>
  <dgm:cxnLst>
    <dgm:cxn modelId="{D853931F-FBF0-4AD2-A3AC-7E01557830F1}" srcId="{0E85EAC9-95C7-443D-B868-1325637242E9}" destId="{30488B22-12DB-4804-89B7-BAE19CD4B094}" srcOrd="0" destOrd="0" parTransId="{27C6A262-53F2-4361-8FD3-FE45498564D5}" sibTransId="{8CFDA371-E53E-44C4-AE88-F3B0DC9703A8}"/>
    <dgm:cxn modelId="{97D89C1F-4890-4C7B-A32B-E4759501A5EB}" srcId="{0A164572-2CB4-490C-985F-642B59623299}" destId="{0E85EAC9-95C7-443D-B868-1325637242E9}" srcOrd="0" destOrd="0" parTransId="{B6FDABDC-7C44-4A84-9F46-261C05DC2A92}" sibTransId="{56077026-C0B6-4808-8A32-9AD3E0B37C57}"/>
    <dgm:cxn modelId="{E2AAB13C-E09B-4AB5-B21A-44B48C90408F}" type="presOf" srcId="{0E85EAC9-95C7-443D-B868-1325637242E9}" destId="{E8A164B5-72DA-4801-B2D6-DFC589A39983}" srcOrd="0" destOrd="0" presId="urn:microsoft.com/office/officeart/2005/8/layout/vList5"/>
    <dgm:cxn modelId="{98453751-2C85-4F4B-AA35-F9E067726569}" type="presOf" srcId="{0A164572-2CB4-490C-985F-642B59623299}" destId="{195F8897-4E5A-4564-85BB-B19F7B2F7EF1}" srcOrd="0" destOrd="0" presId="urn:microsoft.com/office/officeart/2005/8/layout/vList5"/>
    <dgm:cxn modelId="{20F7D68C-7077-468B-B45E-96A1E0EFEC12}" type="presOf" srcId="{30488B22-12DB-4804-89B7-BAE19CD4B094}" destId="{343970AA-1672-4950-A62C-0158F8D37C6A}" srcOrd="0" destOrd="0" presId="urn:microsoft.com/office/officeart/2005/8/layout/vList5"/>
    <dgm:cxn modelId="{3219348E-31DA-4FA7-9588-7F9CB6437A2E}" type="presParOf" srcId="{195F8897-4E5A-4564-85BB-B19F7B2F7EF1}" destId="{A369D88F-8C35-47A1-99D9-C40F04FD7387}" srcOrd="0" destOrd="0" presId="urn:microsoft.com/office/officeart/2005/8/layout/vList5"/>
    <dgm:cxn modelId="{52D26CD0-5B07-47C4-883E-5A2BA5B60556}" type="presParOf" srcId="{A369D88F-8C35-47A1-99D9-C40F04FD7387}" destId="{E8A164B5-72DA-4801-B2D6-DFC589A39983}" srcOrd="0" destOrd="0" presId="urn:microsoft.com/office/officeart/2005/8/layout/vList5"/>
    <dgm:cxn modelId="{72C11769-FE22-47C8-8542-5D2A1AE3FDD3}" type="presParOf" srcId="{A369D88F-8C35-47A1-99D9-C40F04FD7387}" destId="{343970AA-1672-4950-A62C-0158F8D37C6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3970AA-1672-4950-A62C-0158F8D37C6A}">
      <dsp:nvSpPr>
        <dsp:cNvPr id="0" name=""/>
        <dsp:cNvSpPr/>
      </dsp:nvSpPr>
      <dsp:spPr>
        <a:xfrm rot="5400000">
          <a:off x="3270426" y="-155891"/>
          <a:ext cx="5211945" cy="552675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b="1" kern="1200" dirty="0">
              <a:solidFill>
                <a:srgbClr val="7030A0"/>
              </a:solidFill>
              <a:latin typeface="Sassoon Infant Std" panose="020B0503020103030203" pitchFamily="34" charset="0"/>
              <a:cs typeface="Calibri" panose="020F0502020204030204" pitchFamily="34" charset="0"/>
            </a:rPr>
            <a:t>One text read by the teacher to the class. Used for oral comprehension and the language and structure of both fiction and non-fiction writing. Usually as part of Literacy lessons and reading for pleasure, at the end of the school day</a:t>
          </a:r>
        </a:p>
      </dsp:txBody>
      <dsp:txXfrm rot="-5400000">
        <a:off x="3113021" y="255940"/>
        <a:ext cx="5272330" cy="4703093"/>
      </dsp:txXfrm>
    </dsp:sp>
    <dsp:sp modelId="{E8A164B5-72DA-4801-B2D6-DFC589A39983}">
      <dsp:nvSpPr>
        <dsp:cNvPr id="0" name=""/>
        <dsp:cNvSpPr/>
      </dsp:nvSpPr>
      <dsp:spPr>
        <a:xfrm>
          <a:off x="4220" y="323389"/>
          <a:ext cx="3108800" cy="456819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r>
            <a:rPr lang="en-US" sz="6500" kern="1200" dirty="0">
              <a:latin typeface="Sassoon Infant Std" panose="020B0503020103030203" pitchFamily="34" charset="0"/>
              <a:cs typeface="Calibri" panose="020F0502020204030204" pitchFamily="34" charset="0"/>
            </a:rPr>
            <a:t>Shared Text work</a:t>
          </a:r>
        </a:p>
      </dsp:txBody>
      <dsp:txXfrm>
        <a:off x="155979" y="475148"/>
        <a:ext cx="2805282" cy="426467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BD7BE1FD-3E33-4A28-BFE6-B7D63C05B119}" type="datetimeFigureOut">
              <a:rPr lang="en-GB" smtClean="0"/>
              <a:t>09/11/2024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89AC5BD-5911-4276-8FA3-9119D69B1DA9}" type="slidenum">
              <a:rPr lang="en-GB" smtClean="0"/>
              <a:t>‹#›</a:t>
            </a:fld>
            <a:endParaRPr lang="en-GB"/>
          </a:p>
        </p:txBody>
      </p:sp>
    </p:spTree>
    <p:extLst>
      <p:ext uri="{BB962C8B-B14F-4D97-AF65-F5344CB8AC3E}">
        <p14:creationId xmlns:p14="http://schemas.microsoft.com/office/powerpoint/2010/main" val="28783036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7060611-44A1-49BB-8FBC-7DDEC01CA747}" type="datetimeFigureOut">
              <a:rPr lang="en-GB" smtClean="0"/>
              <a:t>09/11/2024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FC70D89-8EE6-45DB-854F-B5D3B88B7F71}" type="slidenum">
              <a:rPr lang="en-GB" smtClean="0"/>
              <a:t>‹#›</a:t>
            </a:fld>
            <a:endParaRPr lang="en-GB"/>
          </a:p>
        </p:txBody>
      </p:sp>
    </p:spTree>
    <p:extLst>
      <p:ext uri="{BB962C8B-B14F-4D97-AF65-F5344CB8AC3E}">
        <p14:creationId xmlns:p14="http://schemas.microsoft.com/office/powerpoint/2010/main" val="177172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Lorna</a:t>
            </a:r>
          </a:p>
        </p:txBody>
      </p:sp>
      <p:sp>
        <p:nvSpPr>
          <p:cNvPr id="4" name="Slide Number Placeholder 3"/>
          <p:cNvSpPr>
            <a:spLocks noGrp="1"/>
          </p:cNvSpPr>
          <p:nvPr>
            <p:ph type="sldNum" sz="quarter" idx="10"/>
          </p:nvPr>
        </p:nvSpPr>
        <p:spPr/>
        <p:txBody>
          <a:bodyPr/>
          <a:lstStyle/>
          <a:p>
            <a:fld id="{EFC70D89-8EE6-45DB-854F-B5D3B88B7F71}" type="slidenum">
              <a:rPr lang="en-GB" smtClean="0"/>
              <a:t>1</a:t>
            </a:fld>
            <a:endParaRPr lang="en-GB"/>
          </a:p>
        </p:txBody>
      </p:sp>
    </p:spTree>
    <p:extLst>
      <p:ext uri="{BB962C8B-B14F-4D97-AF65-F5344CB8AC3E}">
        <p14:creationId xmlns:p14="http://schemas.microsoft.com/office/powerpoint/2010/main" val="1070313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LORNA</a:t>
            </a:r>
          </a:p>
          <a:p>
            <a:r>
              <a:rPr lang="en-US" i="1" dirty="0"/>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11792612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Lorna</a:t>
            </a:r>
          </a:p>
        </p:txBody>
      </p:sp>
      <p:sp>
        <p:nvSpPr>
          <p:cNvPr id="4" name="Slide Number Placeholder 3"/>
          <p:cNvSpPr>
            <a:spLocks noGrp="1"/>
          </p:cNvSpPr>
          <p:nvPr>
            <p:ph type="sldNum" sz="quarter" idx="10"/>
          </p:nvPr>
        </p:nvSpPr>
        <p:spPr/>
        <p:txBody>
          <a:bodyPr/>
          <a:lstStyle/>
          <a:p>
            <a:fld id="{EFC70D89-8EE6-45DB-854F-B5D3B88B7F71}" type="slidenum">
              <a:rPr lang="en-GB" smtClean="0"/>
              <a:t>3</a:t>
            </a:fld>
            <a:endParaRPr lang="en-GB"/>
          </a:p>
        </p:txBody>
      </p:sp>
    </p:spTree>
    <p:extLst>
      <p:ext uri="{BB962C8B-B14F-4D97-AF65-F5344CB8AC3E}">
        <p14:creationId xmlns:p14="http://schemas.microsoft.com/office/powerpoint/2010/main" val="27408464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Lorna</a:t>
            </a:r>
          </a:p>
        </p:txBody>
      </p:sp>
      <p:sp>
        <p:nvSpPr>
          <p:cNvPr id="4" name="Slide Number Placeholder 3"/>
          <p:cNvSpPr>
            <a:spLocks noGrp="1"/>
          </p:cNvSpPr>
          <p:nvPr>
            <p:ph type="sldNum" sz="quarter" idx="10"/>
          </p:nvPr>
        </p:nvSpPr>
        <p:spPr/>
        <p:txBody>
          <a:bodyPr/>
          <a:lstStyle/>
          <a:p>
            <a:fld id="{EFC70D89-8EE6-45DB-854F-B5D3B88B7F71}" type="slidenum">
              <a:rPr lang="en-GB" smtClean="0"/>
              <a:t>4</a:t>
            </a:fld>
            <a:endParaRPr lang="en-GB"/>
          </a:p>
        </p:txBody>
      </p:sp>
    </p:spTree>
    <p:extLst>
      <p:ext uri="{BB962C8B-B14F-4D97-AF65-F5344CB8AC3E}">
        <p14:creationId xmlns:p14="http://schemas.microsoft.com/office/powerpoint/2010/main" val="916686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Lorna</a:t>
            </a:r>
          </a:p>
        </p:txBody>
      </p:sp>
      <p:sp>
        <p:nvSpPr>
          <p:cNvPr id="4" name="Slide Number Placeholder 3"/>
          <p:cNvSpPr>
            <a:spLocks noGrp="1"/>
          </p:cNvSpPr>
          <p:nvPr>
            <p:ph type="sldNum" sz="quarter" idx="10"/>
          </p:nvPr>
        </p:nvSpPr>
        <p:spPr/>
        <p:txBody>
          <a:bodyPr/>
          <a:lstStyle/>
          <a:p>
            <a:fld id="{EFC70D89-8EE6-45DB-854F-B5D3B88B7F71}" type="slidenum">
              <a:rPr lang="en-GB" smtClean="0"/>
              <a:t>5</a:t>
            </a:fld>
            <a:endParaRPr lang="en-GB"/>
          </a:p>
        </p:txBody>
      </p:sp>
    </p:spTree>
    <p:extLst>
      <p:ext uri="{BB962C8B-B14F-4D97-AF65-F5344CB8AC3E}">
        <p14:creationId xmlns:p14="http://schemas.microsoft.com/office/powerpoint/2010/main" val="3563280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FB3165D-8AF0-4C85-AC63-5796F97313B3}" type="slidenum">
              <a:rPr lang="en-GB" altLang="en-US" smtClean="0"/>
              <a:pPr/>
              <a:t>6</a:t>
            </a:fld>
            <a:endParaRPr lang="en-GB" altLang="en-US"/>
          </a:p>
        </p:txBody>
      </p:sp>
      <p:sp>
        <p:nvSpPr>
          <p:cNvPr id="9219" name="Slide Image Placeholder 1"/>
          <p:cNvSpPr>
            <a:spLocks noGrp="1" noRot="1" noChangeAspect="1" noTextEdit="1"/>
          </p:cNvSpPr>
          <p:nvPr>
            <p:ph type="sldImg"/>
          </p:nvPr>
        </p:nvSpPr>
        <p:spPr>
          <a:ln/>
        </p:spPr>
      </p:sp>
      <p:sp>
        <p:nvSpPr>
          <p:cNvPr id="922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de-DE" altLang="en-US" baseline="0" dirty="0">
                <a:latin typeface="Arial" panose="020B0604020202020204" pitchFamily="34" charset="0"/>
              </a:rPr>
              <a:t>LORNA</a:t>
            </a:r>
            <a:endParaRPr lang="de-DE" altLang="en-US" dirty="0">
              <a:latin typeface="Arial" panose="020B0604020202020204" pitchFamily="34" charset="0"/>
            </a:endParaRPr>
          </a:p>
        </p:txBody>
      </p:sp>
      <p:sp>
        <p:nvSpPr>
          <p:cNvPr id="9221" name="Slide Number Placeholder 3"/>
          <p:cNvSpPr txBox="1">
            <a:spLocks noGrp="1"/>
          </p:cNvSpPr>
          <p:nvPr/>
        </p:nvSpPr>
        <p:spPr bwMode="auto">
          <a:xfrm>
            <a:off x="3815825" y="10235123"/>
            <a:ext cx="2920483" cy="53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8166F16A-75FA-4070-909A-C0D406A2BB97}" type="slidenum">
              <a:rPr lang="en-US" altLang="en-US" sz="1200">
                <a:latin typeface="Calibri" panose="020F0502020204030204" pitchFamily="34" charset="0"/>
              </a:rPr>
              <a:pPr algn="r" eaLnBrk="1" hangingPunct="1"/>
              <a:t>6</a:t>
            </a:fld>
            <a:endParaRPr lang="en-US" altLang="en-US" sz="1200">
              <a:latin typeface="Calibri" panose="020F0502020204030204" pitchFamily="34" charset="0"/>
            </a:endParaRPr>
          </a:p>
        </p:txBody>
      </p:sp>
    </p:spTree>
    <p:extLst>
      <p:ext uri="{BB962C8B-B14F-4D97-AF65-F5344CB8AC3E}">
        <p14:creationId xmlns:p14="http://schemas.microsoft.com/office/powerpoint/2010/main" val="1434897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Lorna</a:t>
            </a:r>
          </a:p>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1780384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Lorna</a:t>
            </a:r>
          </a:p>
        </p:txBody>
      </p:sp>
    </p:spTree>
    <p:extLst>
      <p:ext uri="{BB962C8B-B14F-4D97-AF65-F5344CB8AC3E}">
        <p14:creationId xmlns:p14="http://schemas.microsoft.com/office/powerpoint/2010/main" val="5287515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Lorna</a:t>
            </a:r>
          </a:p>
        </p:txBody>
      </p:sp>
      <p:sp>
        <p:nvSpPr>
          <p:cNvPr id="4" name="Slide Number Placeholder 3"/>
          <p:cNvSpPr>
            <a:spLocks noGrp="1"/>
          </p:cNvSpPr>
          <p:nvPr>
            <p:ph type="sldNum" sz="quarter" idx="10"/>
          </p:nvPr>
        </p:nvSpPr>
        <p:spPr/>
        <p:txBody>
          <a:bodyPr/>
          <a:lstStyle/>
          <a:p>
            <a:fld id="{EFC70D89-8EE6-45DB-854F-B5D3B88B7F71}" type="slidenum">
              <a:rPr lang="en-GB" smtClean="0"/>
              <a:t>9</a:t>
            </a:fld>
            <a:endParaRPr lang="en-GB"/>
          </a:p>
        </p:txBody>
      </p:sp>
    </p:spTree>
    <p:extLst>
      <p:ext uri="{BB962C8B-B14F-4D97-AF65-F5344CB8AC3E}">
        <p14:creationId xmlns:p14="http://schemas.microsoft.com/office/powerpoint/2010/main" val="31869559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i="1" dirty="0"/>
              <a:t>Lorna</a:t>
            </a:r>
          </a:p>
          <a:p>
            <a:r>
              <a:rPr lang="en-GB" i="1" dirty="0"/>
              <a:t>Celebrate child’s success at school, make time for reading at home!</a:t>
            </a:r>
          </a:p>
        </p:txBody>
      </p:sp>
    </p:spTree>
    <p:extLst>
      <p:ext uri="{BB962C8B-B14F-4D97-AF65-F5344CB8AC3E}">
        <p14:creationId xmlns:p14="http://schemas.microsoft.com/office/powerpoint/2010/main" val="1959888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Lorna</a:t>
            </a:r>
          </a:p>
          <a:p>
            <a:r>
              <a:rPr lang="en-US" i="1" dirty="0"/>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  The children</a:t>
            </a:r>
            <a:r>
              <a:rPr lang="en-US" i="1" baseline="0" dirty="0"/>
              <a:t> will be able to choose a sharing book from our school library which has recently been stocked with brand new books funded by the PTA.</a:t>
            </a:r>
            <a:endParaRPr lang="en-US" i="1" dirty="0"/>
          </a:p>
          <a:p>
            <a:endParaRPr lang="en-US" i="1" dirty="0"/>
          </a:p>
          <a:p>
            <a:endParaRPr lang="en-US" dirty="0"/>
          </a:p>
        </p:txBody>
      </p:sp>
    </p:spTree>
    <p:extLst>
      <p:ext uri="{BB962C8B-B14F-4D97-AF65-F5344CB8AC3E}">
        <p14:creationId xmlns:p14="http://schemas.microsoft.com/office/powerpoint/2010/main" val="15455086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Lorna</a:t>
            </a:r>
          </a:p>
        </p:txBody>
      </p:sp>
    </p:spTree>
    <p:extLst>
      <p:ext uri="{BB962C8B-B14F-4D97-AF65-F5344CB8AC3E}">
        <p14:creationId xmlns:p14="http://schemas.microsoft.com/office/powerpoint/2010/main" val="2578913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Lorna</a:t>
            </a:r>
          </a:p>
        </p:txBody>
      </p:sp>
    </p:spTree>
    <p:extLst>
      <p:ext uri="{BB962C8B-B14F-4D97-AF65-F5344CB8AC3E}">
        <p14:creationId xmlns:p14="http://schemas.microsoft.com/office/powerpoint/2010/main" val="36659122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a:t>
            </a:r>
            <a:r>
              <a:rPr lang="en-GB" baseline="0" dirty="0"/>
              <a:t> R</a:t>
            </a:r>
            <a:endParaRPr lang="en-GB" dirty="0"/>
          </a:p>
        </p:txBody>
      </p:sp>
      <p:sp>
        <p:nvSpPr>
          <p:cNvPr id="4" name="Slide Number Placeholder 3"/>
          <p:cNvSpPr>
            <a:spLocks noGrp="1"/>
          </p:cNvSpPr>
          <p:nvPr>
            <p:ph type="sldNum" sz="quarter" idx="10"/>
          </p:nvPr>
        </p:nvSpPr>
        <p:spPr/>
        <p:txBody>
          <a:bodyPr/>
          <a:lstStyle/>
          <a:p>
            <a:fld id="{EFC70D89-8EE6-45DB-854F-B5D3B88B7F71}" type="slidenum">
              <a:rPr lang="en-GB" smtClean="0"/>
              <a:t>14</a:t>
            </a:fld>
            <a:endParaRPr lang="en-GB"/>
          </a:p>
        </p:txBody>
      </p:sp>
    </p:spTree>
    <p:extLst>
      <p:ext uri="{BB962C8B-B14F-4D97-AF65-F5344CB8AC3E}">
        <p14:creationId xmlns:p14="http://schemas.microsoft.com/office/powerpoint/2010/main" val="2426380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a:t>
            </a:r>
            <a:r>
              <a:rPr lang="en-GB" baseline="0" dirty="0"/>
              <a:t> R</a:t>
            </a:r>
            <a:endParaRPr lang="en-GB" dirty="0"/>
          </a:p>
        </p:txBody>
      </p:sp>
      <p:sp>
        <p:nvSpPr>
          <p:cNvPr id="4" name="Slide Number Placeholder 3"/>
          <p:cNvSpPr>
            <a:spLocks noGrp="1"/>
          </p:cNvSpPr>
          <p:nvPr>
            <p:ph type="sldNum" sz="quarter" idx="10"/>
          </p:nvPr>
        </p:nvSpPr>
        <p:spPr/>
        <p:txBody>
          <a:bodyPr/>
          <a:lstStyle/>
          <a:p>
            <a:fld id="{EFC70D89-8EE6-45DB-854F-B5D3B88B7F71}" type="slidenum">
              <a:rPr lang="en-GB" smtClean="0"/>
              <a:t>15</a:t>
            </a:fld>
            <a:endParaRPr lang="en-GB"/>
          </a:p>
        </p:txBody>
      </p:sp>
    </p:spTree>
    <p:extLst>
      <p:ext uri="{BB962C8B-B14F-4D97-AF65-F5344CB8AC3E}">
        <p14:creationId xmlns:p14="http://schemas.microsoft.com/office/powerpoint/2010/main" val="3652518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p:txBody>
      </p:sp>
      <p:sp>
        <p:nvSpPr>
          <p:cNvPr id="4" name="Slide Number Placeholder 3"/>
          <p:cNvSpPr>
            <a:spLocks noGrp="1"/>
          </p:cNvSpPr>
          <p:nvPr>
            <p:ph type="sldNum" sz="quarter" idx="10"/>
          </p:nvPr>
        </p:nvSpPr>
        <p:spPr/>
        <p:txBody>
          <a:bodyPr/>
          <a:lstStyle/>
          <a:p>
            <a:fld id="{EFC70D89-8EE6-45DB-854F-B5D3B88B7F71}" type="slidenum">
              <a:rPr lang="en-GB" smtClean="0"/>
              <a:t>16</a:t>
            </a:fld>
            <a:endParaRPr lang="en-GB"/>
          </a:p>
        </p:txBody>
      </p:sp>
    </p:spTree>
    <p:extLst>
      <p:ext uri="{BB962C8B-B14F-4D97-AF65-F5344CB8AC3E}">
        <p14:creationId xmlns:p14="http://schemas.microsoft.com/office/powerpoint/2010/main" val="12243156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a:t>
            </a:r>
            <a:r>
              <a:rPr lang="en-GB" baseline="0" dirty="0"/>
              <a:t> R</a:t>
            </a:r>
            <a:endParaRPr lang="en-GB" dirty="0"/>
          </a:p>
        </p:txBody>
      </p:sp>
      <p:sp>
        <p:nvSpPr>
          <p:cNvPr id="4" name="Slide Number Placeholder 3"/>
          <p:cNvSpPr>
            <a:spLocks noGrp="1"/>
          </p:cNvSpPr>
          <p:nvPr>
            <p:ph type="sldNum" sz="quarter" idx="10"/>
          </p:nvPr>
        </p:nvSpPr>
        <p:spPr/>
        <p:txBody>
          <a:bodyPr/>
          <a:lstStyle/>
          <a:p>
            <a:fld id="{EFC70D89-8EE6-45DB-854F-B5D3B88B7F71}" type="slidenum">
              <a:rPr lang="en-GB" smtClean="0"/>
              <a:t>17</a:t>
            </a:fld>
            <a:endParaRPr lang="en-GB"/>
          </a:p>
        </p:txBody>
      </p:sp>
    </p:spTree>
    <p:extLst>
      <p:ext uri="{BB962C8B-B14F-4D97-AF65-F5344CB8AC3E}">
        <p14:creationId xmlns:p14="http://schemas.microsoft.com/office/powerpoint/2010/main" val="36569443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a:t>
            </a:r>
            <a:r>
              <a:rPr lang="en-GB" baseline="0" dirty="0"/>
              <a:t> R</a:t>
            </a:r>
            <a:endParaRPr lang="en-GB" dirty="0"/>
          </a:p>
        </p:txBody>
      </p:sp>
      <p:sp>
        <p:nvSpPr>
          <p:cNvPr id="4" name="Slide Number Placeholder 3"/>
          <p:cNvSpPr>
            <a:spLocks noGrp="1"/>
          </p:cNvSpPr>
          <p:nvPr>
            <p:ph type="sldNum" sz="quarter" idx="10"/>
          </p:nvPr>
        </p:nvSpPr>
        <p:spPr/>
        <p:txBody>
          <a:bodyPr/>
          <a:lstStyle/>
          <a:p>
            <a:fld id="{EFC70D89-8EE6-45DB-854F-B5D3B88B7F71}" type="slidenum">
              <a:rPr lang="en-GB" smtClean="0"/>
              <a:t>18</a:t>
            </a:fld>
            <a:endParaRPr lang="en-GB"/>
          </a:p>
        </p:txBody>
      </p:sp>
    </p:spTree>
    <p:extLst>
      <p:ext uri="{BB962C8B-B14F-4D97-AF65-F5344CB8AC3E}">
        <p14:creationId xmlns:p14="http://schemas.microsoft.com/office/powerpoint/2010/main" val="3340204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C51B698-7B08-4B03-885D-7DCE6CE742E2}" type="slidenum">
              <a:rPr lang="en-GB" altLang="en-US" smtClean="0"/>
              <a:pPr/>
              <a:t>19</a:t>
            </a:fld>
            <a:endParaRPr lang="en-GB" altLang="en-US"/>
          </a:p>
        </p:txBody>
      </p:sp>
      <p:sp>
        <p:nvSpPr>
          <p:cNvPr id="17411" name="Slide Image Placeholder 1"/>
          <p:cNvSpPr>
            <a:spLocks noGrp="1" noRot="1" noChangeAspect="1" noTextEdit="1"/>
          </p:cNvSpPr>
          <p:nvPr>
            <p:ph type="sldImg"/>
          </p:nvPr>
        </p:nvSpPr>
        <p:spPr>
          <a:ln/>
        </p:spPr>
      </p:sp>
      <p:sp>
        <p:nvSpPr>
          <p:cNvPr id="1741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de-DE" altLang="en-US" dirty="0">
                <a:latin typeface="Arial" panose="020B0604020202020204" pitchFamily="34" charset="0"/>
              </a:rPr>
              <a:t>Clare</a:t>
            </a:r>
            <a:r>
              <a:rPr lang="de-DE" altLang="en-US" baseline="0" dirty="0">
                <a:latin typeface="Arial" panose="020B0604020202020204" pitchFamily="34" charset="0"/>
              </a:rPr>
              <a:t> R</a:t>
            </a:r>
            <a:endParaRPr lang="de-DE" altLang="en-US" dirty="0">
              <a:latin typeface="Arial" panose="020B0604020202020204" pitchFamily="34" charset="0"/>
            </a:endParaRPr>
          </a:p>
        </p:txBody>
      </p:sp>
      <p:sp>
        <p:nvSpPr>
          <p:cNvPr id="17413" name="Slide Number Placeholder 3"/>
          <p:cNvSpPr txBox="1">
            <a:spLocks noGrp="1"/>
          </p:cNvSpPr>
          <p:nvPr/>
        </p:nvSpPr>
        <p:spPr bwMode="auto">
          <a:xfrm>
            <a:off x="3817398" y="10235123"/>
            <a:ext cx="2918910" cy="53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D04AC775-D000-4053-9176-78A9998E9618}" type="slidenum">
              <a:rPr lang="en-US" altLang="en-US" sz="1200">
                <a:latin typeface="Calibri" panose="020F0502020204030204" pitchFamily="34" charset="0"/>
              </a:rPr>
              <a:pPr algn="r" eaLnBrk="1" hangingPunct="1"/>
              <a:t>19</a:t>
            </a:fld>
            <a:endParaRPr lang="en-US" altLang="en-US" sz="1200">
              <a:latin typeface="Calibri" panose="020F0502020204030204" pitchFamily="34" charset="0"/>
            </a:endParaRPr>
          </a:p>
        </p:txBody>
      </p:sp>
    </p:spTree>
    <p:extLst>
      <p:ext uri="{BB962C8B-B14F-4D97-AF65-F5344CB8AC3E}">
        <p14:creationId xmlns:p14="http://schemas.microsoft.com/office/powerpoint/2010/main" val="20757837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 – PLEASE</a:t>
            </a:r>
            <a:r>
              <a:rPr lang="en-GB" baseline="0" dirty="0"/>
              <a:t> CHECK THE LINKS (3 &amp; 4) AS THEY AREN’T WORKING.  THANKS or add other recommended websites?</a:t>
            </a:r>
            <a:endParaRPr lang="en-GB" dirty="0"/>
          </a:p>
        </p:txBody>
      </p:sp>
      <p:sp>
        <p:nvSpPr>
          <p:cNvPr id="4" name="Slide Number Placeholder 3"/>
          <p:cNvSpPr>
            <a:spLocks noGrp="1"/>
          </p:cNvSpPr>
          <p:nvPr>
            <p:ph type="sldNum" sz="quarter" idx="10"/>
          </p:nvPr>
        </p:nvSpPr>
        <p:spPr/>
        <p:txBody>
          <a:bodyPr/>
          <a:lstStyle/>
          <a:p>
            <a:fld id="{EFC70D89-8EE6-45DB-854F-B5D3B88B7F71}" type="slidenum">
              <a:rPr lang="en-GB" smtClean="0"/>
              <a:t>20</a:t>
            </a:fld>
            <a:endParaRPr lang="en-GB"/>
          </a:p>
        </p:txBody>
      </p:sp>
    </p:spTree>
    <p:extLst>
      <p:ext uri="{BB962C8B-B14F-4D97-AF65-F5344CB8AC3E}">
        <p14:creationId xmlns:p14="http://schemas.microsoft.com/office/powerpoint/2010/main" val="24367999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p:txBody>
      </p:sp>
      <p:sp>
        <p:nvSpPr>
          <p:cNvPr id="4" name="Slide Number Placeholder 3"/>
          <p:cNvSpPr>
            <a:spLocks noGrp="1"/>
          </p:cNvSpPr>
          <p:nvPr>
            <p:ph type="sldNum" sz="quarter" idx="10"/>
          </p:nvPr>
        </p:nvSpPr>
        <p:spPr/>
        <p:txBody>
          <a:bodyPr/>
          <a:lstStyle/>
          <a:p>
            <a:fld id="{EFC70D89-8EE6-45DB-854F-B5D3B88B7F71}" type="slidenum">
              <a:rPr lang="en-GB" smtClean="0"/>
              <a:t>21</a:t>
            </a:fld>
            <a:endParaRPr lang="en-GB"/>
          </a:p>
        </p:txBody>
      </p:sp>
    </p:spTree>
    <p:extLst>
      <p:ext uri="{BB962C8B-B14F-4D97-AF65-F5344CB8AC3E}">
        <p14:creationId xmlns:p14="http://schemas.microsoft.com/office/powerpoint/2010/main" val="30512407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p:txBody>
      </p:sp>
      <p:sp>
        <p:nvSpPr>
          <p:cNvPr id="4" name="Slide Number Placeholder 3"/>
          <p:cNvSpPr>
            <a:spLocks noGrp="1"/>
          </p:cNvSpPr>
          <p:nvPr>
            <p:ph type="sldNum" sz="quarter" idx="10"/>
          </p:nvPr>
        </p:nvSpPr>
        <p:spPr/>
        <p:txBody>
          <a:bodyPr/>
          <a:lstStyle/>
          <a:p>
            <a:fld id="{EFC70D89-8EE6-45DB-854F-B5D3B88B7F71}" type="slidenum">
              <a:rPr lang="en-GB" smtClean="0"/>
              <a:t>22</a:t>
            </a:fld>
            <a:endParaRPr lang="en-GB"/>
          </a:p>
        </p:txBody>
      </p:sp>
    </p:spTree>
    <p:extLst>
      <p:ext uri="{BB962C8B-B14F-4D97-AF65-F5344CB8AC3E}">
        <p14:creationId xmlns:p14="http://schemas.microsoft.com/office/powerpoint/2010/main" val="465549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E673363-3C99-4EE5-86B9-DADB899F7D69}" type="datetimeFigureOut">
              <a:rPr lang="en-GB" smtClean="0"/>
              <a:t>09/11/2024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2691550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673363-3C99-4EE5-86B9-DADB899F7D69}" type="datetimeFigureOut">
              <a:rPr lang="en-GB" smtClean="0"/>
              <a:t>09/11/2024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712795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E673363-3C99-4EE5-86B9-DADB899F7D69}" type="datetimeFigureOut">
              <a:rPr lang="en-GB" smtClean="0"/>
              <a:t>09/11/2024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749059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E673363-3C99-4EE5-86B9-DADB899F7D69}" type="datetimeFigureOut">
              <a:rPr lang="en-GB" smtClean="0"/>
              <a:t>09/11/2024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3116209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E673363-3C99-4EE5-86B9-DADB899F7D69}" type="datetimeFigureOut">
              <a:rPr lang="en-GB" smtClean="0"/>
              <a:t>09/11/2024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2002365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E673363-3C99-4EE5-86B9-DADB899F7D69}" type="datetimeFigureOut">
              <a:rPr lang="en-GB" smtClean="0"/>
              <a:t>09/11/2024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883111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673363-3C99-4EE5-86B9-DADB899F7D69}" type="datetimeFigureOut">
              <a:rPr lang="en-GB" smtClean="0"/>
              <a:t>09/11/2024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886447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E673363-3C99-4EE5-86B9-DADB899F7D69}" type="datetimeFigureOut">
              <a:rPr lang="en-GB" smtClean="0"/>
              <a:t>09/11/2024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1498930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E673363-3C99-4EE5-86B9-DADB899F7D69}" type="datetimeFigureOut">
              <a:rPr lang="en-GB" smtClean="0"/>
              <a:t>09/11/2024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1363346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673363-3C99-4EE5-86B9-DADB899F7D69}" type="datetimeFigureOut">
              <a:rPr lang="en-GB" smtClean="0"/>
              <a:t>09/11/2024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3586980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673363-3C99-4EE5-86B9-DADB899F7D69}" type="datetimeFigureOut">
              <a:rPr lang="en-GB" smtClean="0"/>
              <a:t>09/11/2024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1793866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1134043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82088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673363-3C99-4EE5-86B9-DADB899F7D69}" type="datetimeFigureOut">
              <a:rPr lang="en-GB" smtClean="0"/>
              <a:t>09/11/2024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4AFEE8-7603-4C66-A56D-9A9D178E7760}" type="slidenum">
              <a:rPr lang="en-GB" smtClean="0"/>
              <a:t>‹#›</a:t>
            </a:fld>
            <a:endParaRPr lang="en-GB"/>
          </a:p>
        </p:txBody>
      </p:sp>
    </p:spTree>
    <p:extLst>
      <p:ext uri="{BB962C8B-B14F-4D97-AF65-F5344CB8AC3E}">
        <p14:creationId xmlns:p14="http://schemas.microsoft.com/office/powerpoint/2010/main" val="27383831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3.tiff"/><Relationship Id="rId4" Type="http://schemas.openxmlformats.org/officeDocument/2006/relationships/image" Target="../media/image2.tif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7.tiff"/><Relationship Id="rId5" Type="http://schemas.openxmlformats.org/officeDocument/2006/relationships/image" Target="../media/image6.tiff"/><Relationship Id="rId4" Type="http://schemas.openxmlformats.org/officeDocument/2006/relationships/image" Target="../media/image5.tif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1.tiff"/><Relationship Id="rId7" Type="http://schemas.openxmlformats.org/officeDocument/2006/relationships/image" Target="../media/image15.emf"/><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12.tiff"/></Relationships>
</file>

<file path=ppt/slides/_rels/slide12.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2.tiff"/></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7.jpeg"/><Relationship Id="rId7"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g"/><Relationship Id="rId4" Type="http://schemas.openxmlformats.org/officeDocument/2006/relationships/image" Target="../media/image18.jpg"/><Relationship Id="rId9" Type="http://schemas.openxmlformats.org/officeDocument/2006/relationships/image" Target="../media/image23.jpg"/></Relationships>
</file>

<file path=ppt/slides/_rels/slide15.xml.rels><?xml version="1.0" encoding="UTF-8" standalone="yes"?>
<Relationships xmlns="http://schemas.openxmlformats.org/package/2006/relationships"><Relationship Id="rId8" Type="http://schemas.openxmlformats.org/officeDocument/2006/relationships/image" Target="../media/image29.jpg"/><Relationship Id="rId13" Type="http://schemas.openxmlformats.org/officeDocument/2006/relationships/image" Target="../media/image34.jpg"/><Relationship Id="rId3" Type="http://schemas.openxmlformats.org/officeDocument/2006/relationships/image" Target="../media/image24.jpg"/><Relationship Id="rId7" Type="http://schemas.openxmlformats.org/officeDocument/2006/relationships/image" Target="../media/image28.jpg"/><Relationship Id="rId12" Type="http://schemas.openxmlformats.org/officeDocument/2006/relationships/image" Target="../media/image33.jp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7.jpg"/><Relationship Id="rId11" Type="http://schemas.openxmlformats.org/officeDocument/2006/relationships/image" Target="../media/image32.jpg"/><Relationship Id="rId5" Type="http://schemas.openxmlformats.org/officeDocument/2006/relationships/image" Target="../media/image26.jpg"/><Relationship Id="rId10" Type="http://schemas.openxmlformats.org/officeDocument/2006/relationships/image" Target="../media/image31.jpg"/><Relationship Id="rId4" Type="http://schemas.openxmlformats.org/officeDocument/2006/relationships/image" Target="../media/image25.jpg"/><Relationship Id="rId9" Type="http://schemas.openxmlformats.org/officeDocument/2006/relationships/image" Target="../media/image30.jpg"/></Relationships>
</file>

<file path=ppt/slides/_rels/slide16.xml.rels><?xml version="1.0" encoding="UTF-8" standalone="yes"?>
<Relationships xmlns="http://schemas.openxmlformats.org/package/2006/relationships"><Relationship Id="rId8" Type="http://schemas.openxmlformats.org/officeDocument/2006/relationships/image" Target="../media/image40.jpg"/><Relationship Id="rId13" Type="http://schemas.openxmlformats.org/officeDocument/2006/relationships/image" Target="../media/image45.jpg"/><Relationship Id="rId3" Type="http://schemas.openxmlformats.org/officeDocument/2006/relationships/image" Target="../media/image35.jpg"/><Relationship Id="rId7" Type="http://schemas.openxmlformats.org/officeDocument/2006/relationships/image" Target="../media/image39.jpg"/><Relationship Id="rId12" Type="http://schemas.openxmlformats.org/officeDocument/2006/relationships/image" Target="../media/image44.jp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8.jpg"/><Relationship Id="rId11" Type="http://schemas.openxmlformats.org/officeDocument/2006/relationships/image" Target="../media/image43.jpg"/><Relationship Id="rId5" Type="http://schemas.openxmlformats.org/officeDocument/2006/relationships/image" Target="../media/image37.jpg"/><Relationship Id="rId10" Type="http://schemas.openxmlformats.org/officeDocument/2006/relationships/image" Target="../media/image42.jpg"/><Relationship Id="rId4" Type="http://schemas.openxmlformats.org/officeDocument/2006/relationships/image" Target="../media/image36.jpg"/><Relationship Id="rId9" Type="http://schemas.openxmlformats.org/officeDocument/2006/relationships/image" Target="../media/image41.jpg"/></Relationships>
</file>

<file path=ppt/slides/_rels/slide17.xml.rels><?xml version="1.0" encoding="UTF-8" standalone="yes"?>
<Relationships xmlns="http://schemas.openxmlformats.org/package/2006/relationships"><Relationship Id="rId8" Type="http://schemas.openxmlformats.org/officeDocument/2006/relationships/image" Target="../media/image51.jpg"/><Relationship Id="rId13" Type="http://schemas.openxmlformats.org/officeDocument/2006/relationships/image" Target="../media/image56.jpg"/><Relationship Id="rId3" Type="http://schemas.openxmlformats.org/officeDocument/2006/relationships/image" Target="../media/image46.jpg"/><Relationship Id="rId7" Type="http://schemas.openxmlformats.org/officeDocument/2006/relationships/image" Target="../media/image50.jpg"/><Relationship Id="rId12" Type="http://schemas.openxmlformats.org/officeDocument/2006/relationships/image" Target="../media/image55.jp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9.jpg"/><Relationship Id="rId11" Type="http://schemas.openxmlformats.org/officeDocument/2006/relationships/image" Target="../media/image54.jpg"/><Relationship Id="rId5" Type="http://schemas.openxmlformats.org/officeDocument/2006/relationships/image" Target="../media/image48.jpg"/><Relationship Id="rId10" Type="http://schemas.openxmlformats.org/officeDocument/2006/relationships/image" Target="../media/image53.jpg"/><Relationship Id="rId4" Type="http://schemas.openxmlformats.org/officeDocument/2006/relationships/image" Target="../media/image47.jpg"/><Relationship Id="rId9" Type="http://schemas.openxmlformats.org/officeDocument/2006/relationships/image" Target="../media/image52.jpg"/></Relationships>
</file>

<file path=ppt/slides/_rels/slide18.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www.pressreader.com/"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hyperlink" Target="http://www.whonextguide.com/" TargetMode="External"/><Relationship Id="rId5" Type="http://schemas.openxmlformats.org/officeDocument/2006/relationships/hyperlink" Target="http://library.eb.co.uk/storelibrarycard?id=rbowm&amp;target=/levels/junior" TargetMode="External"/><Relationship Id="rId4" Type="http://schemas.openxmlformats.org/officeDocument/2006/relationships/hyperlink" Target="http://rbwm.lib.overdrive.com/A47F18A4-6F68-430D-B0A5-0D5E0B4F3287/10/498/en/Default.htm"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EE6CCD5B-D6D2-5041-8332-77F5BAF0AECB}"/>
              </a:ext>
            </a:extLst>
          </p:cNvPr>
          <p:cNvSpPr txBox="1">
            <a:spLocks/>
          </p:cNvSpPr>
          <p:nvPr/>
        </p:nvSpPr>
        <p:spPr>
          <a:xfrm>
            <a:off x="479376" y="332656"/>
            <a:ext cx="9793088" cy="73414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accent1"/>
                </a:solidFill>
                <a:latin typeface="Sassoon Infant Std" panose="020B0503020103030203" pitchFamily="34" charset="0"/>
              </a:rPr>
              <a:t>Comprehension</a:t>
            </a:r>
          </a:p>
          <a:p>
            <a:endParaRPr lang="en-US" dirty="0">
              <a:solidFill>
                <a:schemeClr val="accent1"/>
              </a:solidFill>
              <a:latin typeface="Sassoon Infant Std" panose="020B0503020103030203" pitchFamily="34" charset="0"/>
            </a:endParaRPr>
          </a:p>
          <a:p>
            <a:r>
              <a:rPr lang="en-US" sz="2400" dirty="0">
                <a:latin typeface="Sassoon Infant Std" panose="020B0503020103030203" pitchFamily="34" charset="0"/>
              </a:rPr>
              <a:t>This involves:</a:t>
            </a:r>
          </a:p>
          <a:p>
            <a:endParaRPr lang="en-US" sz="2400" dirty="0">
              <a:latin typeface="Sassoon Infant Std" panose="020B0503020103030203" pitchFamily="34" charset="0"/>
            </a:endParaRPr>
          </a:p>
          <a:p>
            <a:pPr marL="571500" indent="-571500">
              <a:buFont typeface="Arial" panose="020B0604020202020204" pitchFamily="34" charset="0"/>
              <a:buChar char="•"/>
            </a:pPr>
            <a:r>
              <a:rPr lang="en-US" sz="2400" dirty="0">
                <a:latin typeface="Sassoon Infant Std" panose="020B0503020103030203" pitchFamily="34" charset="0"/>
              </a:rPr>
              <a:t>Understanding the vocabulary</a:t>
            </a:r>
          </a:p>
          <a:p>
            <a:endParaRPr lang="en-US" sz="2400" dirty="0">
              <a:latin typeface="Sassoon Infant Std" panose="020B0503020103030203" pitchFamily="34" charset="0"/>
            </a:endParaRPr>
          </a:p>
          <a:p>
            <a:pPr marL="571500" indent="-571500">
              <a:buFont typeface="Arial" panose="020B0604020202020204" pitchFamily="34" charset="0"/>
              <a:buChar char="•"/>
            </a:pPr>
            <a:r>
              <a:rPr lang="en-US" sz="2400" dirty="0">
                <a:latin typeface="Sassoon Infant Std" panose="020B0503020103030203" pitchFamily="34" charset="0"/>
              </a:rPr>
              <a:t>Understanding the text</a:t>
            </a:r>
          </a:p>
          <a:p>
            <a:r>
              <a:rPr lang="en-US" dirty="0">
                <a:latin typeface="Sassoon Infant Std" panose="020B0503020103030203" pitchFamily="34" charset="0"/>
              </a:rPr>
              <a:t>	</a:t>
            </a:r>
            <a:r>
              <a:rPr lang="en-US" sz="1800" dirty="0">
                <a:latin typeface="Sassoon Infant Std" panose="020B0503020103030203" pitchFamily="34" charset="0"/>
              </a:rPr>
              <a:t>- what happens in the beginning, middle and end of a story?</a:t>
            </a:r>
          </a:p>
          <a:p>
            <a:r>
              <a:rPr lang="en-US" sz="1800" dirty="0">
                <a:latin typeface="Sassoon Infant Std" panose="020B0503020103030203" pitchFamily="34" charset="0"/>
              </a:rPr>
              <a:t>	- what new information have you learnt?</a:t>
            </a:r>
          </a:p>
          <a:p>
            <a:r>
              <a:rPr lang="en-US" sz="1800" dirty="0">
                <a:latin typeface="Sassoon Infant Std" panose="020B0503020103030203" pitchFamily="34" charset="0"/>
              </a:rPr>
              <a:t>	- can you follow the instructions/recipe?</a:t>
            </a:r>
          </a:p>
          <a:p>
            <a:endParaRPr lang="en-US" sz="1800" dirty="0">
              <a:latin typeface="Sassoon Infant Std" panose="020B0503020103030203" pitchFamily="34" charset="0"/>
            </a:endParaRPr>
          </a:p>
          <a:p>
            <a:pPr marL="342900" indent="-342900">
              <a:buFont typeface="Arial" panose="020B0604020202020204" pitchFamily="34" charset="0"/>
              <a:buChar char="•"/>
            </a:pPr>
            <a:r>
              <a:rPr lang="en-US" sz="2400" dirty="0">
                <a:latin typeface="Sassoon Infant Std" panose="020B0503020103030203" pitchFamily="34" charset="0"/>
              </a:rPr>
              <a:t>   Discussion of the text</a:t>
            </a:r>
          </a:p>
          <a:p>
            <a:r>
              <a:rPr lang="en-US" sz="2400" dirty="0">
                <a:latin typeface="Sassoon Infant Std" panose="020B0503020103030203" pitchFamily="34" charset="0"/>
              </a:rPr>
              <a:t>	</a:t>
            </a:r>
            <a:r>
              <a:rPr lang="en-US" sz="1800" dirty="0">
                <a:latin typeface="Sassoon Infant Std" panose="020B0503020103030203" pitchFamily="34" charset="0"/>
              </a:rPr>
              <a:t>- relating the text to their own experiences</a:t>
            </a:r>
          </a:p>
          <a:p>
            <a:r>
              <a:rPr lang="en-US" sz="2400" dirty="0">
                <a:latin typeface="Sassoon Infant Std" panose="020B0503020103030203" pitchFamily="34" charset="0"/>
              </a:rPr>
              <a:t>	</a:t>
            </a:r>
            <a:r>
              <a:rPr lang="en-US" sz="1800" dirty="0">
                <a:latin typeface="Sassoon Infant Std" panose="020B0503020103030203" pitchFamily="34" charset="0"/>
              </a:rPr>
              <a:t>- predicting what might happen next before reading the end of the story</a:t>
            </a:r>
          </a:p>
          <a:p>
            <a:r>
              <a:rPr lang="en-US" sz="1800" dirty="0">
                <a:latin typeface="Sassoon Infant Std" panose="020B0503020103030203" pitchFamily="34" charset="0"/>
              </a:rPr>
              <a:t>	- adding extra information about the text based on what they have read</a:t>
            </a:r>
          </a:p>
          <a:p>
            <a:r>
              <a:rPr lang="en-US" sz="1800" dirty="0">
                <a:latin typeface="Sassoon Infant Std" panose="020B0503020103030203" pitchFamily="34" charset="0"/>
              </a:rPr>
              <a:t>	(making inferences)</a:t>
            </a:r>
          </a:p>
          <a:p>
            <a:endParaRPr lang="en-US" sz="1800" dirty="0">
              <a:latin typeface="Sassoon Infant Std" panose="020B0503020103030203" pitchFamily="34" charset="0"/>
            </a:endParaRPr>
          </a:p>
          <a:p>
            <a:endParaRPr lang="en-US" sz="1800" dirty="0">
              <a:latin typeface="Sassoon Infant Std" panose="020B0503020103030203" pitchFamily="34" charset="0"/>
            </a:endParaRPr>
          </a:p>
          <a:p>
            <a:pPr lvl="1"/>
            <a:endParaRPr lang="en-US" sz="100" dirty="0">
              <a:latin typeface="Sassoon Infant Std" panose="020B0503020103030203" pitchFamily="34" charset="0"/>
            </a:endParaRPr>
          </a:p>
        </p:txBody>
      </p:sp>
    </p:spTree>
    <p:extLst>
      <p:ext uri="{BB962C8B-B14F-4D97-AF65-F5344CB8AC3E}">
        <p14:creationId xmlns:p14="http://schemas.microsoft.com/office/powerpoint/2010/main" val="1415925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1719608"/>
            <a:ext cx="5616624" cy="4733728"/>
          </a:xfrm>
        </p:spPr>
        <p:txBody>
          <a:bodyPr/>
          <a:lstStyle/>
          <a:p>
            <a:pPr marL="0" indent="0">
              <a:buNone/>
            </a:pPr>
            <a:r>
              <a:rPr lang="en-GB" b="1" dirty="0">
                <a:solidFill>
                  <a:schemeClr val="tx2"/>
                </a:solidFill>
                <a:latin typeface="Sassoon Infant Std" panose="020B0503020103030203" pitchFamily="34" charset="0"/>
              </a:rPr>
              <a:t>Reading practice sessions are: </a:t>
            </a:r>
          </a:p>
          <a:p>
            <a:r>
              <a:rPr lang="en-GB" dirty="0">
                <a:solidFill>
                  <a:schemeClr val="tx1"/>
                </a:solidFill>
                <a:latin typeface="Sassoon Infant Std" panose="020B0503020103030203" pitchFamily="34" charset="0"/>
              </a:rPr>
              <a:t>timetabled each week </a:t>
            </a:r>
          </a:p>
          <a:p>
            <a:r>
              <a:rPr lang="en-GB" dirty="0">
                <a:solidFill>
                  <a:schemeClr val="tx1"/>
                </a:solidFill>
                <a:latin typeface="Sassoon Infant Std" panose="020B0503020103030203" pitchFamily="34" charset="0"/>
              </a:rPr>
              <a:t>taught by a trained teacher/teaching assistant</a:t>
            </a:r>
          </a:p>
          <a:p>
            <a:r>
              <a:rPr lang="en-GB" dirty="0">
                <a:solidFill>
                  <a:schemeClr val="tx1"/>
                </a:solidFill>
                <a:latin typeface="Sassoon Infant Std" panose="020B0503020103030203" pitchFamily="34" charset="0"/>
              </a:rPr>
              <a:t>taught in small groups.</a:t>
            </a:r>
          </a:p>
          <a:p>
            <a:endParaRPr lang="en-GB" dirty="0">
              <a:solidFill>
                <a:schemeClr val="tx1"/>
              </a:solidFill>
              <a:latin typeface="Sassoon Infant Std" panose="020B0503020103030203" pitchFamily="34" charset="0"/>
            </a:endParaRPr>
          </a:p>
          <a:p>
            <a:pPr marL="0" indent="0">
              <a:buNone/>
            </a:pPr>
            <a:r>
              <a:rPr lang="en-GB" dirty="0">
                <a:solidFill>
                  <a:schemeClr val="tx1"/>
                </a:solidFill>
                <a:latin typeface="Sassoon Infant Std" panose="020B0503020103030203" pitchFamily="34" charset="0"/>
              </a:rPr>
              <a:t>* Additional 1-1 reading with each child when possible with a teacher, TA, volunteer or older child.</a:t>
            </a:r>
            <a:endParaRPr lang="en-US" dirty="0">
              <a:solidFill>
                <a:schemeClr val="tx1"/>
              </a:solidFill>
              <a:latin typeface="Sassoon Infant Std" panose="020B0503020103030203" pitchFamily="34" charset="0"/>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latin typeface="Sassoon Infant Std" panose="020B0503020103030203" pitchFamily="34" charset="0"/>
              </a:rPr>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2600715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EE6CCD5B-D6D2-5041-8332-77F5BAF0AECB}"/>
              </a:ext>
            </a:extLst>
          </p:cNvPr>
          <p:cNvSpPr txBox="1">
            <a:spLocks/>
          </p:cNvSpPr>
          <p:nvPr/>
        </p:nvSpPr>
        <p:spPr>
          <a:xfrm>
            <a:off x="479376" y="332656"/>
            <a:ext cx="9793088" cy="73414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accent1"/>
                </a:solidFill>
                <a:latin typeface="Sassoon Infant Std" panose="020B0503020103030203" pitchFamily="34" charset="0"/>
              </a:rPr>
              <a:t>Reading Practice Sessions</a:t>
            </a:r>
          </a:p>
          <a:p>
            <a:endParaRPr lang="en-US" dirty="0">
              <a:solidFill>
                <a:schemeClr val="accent1"/>
              </a:solidFill>
              <a:latin typeface="Sassoon Infant Std" panose="020B0503020103030203" pitchFamily="34" charset="0"/>
            </a:endParaRPr>
          </a:p>
          <a:p>
            <a:r>
              <a:rPr lang="en-US" sz="2400" dirty="0">
                <a:latin typeface="Sassoon Infant Std" panose="020B0503020103030203" pitchFamily="34" charset="0"/>
              </a:rPr>
              <a:t>There are three elements to the group Reading </a:t>
            </a:r>
            <a:r>
              <a:rPr lang="en-US" sz="2400" dirty="0" err="1">
                <a:latin typeface="Sassoon Infant Std" panose="020B0503020103030203" pitchFamily="34" charset="0"/>
              </a:rPr>
              <a:t>Practise</a:t>
            </a:r>
            <a:r>
              <a:rPr lang="en-US" sz="2400" dirty="0">
                <a:latin typeface="Sassoon Infant Std" panose="020B0503020103030203" pitchFamily="34" charset="0"/>
              </a:rPr>
              <a:t> Sessions:</a:t>
            </a:r>
          </a:p>
          <a:p>
            <a:endParaRPr lang="en-US" sz="2400" dirty="0">
              <a:latin typeface="Sassoon Infant Std" panose="020B0503020103030203" pitchFamily="34" charset="0"/>
            </a:endParaRPr>
          </a:p>
          <a:p>
            <a:r>
              <a:rPr lang="en-US" sz="1800" dirty="0">
                <a:latin typeface="Sassoon Infant Std" panose="020B0503020103030203" pitchFamily="34" charset="0"/>
              </a:rPr>
              <a:t>1) Decoding</a:t>
            </a:r>
          </a:p>
          <a:p>
            <a:r>
              <a:rPr lang="en-US" sz="1800" dirty="0">
                <a:latin typeface="Sassoon Infant Std" panose="020B0503020103030203" pitchFamily="34" charset="0"/>
              </a:rPr>
              <a:t>2) Prosody – expression and intonation</a:t>
            </a:r>
          </a:p>
          <a:p>
            <a:r>
              <a:rPr lang="en-US" sz="1800" dirty="0">
                <a:latin typeface="Sassoon Infant Std" panose="020B0503020103030203" pitchFamily="34" charset="0"/>
              </a:rPr>
              <a:t>3) Comprehension</a:t>
            </a:r>
          </a:p>
          <a:p>
            <a:endParaRPr lang="en-US" sz="1800" dirty="0">
              <a:latin typeface="Sassoon Infant Std" panose="020B0503020103030203" pitchFamily="34" charset="0"/>
            </a:endParaRPr>
          </a:p>
          <a:p>
            <a:r>
              <a:rPr lang="en-US" sz="1800" dirty="0">
                <a:latin typeface="Sassoon Infant Std" panose="020B0503020103030203" pitchFamily="34" charset="0"/>
              </a:rPr>
              <a:t>In order to cover all the above the reading practice book will be read up to three time.</a:t>
            </a:r>
          </a:p>
          <a:p>
            <a:endParaRPr lang="en-US" sz="1800" dirty="0">
              <a:latin typeface="Sassoon Infant Std" panose="020B0503020103030203" pitchFamily="34" charset="0"/>
            </a:endParaRPr>
          </a:p>
          <a:p>
            <a:r>
              <a:rPr lang="en-US" sz="1800" dirty="0">
                <a:latin typeface="Sassoon Infant Std" panose="020B0503020103030203" pitchFamily="34" charset="0"/>
              </a:rPr>
              <a:t>Children will need to be able to decode the words confidently before they can add expression and fully discuss the text.</a:t>
            </a:r>
          </a:p>
          <a:p>
            <a:endParaRPr lang="en-US" sz="1800" dirty="0">
              <a:latin typeface="Sassoon Infant Std" panose="020B0503020103030203" pitchFamily="34" charset="0"/>
            </a:endParaRPr>
          </a:p>
          <a:p>
            <a:r>
              <a:rPr lang="en-US" sz="1800" dirty="0">
                <a:latin typeface="Sassoon Infant Std" panose="020B0503020103030203" pitchFamily="34" charset="0"/>
              </a:rPr>
              <a:t>We </a:t>
            </a:r>
            <a:r>
              <a:rPr lang="en-US" sz="1800" dirty="0" err="1">
                <a:latin typeface="Sassoon Infant Std" panose="020B0503020103030203" pitchFamily="34" charset="0"/>
              </a:rPr>
              <a:t>practise</a:t>
            </a:r>
            <a:r>
              <a:rPr lang="en-US" sz="1800" dirty="0">
                <a:latin typeface="Sassoon Infant Std" panose="020B0503020103030203" pitchFamily="34" charset="0"/>
              </a:rPr>
              <a:t> reading some of the words before looking at the book.</a:t>
            </a:r>
          </a:p>
          <a:p>
            <a:endParaRPr lang="en-US" sz="1800" dirty="0">
              <a:latin typeface="Sassoon Infant Std" panose="020B0503020103030203" pitchFamily="34" charset="0"/>
            </a:endParaRPr>
          </a:p>
          <a:p>
            <a:r>
              <a:rPr lang="en-US" sz="1800" dirty="0">
                <a:latin typeface="Sassoon Infant Std" panose="020B0503020103030203" pitchFamily="34" charset="0"/>
              </a:rPr>
              <a:t>By re-reading a book the children grow in confidence in their own capabilities, and they begin to add new words to their long-term memory.</a:t>
            </a:r>
          </a:p>
          <a:p>
            <a:pPr marL="285750" indent="-285750">
              <a:buFont typeface="Arial" panose="020B0604020202020204" pitchFamily="34" charset="0"/>
              <a:buChar char="•"/>
            </a:pPr>
            <a:endParaRPr lang="en-US" sz="1800" dirty="0">
              <a:latin typeface="Sassoon Infant Std" panose="020B0503020103030203" pitchFamily="34" charset="0"/>
            </a:endParaRPr>
          </a:p>
          <a:p>
            <a:endParaRPr lang="en-US" sz="1800" dirty="0">
              <a:latin typeface="Sassoon Infant Std" panose="020B0503020103030203" pitchFamily="34" charset="0"/>
            </a:endParaRPr>
          </a:p>
          <a:p>
            <a:pPr lvl="1"/>
            <a:endParaRPr lang="en-US" sz="100" dirty="0">
              <a:latin typeface="Sassoon Infant Std" panose="020B0503020103030203" pitchFamily="34" charset="0"/>
            </a:endParaRPr>
          </a:p>
        </p:txBody>
      </p:sp>
    </p:spTree>
    <p:extLst>
      <p:ext uri="{BB962C8B-B14F-4D97-AF65-F5344CB8AC3E}">
        <p14:creationId xmlns:p14="http://schemas.microsoft.com/office/powerpoint/2010/main" val="1074612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EE6CCD5B-D6D2-5041-8332-77F5BAF0AECB}"/>
              </a:ext>
            </a:extLst>
          </p:cNvPr>
          <p:cNvSpPr txBox="1">
            <a:spLocks/>
          </p:cNvSpPr>
          <p:nvPr/>
        </p:nvSpPr>
        <p:spPr>
          <a:xfrm>
            <a:off x="479376" y="332656"/>
            <a:ext cx="9793088" cy="73414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accent1"/>
                </a:solidFill>
                <a:latin typeface="Sassoon Infant Std" panose="020B0503020103030203" pitchFamily="34" charset="0"/>
              </a:rPr>
              <a:t>Reading Stamina</a:t>
            </a:r>
          </a:p>
          <a:p>
            <a:endParaRPr lang="en-US" dirty="0">
              <a:solidFill>
                <a:schemeClr val="accent1"/>
              </a:solidFill>
              <a:latin typeface="Sassoon Infant Std" panose="020B0503020103030203" pitchFamily="34" charset="0"/>
            </a:endParaRPr>
          </a:p>
          <a:p>
            <a:pPr marL="342900" indent="-342900">
              <a:buFont typeface="Arial" panose="020B0604020202020204" pitchFamily="34" charset="0"/>
              <a:buChar char="•"/>
            </a:pPr>
            <a:r>
              <a:rPr lang="en-US" sz="2400" dirty="0">
                <a:latin typeface="Sassoon Infant Std" panose="020B0503020103030203" pitchFamily="34" charset="0"/>
              </a:rPr>
              <a:t>As your child learns to read so the reading books will become longer to match their capabilities.</a:t>
            </a:r>
          </a:p>
          <a:p>
            <a:pPr marL="342900" indent="-342900">
              <a:buFont typeface="Arial" panose="020B0604020202020204" pitchFamily="34" charset="0"/>
              <a:buChar char="•"/>
            </a:pPr>
            <a:endParaRPr lang="en-US" sz="2400" dirty="0">
              <a:latin typeface="Sassoon Infant Std" panose="020B0503020103030203" pitchFamily="34" charset="0"/>
            </a:endParaRPr>
          </a:p>
          <a:p>
            <a:pPr marL="342900" indent="-342900">
              <a:buFont typeface="Arial" panose="020B0604020202020204" pitchFamily="34" charset="0"/>
              <a:buChar char="•"/>
            </a:pPr>
            <a:r>
              <a:rPr lang="en-US" sz="2400" dirty="0">
                <a:latin typeface="Sassoon Infant Std" panose="020B0503020103030203" pitchFamily="34" charset="0"/>
              </a:rPr>
              <a:t>The books are often repetitive in vocabulary, particularly to start with. This is so your child can practice reading the same word and then eventually be able to blend it in their head or read it automatically.</a:t>
            </a:r>
          </a:p>
          <a:p>
            <a:endParaRPr lang="en-US" sz="2400" dirty="0">
              <a:latin typeface="Sassoon Infant Std" panose="020B0503020103030203" pitchFamily="34" charset="0"/>
            </a:endParaRPr>
          </a:p>
          <a:p>
            <a:pPr marL="342900" indent="-342900">
              <a:buFont typeface="Arial" panose="020B0604020202020204" pitchFamily="34" charset="0"/>
              <a:buChar char="•"/>
            </a:pPr>
            <a:r>
              <a:rPr lang="en-US" sz="2400" dirty="0">
                <a:latin typeface="Sassoon Infant Std" panose="020B0503020103030203" pitchFamily="34" charset="0"/>
              </a:rPr>
              <a:t>If your child finds reading difficult then they may only manage half the book in one session. Encourage them to persevere as they are more likely to gain confidence the more they read.</a:t>
            </a:r>
          </a:p>
          <a:p>
            <a:pPr marL="342900" indent="-342900">
              <a:buFont typeface="Arial" panose="020B0604020202020204" pitchFamily="34" charset="0"/>
              <a:buChar char="•"/>
            </a:pPr>
            <a:endParaRPr lang="en-US" sz="1800" dirty="0">
              <a:latin typeface="Sassoon Infant Std" panose="020B0503020103030203" pitchFamily="34" charset="0"/>
            </a:endParaRPr>
          </a:p>
          <a:p>
            <a:pPr marL="285750" indent="-285750">
              <a:buFont typeface="Arial" panose="020B0604020202020204" pitchFamily="34" charset="0"/>
              <a:buChar char="•"/>
            </a:pPr>
            <a:endParaRPr lang="en-US" sz="1800" dirty="0">
              <a:latin typeface="Sassoon Infant Std" panose="020B0503020103030203" pitchFamily="34" charset="0"/>
            </a:endParaRPr>
          </a:p>
          <a:p>
            <a:endParaRPr lang="en-US" sz="1800" dirty="0">
              <a:latin typeface="Sassoon Infant Std" panose="020B0503020103030203" pitchFamily="34" charset="0"/>
            </a:endParaRPr>
          </a:p>
          <a:p>
            <a:pPr lvl="1"/>
            <a:endParaRPr lang="en-US" sz="100" dirty="0">
              <a:latin typeface="Sassoon Infant Std" panose="020B0503020103030203" pitchFamily="34" charset="0"/>
            </a:endParaRPr>
          </a:p>
        </p:txBody>
      </p:sp>
    </p:spTree>
    <p:extLst>
      <p:ext uri="{BB962C8B-B14F-4D97-AF65-F5344CB8AC3E}">
        <p14:creationId xmlns:p14="http://schemas.microsoft.com/office/powerpoint/2010/main" val="2438962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EE6CCD5B-D6D2-5041-8332-77F5BAF0AECB}"/>
              </a:ext>
            </a:extLst>
          </p:cNvPr>
          <p:cNvSpPr txBox="1">
            <a:spLocks/>
          </p:cNvSpPr>
          <p:nvPr/>
        </p:nvSpPr>
        <p:spPr>
          <a:xfrm>
            <a:off x="479376" y="332656"/>
            <a:ext cx="9793088" cy="73414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accent1"/>
                </a:solidFill>
                <a:latin typeface="Sassoon Infant Std" panose="020B0503020103030203" pitchFamily="34" charset="0"/>
              </a:rPr>
              <a:t>Extra Support</a:t>
            </a:r>
          </a:p>
          <a:p>
            <a:endParaRPr lang="en-US" dirty="0">
              <a:solidFill>
                <a:schemeClr val="accent1"/>
              </a:solidFill>
              <a:latin typeface="Sassoon Infant Std" panose="020B0503020103030203" pitchFamily="34" charset="0"/>
            </a:endParaRPr>
          </a:p>
          <a:p>
            <a:r>
              <a:rPr lang="en-US" sz="2400" dirty="0">
                <a:latin typeface="Sassoon Infant Std" panose="020B0503020103030203" pitchFamily="34" charset="0"/>
              </a:rPr>
              <a:t>We all have different strengths</a:t>
            </a:r>
          </a:p>
          <a:p>
            <a:endParaRPr lang="en-US" sz="2400" dirty="0">
              <a:latin typeface="Sassoon Infant Std" panose="020B0503020103030203" pitchFamily="34" charset="0"/>
            </a:endParaRPr>
          </a:p>
          <a:p>
            <a:pPr marL="285750" indent="-285750">
              <a:buFont typeface="Arial" panose="020B0604020202020204" pitchFamily="34" charset="0"/>
              <a:buChar char="•"/>
            </a:pPr>
            <a:r>
              <a:rPr lang="en-US" sz="2400" dirty="0">
                <a:latin typeface="Sassoon Infant Std" panose="020B0503020103030203" pitchFamily="34" charset="0"/>
              </a:rPr>
              <a:t>Literacy</a:t>
            </a:r>
          </a:p>
          <a:p>
            <a:pPr marL="285750" indent="-285750">
              <a:buFont typeface="Arial" panose="020B0604020202020204" pitchFamily="34" charset="0"/>
              <a:buChar char="•"/>
            </a:pPr>
            <a:r>
              <a:rPr lang="en-US" sz="2400" dirty="0">
                <a:latin typeface="Sassoon Infant Std" panose="020B0503020103030203" pitchFamily="34" charset="0"/>
              </a:rPr>
              <a:t>Numeracy</a:t>
            </a:r>
          </a:p>
          <a:p>
            <a:pPr marL="285750" indent="-285750">
              <a:buFont typeface="Arial" panose="020B0604020202020204" pitchFamily="34" charset="0"/>
              <a:buChar char="•"/>
            </a:pPr>
            <a:r>
              <a:rPr lang="en-US" sz="2400" dirty="0">
                <a:latin typeface="Sassoon Infant Std" panose="020B0503020103030203" pitchFamily="34" charset="0"/>
              </a:rPr>
              <a:t>Creative</a:t>
            </a:r>
          </a:p>
          <a:p>
            <a:pPr marL="285750" indent="-285750">
              <a:buFont typeface="Arial" panose="020B0604020202020204" pitchFamily="34" charset="0"/>
              <a:buChar char="•"/>
            </a:pPr>
            <a:r>
              <a:rPr lang="en-US" sz="2400" dirty="0">
                <a:latin typeface="Sassoon Infant Std" panose="020B0503020103030203" pitchFamily="34" charset="0"/>
              </a:rPr>
              <a:t>Social</a:t>
            </a:r>
          </a:p>
          <a:p>
            <a:endParaRPr lang="en-US" sz="2400" dirty="0">
              <a:latin typeface="Sassoon Infant Std" panose="020B0503020103030203" pitchFamily="34" charset="0"/>
            </a:endParaRPr>
          </a:p>
          <a:p>
            <a:r>
              <a:rPr lang="en-US" sz="2400" dirty="0">
                <a:latin typeface="Sassoon Infant Std" panose="020B0503020103030203" pitchFamily="34" charset="0"/>
              </a:rPr>
              <a:t>Supporting reading</a:t>
            </a:r>
          </a:p>
          <a:p>
            <a:endParaRPr lang="en-US" sz="2400" dirty="0">
              <a:latin typeface="Sassoon Infant Std" panose="020B0503020103030203" pitchFamily="34" charset="0"/>
            </a:endParaRPr>
          </a:p>
          <a:p>
            <a:pPr marL="285750" indent="-285750">
              <a:buFont typeface="Arial" panose="020B0604020202020204" pitchFamily="34" charset="0"/>
              <a:buChar char="•"/>
            </a:pPr>
            <a:r>
              <a:rPr lang="en-US" sz="2400" dirty="0">
                <a:latin typeface="Sassoon Infant Std" panose="020B0503020103030203" pitchFamily="34" charset="0"/>
              </a:rPr>
              <a:t>Regular practice – just 10 minutes per day</a:t>
            </a:r>
          </a:p>
          <a:p>
            <a:pPr marL="285750" indent="-285750">
              <a:buFont typeface="Arial" panose="020B0604020202020204" pitchFamily="34" charset="0"/>
              <a:buChar char="•"/>
            </a:pPr>
            <a:r>
              <a:rPr lang="en-US" sz="2400" dirty="0">
                <a:latin typeface="Sassoon Infant Std" panose="020B0503020103030203" pitchFamily="34" charset="0"/>
              </a:rPr>
              <a:t>Appropriate and convenient time for child and parent</a:t>
            </a:r>
          </a:p>
          <a:p>
            <a:pPr marL="285750" indent="-285750">
              <a:buFont typeface="Arial" panose="020B0604020202020204" pitchFamily="34" charset="0"/>
              <a:buChar char="•"/>
            </a:pPr>
            <a:r>
              <a:rPr lang="en-US" sz="2400" dirty="0">
                <a:latin typeface="Sassoon Infant Std" panose="020B0503020103030203" pitchFamily="34" charset="0"/>
              </a:rPr>
              <a:t>Recap sounds and words</a:t>
            </a:r>
          </a:p>
          <a:p>
            <a:pPr marL="285750" indent="-285750">
              <a:buFont typeface="Arial" panose="020B0604020202020204" pitchFamily="34" charset="0"/>
              <a:buChar char="•"/>
            </a:pPr>
            <a:r>
              <a:rPr lang="en-US" sz="2400" dirty="0">
                <a:latin typeface="Sassoon Infant Std" panose="020B0503020103030203" pitchFamily="34" charset="0"/>
              </a:rPr>
              <a:t>Positive mindset</a:t>
            </a:r>
          </a:p>
          <a:p>
            <a:pPr marL="285750" indent="-285750">
              <a:buFont typeface="Arial" panose="020B0604020202020204" pitchFamily="34" charset="0"/>
              <a:buChar char="•"/>
            </a:pPr>
            <a:r>
              <a:rPr lang="en-US" sz="2400" dirty="0">
                <a:latin typeface="Sassoon Infant Std" panose="020B0503020103030203" pitchFamily="34" charset="0"/>
              </a:rPr>
              <a:t>Build confidence and enjoyment</a:t>
            </a:r>
            <a:endParaRPr lang="en-US" sz="1800" dirty="0">
              <a:latin typeface="Sassoon Infant Std" panose="020B0503020103030203" pitchFamily="34" charset="0"/>
            </a:endParaRPr>
          </a:p>
          <a:p>
            <a:pPr marL="285750" indent="-285750">
              <a:buFont typeface="Arial" panose="020B0604020202020204" pitchFamily="34" charset="0"/>
              <a:buChar char="•"/>
            </a:pPr>
            <a:endParaRPr lang="en-US" sz="1800" dirty="0">
              <a:latin typeface="Sassoon Infant Std" panose="020B0503020103030203" pitchFamily="34" charset="0"/>
            </a:endParaRPr>
          </a:p>
          <a:p>
            <a:endParaRPr lang="en-US" sz="1800" dirty="0">
              <a:latin typeface="Sassoon Infant Std" panose="020B0503020103030203" pitchFamily="34" charset="0"/>
            </a:endParaRPr>
          </a:p>
          <a:p>
            <a:pPr lvl="1"/>
            <a:endParaRPr lang="en-US" sz="100" dirty="0">
              <a:latin typeface="Sassoon Infant Std" panose="020B0503020103030203" pitchFamily="34" charset="0"/>
            </a:endParaRPr>
          </a:p>
        </p:txBody>
      </p:sp>
    </p:spTree>
    <p:extLst>
      <p:ext uri="{BB962C8B-B14F-4D97-AF65-F5344CB8AC3E}">
        <p14:creationId xmlns:p14="http://schemas.microsoft.com/office/powerpoint/2010/main" val="3282745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idx="4294967295"/>
          </p:nvPr>
        </p:nvSpPr>
        <p:spPr>
          <a:xfrm>
            <a:off x="1524000" y="1"/>
            <a:ext cx="8229600" cy="981075"/>
          </a:xfrm>
        </p:spPr>
        <p:txBody>
          <a:bodyPr/>
          <a:lstStyle/>
          <a:p>
            <a:pPr algn="ctr" eaLnBrk="1" hangingPunct="1"/>
            <a:r>
              <a:rPr lang="en-GB" altLang="en-US" sz="4000" u="sng" dirty="0">
                <a:solidFill>
                  <a:srgbClr val="0E5D03"/>
                </a:solidFill>
                <a:latin typeface="Sassoon Infant Std" panose="020B0503020103030203" pitchFamily="34" charset="0"/>
                <a:ea typeface="Calibri" panose="020F0502020204030204" pitchFamily="34" charset="0"/>
                <a:cs typeface="Calibri" panose="020F0502020204030204" pitchFamily="34" charset="0"/>
              </a:rPr>
              <a:t>Teaching of reading in class </a:t>
            </a:r>
            <a:endParaRPr lang="en-US" altLang="en-US" sz="4000" u="sng" dirty="0">
              <a:solidFill>
                <a:srgbClr val="0E5D03"/>
              </a:solidFill>
              <a:latin typeface="Sassoon Infant Std" panose="020B0503020103030203" pitchFamily="34" charset="0"/>
              <a:ea typeface="Calibri" panose="020F0502020204030204" pitchFamily="34" charset="0"/>
              <a:cs typeface="Calibri" panose="020F0502020204030204" pitchFamily="34" charset="0"/>
            </a:endParaRPr>
          </a:p>
        </p:txBody>
      </p:sp>
      <p:graphicFrame>
        <p:nvGraphicFramePr>
          <p:cNvPr id="10" name="Content Placeholder 9"/>
          <p:cNvGraphicFramePr>
            <a:graphicFrameLocks noGrp="1"/>
          </p:cNvGraphicFramePr>
          <p:nvPr>
            <p:ph idx="4294967295"/>
            <p:extLst>
              <p:ext uri="{D42A27DB-BD31-4B8C-83A1-F6EECF244321}">
                <p14:modId xmlns:p14="http://schemas.microsoft.com/office/powerpoint/2010/main" val="3104852272"/>
              </p:ext>
            </p:extLst>
          </p:nvPr>
        </p:nvGraphicFramePr>
        <p:xfrm>
          <a:off x="1775520" y="1124744"/>
          <a:ext cx="8643998" cy="52149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414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ppt_x"/>
                                          </p:val>
                                        </p:tav>
                                        <p:tav tm="100000">
                                          <p:val>
                                            <p:strVal val="#ppt_x"/>
                                          </p:val>
                                        </p:tav>
                                      </p:tavLst>
                                    </p:anim>
                                    <p:anim calcmode="lin" valueType="num">
                                      <p:cBhvr additive="base">
                                        <p:cTn id="8" dur="500" fill="hold"/>
                                        <p:tgtEl>
                                          <p:spTgt spid="819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Graphic spid="10"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normAutofit fontScale="90000"/>
          </a:bodyPr>
          <a:lstStyle/>
          <a:p>
            <a:r>
              <a:rPr lang="en-US" dirty="0">
                <a:latin typeface="Sassoon Infant Std" panose="020B0503020103030203" pitchFamily="34" charset="0"/>
              </a:rPr>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771699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951984" y="1968267"/>
            <a:ext cx="5760639" cy="3909005"/>
          </a:xfrm>
          <a:prstGeom prst="roundRect">
            <a:avLst>
              <a:gd name="adj" fmla="val 4317"/>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a:lstStyle/>
          <a:p>
            <a:pPr marL="0" indent="0">
              <a:buNone/>
            </a:pPr>
            <a:r>
              <a:rPr lang="en-US" sz="2400" b="1" dirty="0">
                <a:solidFill>
                  <a:schemeClr val="accent2"/>
                </a:solidFill>
                <a:latin typeface="Sassoon Infant Std" panose="020B0503020103030203" pitchFamily="34" charset="0"/>
              </a:rPr>
              <a:t>This means that your child should: </a:t>
            </a:r>
          </a:p>
          <a:p>
            <a:r>
              <a:rPr lang="en-US" sz="2400" dirty="0">
                <a:solidFill>
                  <a:schemeClr val="tx1">
                    <a:lumMod val="85000"/>
                    <a:lumOff val="15000"/>
                  </a:schemeClr>
                </a:solidFill>
                <a:latin typeface="Sassoon Infant Std" panose="020B0503020103030203" pitchFamily="34" charset="0"/>
              </a:rPr>
              <a:t>Know all the sounds and tricky words in their phonics book well</a:t>
            </a:r>
          </a:p>
          <a:p>
            <a:r>
              <a:rPr lang="en-US" sz="2400" dirty="0">
                <a:solidFill>
                  <a:schemeClr val="tx1">
                    <a:lumMod val="85000"/>
                    <a:lumOff val="15000"/>
                  </a:schemeClr>
                </a:solidFill>
                <a:latin typeface="Sassoon Infant Std" panose="020B0503020103030203" pitchFamily="34" charset="0"/>
              </a:rPr>
              <a:t>Read many of the words by silent blending (in their head) – their reading will be automatic</a:t>
            </a:r>
          </a:p>
          <a:p>
            <a:r>
              <a:rPr lang="en-US" sz="2400" dirty="0">
                <a:solidFill>
                  <a:schemeClr val="tx1">
                    <a:lumMod val="85000"/>
                    <a:lumOff val="15000"/>
                  </a:schemeClr>
                </a:solidFill>
                <a:latin typeface="Sassoon Infant Std" panose="020B0503020103030203" pitchFamily="34" charset="0"/>
              </a:rPr>
              <a:t>Only need to stop and sound out about 5% of the words but they should be able to do this on their own.</a:t>
            </a:r>
          </a:p>
          <a:p>
            <a:pPr marL="0" indent="0">
              <a:buNone/>
            </a:pPr>
            <a:r>
              <a:rPr lang="en-US" sz="2400" b="1" dirty="0">
                <a:solidFill>
                  <a:schemeClr val="accent2"/>
                </a:solidFill>
                <a:latin typeface="Sassoon Infant Std" panose="020B0503020103030203" pitchFamily="34" charset="0"/>
              </a:rPr>
              <a:t>Before exchanging their book for a new one.</a:t>
            </a:r>
          </a:p>
          <a:p>
            <a:pPr marL="0" indent="0">
              <a:buNone/>
            </a:pPr>
            <a:endParaRPr lang="en-US" sz="2400" dirty="0">
              <a:solidFill>
                <a:schemeClr val="tx1">
                  <a:lumMod val="85000"/>
                  <a:lumOff val="15000"/>
                </a:schemeClr>
              </a:solidFill>
              <a:latin typeface="Sassoon Infant Std" panose="020B0503020103030203" pitchFamily="34" charset="0"/>
            </a:endParaRP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91440" tIns="45720" rIns="91440" bIns="45720" rtlCol="0" anchor="ctr">
            <a:normAutofit/>
          </a:bodyPr>
          <a:lstStyle/>
          <a:p>
            <a:pPr eaLnBrk="1" hangingPunct="1"/>
            <a:r>
              <a:rPr lang="en-US" sz="3600" dirty="0">
                <a:latin typeface="Sassoon Infant Std" panose="020B0503020103030203" pitchFamily="34" charset="0"/>
              </a:rPr>
              <a:t>Reading a book at the right level</a:t>
            </a:r>
          </a:p>
        </p:txBody>
      </p:sp>
    </p:spTree>
    <p:extLst>
      <p:ext uri="{BB962C8B-B14F-4D97-AF65-F5344CB8AC3E}">
        <p14:creationId xmlns:p14="http://schemas.microsoft.com/office/powerpoint/2010/main" val="3458968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219200" y="957944"/>
            <a:ext cx="9910870" cy="5167810"/>
          </a:xfrm>
          <a:prstGeom prst="rect">
            <a:avLst/>
          </a:prstGeom>
        </p:spPr>
      </p:pic>
    </p:spTree>
    <p:extLst>
      <p:ext uri="{BB962C8B-B14F-4D97-AF65-F5344CB8AC3E}">
        <p14:creationId xmlns:p14="http://schemas.microsoft.com/office/powerpoint/2010/main" val="1785257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Sassoon Infant Std" panose="020B0503020103030203" pitchFamily="34" charset="0"/>
                <a:cs typeface="Calibri"/>
              </a:rPr>
              <a:t>Reading a book and chatting had a positive impact a year later on children’s ability to…</a:t>
            </a:r>
          </a:p>
          <a:p>
            <a:r>
              <a:rPr lang="en-US" sz="2400" dirty="0">
                <a:solidFill>
                  <a:schemeClr val="tx1">
                    <a:lumMod val="95000"/>
                    <a:lumOff val="5000"/>
                  </a:schemeClr>
                </a:solidFill>
                <a:latin typeface="Sassoon Infant Std" panose="020B0503020103030203" pitchFamily="34" charset="0"/>
                <a:cs typeface="Calibri"/>
              </a:rPr>
              <a:t>understand words and sentences</a:t>
            </a:r>
          </a:p>
          <a:p>
            <a:r>
              <a:rPr lang="en-US" sz="2400" dirty="0">
                <a:solidFill>
                  <a:schemeClr val="tx1">
                    <a:lumMod val="95000"/>
                    <a:lumOff val="5000"/>
                  </a:schemeClr>
                </a:solidFill>
                <a:latin typeface="Sassoon Infant Std" panose="020B0503020103030203" pitchFamily="34" charset="0"/>
                <a:cs typeface="Calibri"/>
              </a:rPr>
              <a:t>use a wide range of vocabulary </a:t>
            </a:r>
            <a:endParaRPr lang="en-US" sz="2400" dirty="0">
              <a:solidFill>
                <a:schemeClr val="tx1">
                  <a:lumMod val="95000"/>
                  <a:lumOff val="5000"/>
                </a:schemeClr>
              </a:solidFill>
              <a:latin typeface="Sassoon Infant Std" panose="020B0503020103030203" pitchFamily="34" charset="0"/>
              <a:cs typeface="Calibri" panose="020F0502020204030204" pitchFamily="34" charset="0"/>
            </a:endParaRPr>
          </a:p>
          <a:p>
            <a:r>
              <a:rPr lang="en-US" sz="2400" dirty="0">
                <a:solidFill>
                  <a:schemeClr val="tx1">
                    <a:lumMod val="95000"/>
                    <a:lumOff val="5000"/>
                  </a:schemeClr>
                </a:solidFill>
                <a:latin typeface="Sassoon Infant Std" panose="020B0503020103030203" pitchFamily="34" charset="0"/>
                <a:cs typeface="Calibri"/>
              </a:rPr>
              <a:t>develop listening comprehension skills.</a:t>
            </a:r>
            <a:endParaRPr lang="en-US" sz="2400" dirty="0">
              <a:solidFill>
                <a:schemeClr val="tx1">
                  <a:lumMod val="95000"/>
                  <a:lumOff val="5000"/>
                </a:schemeClr>
              </a:solidFill>
              <a:latin typeface="Sassoon Infant Std" panose="020B0503020103030203" pitchFamily="34" charset="0"/>
              <a:cs typeface="Calibri" panose="020F0502020204030204" pitchFamily="34" charset="0"/>
            </a:endParaRPr>
          </a:p>
          <a:p>
            <a:pPr marL="0" indent="0">
              <a:buNone/>
            </a:pPr>
            <a:r>
              <a:rPr lang="en-US" sz="2400" dirty="0">
                <a:solidFill>
                  <a:schemeClr val="tx1">
                    <a:lumMod val="95000"/>
                    <a:lumOff val="5000"/>
                  </a:schemeClr>
                </a:solidFill>
                <a:latin typeface="Sassoon Infant Std" panose="020B0503020103030203" pitchFamily="34" charset="0"/>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normAutofit fontScale="90000"/>
          </a:bodyPr>
          <a:lstStyle/>
          <a:p>
            <a:r>
              <a:rPr lang="en-US" dirty="0">
                <a:latin typeface="Sassoon Infant Std" panose="020B0503020103030203" pitchFamily="34" charset="0"/>
              </a:rPr>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a:extLst>
              <a:ext uri="{28A0092B-C50C-407E-A947-70E740481C1C}">
                <a14:useLocalDpi xmlns:a14="http://schemas.microsoft.com/office/drawing/2010/main"/>
              </a:ext>
            </a:extLst>
          </a:blip>
          <a:srcRect t="-758"/>
          <a:stretch/>
        </p:blipFill>
        <p:spPr>
          <a:xfrm>
            <a:off x="7320136" y="1818287"/>
            <a:ext cx="4392488" cy="3909005"/>
          </a:xfrm>
          <a:prstGeom prst="roundRect">
            <a:avLst>
              <a:gd name="adj" fmla="val 5225"/>
            </a:avLst>
          </a:prstGeom>
        </p:spPr>
      </p:pic>
    </p:spTree>
    <p:extLst>
      <p:ext uri="{BB962C8B-B14F-4D97-AF65-F5344CB8AC3E}">
        <p14:creationId xmlns:p14="http://schemas.microsoft.com/office/powerpoint/2010/main" val="3896046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latin typeface="Sassoon Infant Std" panose="020B0503020103030203" pitchFamily="34" charset="0"/>
              </a:rPr>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669243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a:lstStyle/>
          <a:p>
            <a:r>
              <a:rPr lang="en-US" dirty="0">
                <a:solidFill>
                  <a:schemeClr val="tx1">
                    <a:lumMod val="95000"/>
                    <a:lumOff val="5000"/>
                  </a:schemeClr>
                </a:solidFill>
                <a:latin typeface="Sassoon Infant Std" panose="020B0503020103030203" pitchFamily="34" charset="0"/>
              </a:rPr>
              <a:t>Your child should be able to read their book without your help.</a:t>
            </a:r>
          </a:p>
          <a:p>
            <a:r>
              <a:rPr lang="en-US" dirty="0">
                <a:solidFill>
                  <a:schemeClr val="tx1">
                    <a:lumMod val="95000"/>
                    <a:lumOff val="5000"/>
                  </a:schemeClr>
                </a:solidFill>
                <a:latin typeface="Sassoon Infant Std" panose="020B0503020103030203" pitchFamily="34" charset="0"/>
              </a:rPr>
              <a:t>If they can’t read a word read it to them.</a:t>
            </a:r>
          </a:p>
          <a:p>
            <a:r>
              <a:rPr lang="en-US" dirty="0">
                <a:solidFill>
                  <a:schemeClr val="tx1">
                    <a:lumMod val="95000"/>
                    <a:lumOff val="5000"/>
                  </a:schemeClr>
                </a:solidFill>
                <a:latin typeface="Sassoon Infant Std" panose="020B0503020103030203" pitchFamily="34" charset="0"/>
              </a:rPr>
              <a:t>Talk about the book and celebrate their success.</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r>
              <a:rPr lang="en-US" dirty="0">
                <a:latin typeface="Sassoon Infant Std" panose="020B0503020103030203" pitchFamily="34" charset="0"/>
              </a:rPr>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1716566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a:extLst>
              <a:ext uri="{28A0092B-C50C-407E-A947-70E740481C1C}">
                <a14:useLocalDpi xmlns:a14="http://schemas.microsoft.com/office/drawing/2010/main"/>
              </a:ext>
            </a:extLst>
          </a:blip>
          <a:srcRect b="-1"/>
          <a:stretch/>
        </p:blipFill>
        <p:spPr>
          <a:xfrm>
            <a:off x="7336631" y="1929002"/>
            <a:ext cx="4359498" cy="3909005"/>
          </a:xfrm>
          <a:prstGeom prst="roundRect">
            <a:avLst>
              <a:gd name="adj" fmla="val 3700"/>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a:lstStyle/>
          <a:p>
            <a:pPr marL="0" indent="0">
              <a:buNone/>
            </a:pPr>
            <a:r>
              <a:rPr lang="en-US" b="1" dirty="0">
                <a:solidFill>
                  <a:schemeClr val="accent2"/>
                </a:solidFill>
                <a:latin typeface="Sassoon Infant Std" panose="020B0503020103030203" pitchFamily="34" charset="0"/>
              </a:rPr>
              <a:t>The shared book is for YOU to read:</a:t>
            </a:r>
          </a:p>
          <a:p>
            <a:pPr>
              <a:spcBef>
                <a:spcPts val="600"/>
              </a:spcBef>
            </a:pPr>
            <a:r>
              <a:rPr lang="en-US" sz="2400" dirty="0">
                <a:solidFill>
                  <a:schemeClr val="tx1">
                    <a:lumMod val="95000"/>
                    <a:lumOff val="5000"/>
                  </a:schemeClr>
                </a:solidFill>
                <a:latin typeface="Sassoon Infant Std" panose="020B0503020103030203" pitchFamily="34" charset="0"/>
              </a:rPr>
              <a:t>Make the story sound as exciting as you can by changing your voice.</a:t>
            </a:r>
          </a:p>
          <a:p>
            <a:pPr>
              <a:spcBef>
                <a:spcPts val="600"/>
              </a:spcBef>
            </a:pPr>
            <a:r>
              <a:rPr lang="en-US" sz="2400" dirty="0">
                <a:solidFill>
                  <a:schemeClr val="tx1">
                    <a:lumMod val="95000"/>
                    <a:lumOff val="5000"/>
                  </a:schemeClr>
                </a:solidFill>
                <a:latin typeface="Sassoon Infant Std" panose="020B0503020103030203" pitchFamily="34" charset="0"/>
              </a:rPr>
              <a:t>Talk with your child as much as you can:</a:t>
            </a:r>
          </a:p>
          <a:p>
            <a:pPr lvl="1">
              <a:spcBef>
                <a:spcPts val="600"/>
              </a:spcBef>
              <a:buFont typeface="Courier New" panose="02070309020205020404" pitchFamily="49" charset="0"/>
              <a:buChar char="o"/>
            </a:pPr>
            <a:r>
              <a:rPr lang="en-US" dirty="0">
                <a:solidFill>
                  <a:schemeClr val="tx1">
                    <a:lumMod val="95000"/>
                    <a:lumOff val="5000"/>
                  </a:schemeClr>
                </a:solidFill>
                <a:latin typeface="Sassoon Infant Std" panose="020B0503020103030203" pitchFamily="34" charset="0"/>
              </a:rPr>
              <a:t>Introduce new and exciting language</a:t>
            </a:r>
          </a:p>
          <a:p>
            <a:pPr lvl="1">
              <a:spcBef>
                <a:spcPts val="600"/>
              </a:spcBef>
              <a:buFont typeface="Courier New" panose="02070309020205020404" pitchFamily="49" charset="0"/>
              <a:buChar char="o"/>
            </a:pPr>
            <a:r>
              <a:rPr lang="en-US" dirty="0">
                <a:solidFill>
                  <a:schemeClr val="tx1">
                    <a:lumMod val="95000"/>
                    <a:lumOff val="5000"/>
                  </a:schemeClr>
                </a:solidFill>
                <a:latin typeface="Sassoon Infant Std" panose="020B0503020103030203" pitchFamily="34" charset="0"/>
              </a:rPr>
              <a:t>Encourage your child to use new vocabulary</a:t>
            </a:r>
          </a:p>
          <a:p>
            <a:pPr lvl="1">
              <a:spcBef>
                <a:spcPts val="600"/>
              </a:spcBef>
              <a:buFont typeface="Courier New" panose="02070309020205020404" pitchFamily="49" charset="0"/>
              <a:buChar char="o"/>
            </a:pPr>
            <a:r>
              <a:rPr lang="en-US" dirty="0">
                <a:solidFill>
                  <a:schemeClr val="tx1">
                    <a:lumMod val="95000"/>
                    <a:lumOff val="5000"/>
                  </a:schemeClr>
                </a:solidFill>
                <a:latin typeface="Sassoon Infant Std" panose="020B0503020103030203" pitchFamily="34" charset="0"/>
              </a:rPr>
              <a:t>Make up sentences together</a:t>
            </a:r>
          </a:p>
          <a:p>
            <a:pPr lvl="1">
              <a:spcBef>
                <a:spcPts val="600"/>
              </a:spcBef>
              <a:buFont typeface="Courier New" panose="02070309020205020404" pitchFamily="49" charset="0"/>
              <a:buChar char="o"/>
            </a:pPr>
            <a:r>
              <a:rPr lang="en-US" dirty="0">
                <a:solidFill>
                  <a:schemeClr val="tx1">
                    <a:lumMod val="95000"/>
                    <a:lumOff val="5000"/>
                  </a:schemeClr>
                </a:solidFill>
                <a:latin typeface="Sassoon Infant Std" panose="020B0503020103030203" pitchFamily="34" charset="0"/>
              </a:rPr>
              <a:t>Find different words to use</a:t>
            </a:r>
          </a:p>
          <a:p>
            <a:pPr lvl="1">
              <a:spcBef>
                <a:spcPts val="600"/>
              </a:spcBef>
              <a:buFont typeface="Courier New" panose="02070309020205020404" pitchFamily="49" charset="0"/>
              <a:buChar char="o"/>
            </a:pPr>
            <a:r>
              <a:rPr lang="en-US" dirty="0">
                <a:solidFill>
                  <a:schemeClr val="tx1">
                    <a:lumMod val="95000"/>
                    <a:lumOff val="5000"/>
                  </a:schemeClr>
                </a:solidFill>
                <a:latin typeface="Sassoon Infant Std" panose="020B0503020103030203" pitchFamily="34" charset="0"/>
              </a:rPr>
              <a:t>Describe things you see.</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latin typeface="Sassoon Infant Std" panose="020B0503020103030203" pitchFamily="34" charset="0"/>
              </a:rPr>
              <a:t>Read to your child</a:t>
            </a:r>
          </a:p>
        </p:txBody>
      </p:sp>
    </p:spTree>
    <p:extLst>
      <p:ext uri="{BB962C8B-B14F-4D97-AF65-F5344CB8AC3E}">
        <p14:creationId xmlns:p14="http://schemas.microsoft.com/office/powerpoint/2010/main" val="2661428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0885"/>
            <a:ext cx="10515600" cy="1325563"/>
          </a:xfrm>
        </p:spPr>
        <p:txBody>
          <a:bodyPr>
            <a:normAutofit fontScale="90000"/>
          </a:bodyPr>
          <a:lstStyle/>
          <a:p>
            <a:r>
              <a:rPr lang="en-GB" dirty="0">
                <a:latin typeface="Sassoon Infant Std" panose="020B0503020103030203" pitchFamily="34" charset="0"/>
              </a:rPr>
              <a:t>Teachers’ recommendations of the top books all children should read before they leave primary school. (Source – Times Educational Supplement)</a:t>
            </a:r>
            <a:br>
              <a:rPr lang="en-GB" dirty="0">
                <a:latin typeface="Sassoon Infant Std" panose="020B0503020103030203" pitchFamily="34" charset="0"/>
              </a:rPr>
            </a:br>
            <a:br>
              <a:rPr lang="en-GB" dirty="0">
                <a:latin typeface="Sassoon Infant Std" panose="020B0503020103030203" pitchFamily="34" charset="0"/>
              </a:rPr>
            </a:br>
            <a:r>
              <a:rPr lang="en-GB" dirty="0">
                <a:latin typeface="Sassoon Infant Std" panose="020B0503020103030203" pitchFamily="34" charset="0"/>
              </a:rPr>
              <a:t>The obvious choices:</a:t>
            </a:r>
          </a:p>
        </p:txBody>
      </p:sp>
      <p:pic>
        <p:nvPicPr>
          <p:cNvPr id="1026" name="Picture 2" descr="https://www.listchallenges.com/f/items/7a26f81b-499c-4526-95ef-d994f0b2018c.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9700" y="3283471"/>
            <a:ext cx="1437000" cy="276755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2627" y="3324143"/>
            <a:ext cx="1714500" cy="2476500"/>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8476" y="2077669"/>
            <a:ext cx="1860117" cy="2686836"/>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52176" y="2943309"/>
            <a:ext cx="1120904" cy="1619084"/>
          </a:xfrm>
          <a:prstGeom prst="rect">
            <a:avLst/>
          </a:prstGeom>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94922" y="4967491"/>
            <a:ext cx="1097280" cy="1584960"/>
          </a:xfrm>
          <a:prstGeom prst="rect">
            <a:avLst/>
          </a:prstGeom>
        </p:spPr>
      </p:pic>
      <p:pic>
        <p:nvPicPr>
          <p:cNvPr id="8" name="Pictur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99942" y="4182728"/>
            <a:ext cx="1714500" cy="2476500"/>
          </a:xfrm>
          <a:prstGeom prst="rect">
            <a:avLst/>
          </a:prstGeom>
        </p:spPr>
      </p:pic>
      <p:pic>
        <p:nvPicPr>
          <p:cNvPr id="3" name="Picture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86652" y="2077669"/>
            <a:ext cx="1762125" cy="2600325"/>
          </a:xfrm>
          <a:prstGeom prst="rect">
            <a:avLst/>
          </a:prstGeom>
        </p:spPr>
      </p:pic>
    </p:spTree>
    <p:extLst>
      <p:ext uri="{BB962C8B-B14F-4D97-AF65-F5344CB8AC3E}">
        <p14:creationId xmlns:p14="http://schemas.microsoft.com/office/powerpoint/2010/main" val="51910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circle(in)">
                                      <p:cBhvr>
                                        <p:cTn id="13" dur="2000"/>
                                        <p:tgtEl>
                                          <p:spTgt spid="1026"/>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in)">
                                      <p:cBhvr>
                                        <p:cTn id="18" dur="2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ircle(in)">
                                      <p:cBhvr>
                                        <p:cTn id="23" dur="2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in)">
                                      <p:cBhvr>
                                        <p:cTn id="28" dur="2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ircle(in)">
                                      <p:cBhvr>
                                        <p:cTn id="33" dur="20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circle(in)">
                                      <p:cBhvr>
                                        <p:cTn id="38" dur="20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nodeType="click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circle(in)">
                                      <p:cBhvr>
                                        <p:cTn id="4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Infant Std" panose="020B0503020103030203" pitchFamily="34" charset="0"/>
              </a:rPr>
              <a:t>Children’s Classics!  Great to be read aloud to children at bedtime – or use an audio book.</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1756" y="4222409"/>
            <a:ext cx="1714500" cy="2476500"/>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30980" y="4219053"/>
            <a:ext cx="1714500" cy="2476500"/>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38435" y="4215697"/>
            <a:ext cx="1714500" cy="2476500"/>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69551" y="4222409"/>
            <a:ext cx="1714500" cy="2476500"/>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63185" y="4222409"/>
            <a:ext cx="1714500" cy="2476500"/>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35109" y="4225655"/>
            <a:ext cx="1714500" cy="2476500"/>
          </a:xfrm>
          <a:prstGeom prst="rect">
            <a:avLst/>
          </a:prstGeom>
        </p:spPr>
      </p:pic>
      <p:pic>
        <p:nvPicPr>
          <p:cNvPr id="10" name="Pictur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027734" y="1621156"/>
            <a:ext cx="1590716" cy="2297701"/>
          </a:xfrm>
          <a:prstGeom prst="rect">
            <a:avLst/>
          </a:prstGeom>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73888" y="1621156"/>
            <a:ext cx="1714500" cy="2524125"/>
          </a:xfrm>
          <a:prstGeom prst="rect">
            <a:avLst/>
          </a:prstGeom>
        </p:spPr>
      </p:pic>
      <p:pic>
        <p:nvPicPr>
          <p:cNvPr id="12" name="Pictur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454326" y="1599248"/>
            <a:ext cx="1714500" cy="2476500"/>
          </a:xfrm>
          <a:prstGeom prst="rect">
            <a:avLst/>
          </a:prstGeom>
        </p:spPr>
      </p:pic>
      <p:pic>
        <p:nvPicPr>
          <p:cNvPr id="13" name="Picture 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785252" y="1571625"/>
            <a:ext cx="1714500" cy="2476500"/>
          </a:xfrm>
          <a:prstGeom prst="rect">
            <a:avLst/>
          </a:prstGeom>
        </p:spPr>
      </p:pic>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6891" y="1599248"/>
            <a:ext cx="1714500" cy="2476500"/>
          </a:xfrm>
          <a:prstGeom prst="rect">
            <a:avLst/>
          </a:prstGeom>
        </p:spPr>
      </p:pic>
    </p:spTree>
    <p:extLst>
      <p:ext uri="{BB962C8B-B14F-4D97-AF65-F5344CB8AC3E}">
        <p14:creationId xmlns:p14="http://schemas.microsoft.com/office/powerpoint/2010/main" val="208950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2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circle(in)">
                                      <p:cBhvr>
                                        <p:cTn id="27" dur="2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ircle(in)">
                                      <p:cBhvr>
                                        <p:cTn id="32" dur="20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circle(in)">
                                      <p:cBhvr>
                                        <p:cTn id="37" dur="2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circle(in)">
                                      <p:cBhvr>
                                        <p:cTn id="42" dur="2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circle(in)">
                                      <p:cBhvr>
                                        <p:cTn id="47" dur="20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circle(in)">
                                      <p:cBhvr>
                                        <p:cTn id="52" dur="2000"/>
                                        <p:tgtEl>
                                          <p:spTgt spid="5"/>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circle(in)">
                                      <p:cBhvr>
                                        <p:cTn id="5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9011" y="55113"/>
            <a:ext cx="10515600" cy="1325563"/>
          </a:xfrm>
        </p:spPr>
        <p:txBody>
          <a:bodyPr/>
          <a:lstStyle/>
          <a:p>
            <a:r>
              <a:rPr lang="en-GB" dirty="0">
                <a:latin typeface="Sassoon Infant Std" panose="020B0503020103030203" pitchFamily="34" charset="0"/>
              </a:rPr>
              <a:t>Examples of books from the list that we teach in school:</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5914" y="1305649"/>
            <a:ext cx="1714500" cy="2476500"/>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97200" y="1305649"/>
            <a:ext cx="1446324" cy="2089135"/>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0833" y="3730183"/>
            <a:ext cx="2039814" cy="2946398"/>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01728" y="1291488"/>
            <a:ext cx="2286000" cy="3302000"/>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4500" y="4215664"/>
            <a:ext cx="1714500" cy="2476500"/>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71969" y="3982538"/>
            <a:ext cx="1875895" cy="2709626"/>
          </a:xfrm>
          <a:prstGeom prst="rect">
            <a:avLst/>
          </a:prstGeom>
        </p:spPr>
      </p:pic>
      <p:pic>
        <p:nvPicPr>
          <p:cNvPr id="11" name="Picture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334138" y="1274126"/>
            <a:ext cx="2286000" cy="3302000"/>
          </a:xfrm>
          <a:prstGeom prst="rect">
            <a:avLst/>
          </a:prstGeom>
        </p:spPr>
      </p:pic>
      <p:pic>
        <p:nvPicPr>
          <p:cNvPr id="12" name="Picture 1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14862" y="1354016"/>
            <a:ext cx="1645920" cy="2377440"/>
          </a:xfrm>
          <a:prstGeom prst="rect">
            <a:avLst/>
          </a:prstGeom>
        </p:spPr>
      </p:pic>
      <p:pic>
        <p:nvPicPr>
          <p:cNvPr id="13" name="Picture 1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438048" y="1354016"/>
            <a:ext cx="1714500" cy="2476500"/>
          </a:xfrm>
          <a:prstGeom prst="rect">
            <a:avLst/>
          </a:prstGeom>
        </p:spPr>
      </p:pic>
      <p:pic>
        <p:nvPicPr>
          <p:cNvPr id="14" name="Picture 1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658477" y="4129939"/>
            <a:ext cx="1714500" cy="2476500"/>
          </a:xfrm>
          <a:prstGeom prst="rect">
            <a:avLst/>
          </a:prstGeom>
        </p:spPr>
      </p:pic>
      <p:pic>
        <p:nvPicPr>
          <p:cNvPr id="10" name="Picture 9"/>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939715" y="4044214"/>
            <a:ext cx="1724025" cy="2647950"/>
          </a:xfrm>
          <a:prstGeom prst="rect">
            <a:avLst/>
          </a:prstGeom>
        </p:spPr>
      </p:pic>
    </p:spTree>
    <p:extLst>
      <p:ext uri="{BB962C8B-B14F-4D97-AF65-F5344CB8AC3E}">
        <p14:creationId xmlns:p14="http://schemas.microsoft.com/office/powerpoint/2010/main" val="129506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circle(in)">
                                      <p:cBhvr>
                                        <p:cTn id="17" dur="2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in)">
                                      <p:cBhvr>
                                        <p:cTn id="22" dur="20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ircle(in)">
                                      <p:cBhvr>
                                        <p:cTn id="27" dur="2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circle(in)">
                                      <p:cBhvr>
                                        <p:cTn id="32" dur="20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circle(in)">
                                      <p:cBhvr>
                                        <p:cTn id="37" dur="2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circle(in)">
                                      <p:cBhvr>
                                        <p:cTn id="42" dur="2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circle(in)">
                                      <p:cBhvr>
                                        <p:cTn id="47" dur="2000"/>
                                        <p:tgtEl>
                                          <p:spTgt spid="6"/>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circle(in)">
                                      <p:cBhvr>
                                        <p:cTn id="52" dur="20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circle(in)">
                                      <p:cBhvr>
                                        <p:cTn id="5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08" y="67004"/>
            <a:ext cx="10515600" cy="1325563"/>
          </a:xfrm>
        </p:spPr>
        <p:txBody>
          <a:bodyPr>
            <a:normAutofit/>
          </a:bodyPr>
          <a:lstStyle/>
          <a:p>
            <a:r>
              <a:rPr lang="en-GB" dirty="0">
                <a:latin typeface="Sassoon Infant Std" panose="020B0503020103030203" pitchFamily="34" charset="0"/>
              </a:rPr>
              <a:t>Which leaves the books on the list that we hope the children will discover for themselves: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1690688"/>
            <a:ext cx="1924050" cy="2381250"/>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91938" y="1595438"/>
            <a:ext cx="1714500" cy="2476500"/>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45676" y="1595438"/>
            <a:ext cx="1714500" cy="2476500"/>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99414" y="1595438"/>
            <a:ext cx="1905000" cy="2857500"/>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682877" y="1336530"/>
            <a:ext cx="2197100" cy="3302000"/>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57006" y="4163061"/>
            <a:ext cx="1645920" cy="2377440"/>
          </a:xfrm>
          <a:prstGeom prst="rect">
            <a:avLst/>
          </a:prstGeom>
        </p:spPr>
      </p:pic>
      <p:pic>
        <p:nvPicPr>
          <p:cNvPr id="10" name="Pictur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0569" y="3769985"/>
            <a:ext cx="1714500" cy="2600325"/>
          </a:xfrm>
          <a:prstGeom prst="rect">
            <a:avLst/>
          </a:prstGeom>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909210" y="4667250"/>
            <a:ext cx="1131475" cy="1634353"/>
          </a:xfrm>
          <a:prstGeom prst="rect">
            <a:avLst/>
          </a:prstGeom>
        </p:spPr>
      </p:pic>
      <p:pic>
        <p:nvPicPr>
          <p:cNvPr id="12" name="Pictur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452596" y="4071938"/>
            <a:ext cx="1714500" cy="2476500"/>
          </a:xfrm>
          <a:prstGeom prst="rect">
            <a:avLst/>
          </a:prstGeom>
        </p:spPr>
      </p:pic>
      <p:pic>
        <p:nvPicPr>
          <p:cNvPr id="13" name="Picture 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725496" y="4116785"/>
            <a:ext cx="1836312" cy="2652451"/>
          </a:xfrm>
          <a:prstGeom prst="rect">
            <a:avLst/>
          </a:prstGeom>
        </p:spPr>
      </p:pic>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73845" y="3831897"/>
            <a:ext cx="1714500" cy="2476500"/>
          </a:xfrm>
          <a:prstGeom prst="rect">
            <a:avLst/>
          </a:prstGeom>
        </p:spPr>
      </p:pic>
    </p:spTree>
    <p:extLst>
      <p:ext uri="{BB962C8B-B14F-4D97-AF65-F5344CB8AC3E}">
        <p14:creationId xmlns:p14="http://schemas.microsoft.com/office/powerpoint/2010/main" val="535698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ircle(in)">
                                      <p:cBhvr>
                                        <p:cTn id="27" dur="2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circle(in)">
                                      <p:cBhvr>
                                        <p:cTn id="32" dur="20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ircle(in)">
                                      <p:cBhvr>
                                        <p:cTn id="37" dur="20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circle(in)">
                                      <p:cBhvr>
                                        <p:cTn id="42" dur="2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circle(in)">
                                      <p:cBhvr>
                                        <p:cTn id="47" dur="20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circle(in)">
                                      <p:cBhvr>
                                        <p:cTn id="52" dur="20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circle(in)">
                                      <p:cBhvr>
                                        <p:cTn id="5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722913" y="239970"/>
            <a:ext cx="4036423" cy="6397701"/>
          </a:xfrm>
          <a:ln>
            <a:solidFill>
              <a:srgbClr val="FF0000"/>
            </a:solidFill>
          </a:ln>
        </p:spPr>
      </p:pic>
      <p:sp>
        <p:nvSpPr>
          <p:cNvPr id="5" name="TextBox 4"/>
          <p:cNvSpPr txBox="1"/>
          <p:nvPr/>
        </p:nvSpPr>
        <p:spPr>
          <a:xfrm>
            <a:off x="8574374" y="2878111"/>
            <a:ext cx="2411489" cy="1200329"/>
          </a:xfrm>
          <a:prstGeom prst="rect">
            <a:avLst/>
          </a:prstGeom>
          <a:noFill/>
        </p:spPr>
        <p:txBody>
          <a:bodyPr wrap="square" rtlCol="0">
            <a:spAutoFit/>
          </a:bodyPr>
          <a:lstStyle/>
          <a:p>
            <a:r>
              <a:rPr lang="en-GB" dirty="0">
                <a:solidFill>
                  <a:schemeClr val="bg1"/>
                </a:solidFill>
              </a:rPr>
              <a:t>Chris Riddell – former Children’s Laureate and author of Ottoline books</a:t>
            </a:r>
          </a:p>
        </p:txBody>
      </p:sp>
    </p:spTree>
    <p:extLst>
      <p:ext uri="{BB962C8B-B14F-4D97-AF65-F5344CB8AC3E}">
        <p14:creationId xmlns:p14="http://schemas.microsoft.com/office/powerpoint/2010/main" val="1574195005"/>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idx="4294967295"/>
          </p:nvPr>
        </p:nvSpPr>
        <p:spPr>
          <a:xfrm>
            <a:off x="1981200" y="274638"/>
            <a:ext cx="8229600" cy="868362"/>
          </a:xfrm>
        </p:spPr>
        <p:txBody>
          <a:bodyPr/>
          <a:lstStyle/>
          <a:p>
            <a:pPr eaLnBrk="1" hangingPunct="1"/>
            <a:r>
              <a:rPr lang="en-GB" altLang="en-US" sz="4000" u="sng" dirty="0">
                <a:solidFill>
                  <a:srgbClr val="002060"/>
                </a:solidFill>
                <a:latin typeface="Sassoon Infant Std" panose="020B0503020103030203" pitchFamily="34" charset="0"/>
              </a:rPr>
              <a:t>What can they read at home?</a:t>
            </a:r>
            <a:endParaRPr lang="en-US" altLang="en-US" sz="4000" dirty="0">
              <a:solidFill>
                <a:srgbClr val="002060"/>
              </a:solidFill>
              <a:latin typeface="Sassoon Infant Std" panose="020B0503020103030203" pitchFamily="34" charset="0"/>
            </a:endParaRPr>
          </a:p>
        </p:txBody>
      </p:sp>
      <p:sp>
        <p:nvSpPr>
          <p:cNvPr id="9" name="Rectangle 8"/>
          <p:cNvSpPr>
            <a:spLocks noChangeArrowheads="1"/>
          </p:cNvSpPr>
          <p:nvPr/>
        </p:nvSpPr>
        <p:spPr bwMode="auto">
          <a:xfrm>
            <a:off x="595745" y="1143000"/>
            <a:ext cx="1100051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dirty="0">
                <a:solidFill>
                  <a:srgbClr val="FF0000"/>
                </a:solidFill>
                <a:latin typeface="Sassoon Infant Std" panose="020B0503020103030203" pitchFamily="34" charset="0"/>
              </a:rPr>
              <a:t>Reading should be for </a:t>
            </a:r>
            <a:r>
              <a:rPr lang="en-GB" altLang="en-US" b="1" dirty="0">
                <a:solidFill>
                  <a:srgbClr val="00B050"/>
                </a:solidFill>
                <a:latin typeface="Sassoon Infant Std" panose="020B0503020103030203" pitchFamily="34" charset="0"/>
              </a:rPr>
              <a:t>enjoymen</a:t>
            </a:r>
            <a:r>
              <a:rPr lang="en-GB" altLang="en-US" dirty="0">
                <a:solidFill>
                  <a:srgbClr val="00B050"/>
                </a:solidFill>
                <a:latin typeface="Sassoon Infant Std" panose="020B0503020103030203" pitchFamily="34" charset="0"/>
              </a:rPr>
              <a:t>t</a:t>
            </a:r>
            <a:r>
              <a:rPr lang="en-GB" altLang="en-US" dirty="0">
                <a:solidFill>
                  <a:srgbClr val="FF0000"/>
                </a:solidFill>
                <a:latin typeface="Sassoon Infant Std" panose="020B0503020103030203" pitchFamily="34" charset="0"/>
              </a:rPr>
              <a:t> and</a:t>
            </a:r>
            <a:r>
              <a:rPr lang="en-GB" altLang="en-US" dirty="0">
                <a:solidFill>
                  <a:srgbClr val="7030A0"/>
                </a:solidFill>
                <a:latin typeface="Sassoon Infant Std" panose="020B0503020103030203" pitchFamily="34" charset="0"/>
              </a:rPr>
              <a:t> </a:t>
            </a:r>
            <a:r>
              <a:rPr lang="en-GB" altLang="en-US" b="1" dirty="0">
                <a:solidFill>
                  <a:srgbClr val="7030A0"/>
                </a:solidFill>
                <a:latin typeface="Sassoon Infant Std" panose="020B0503020103030203" pitchFamily="34" charset="0"/>
              </a:rPr>
              <a:t>interest</a:t>
            </a:r>
            <a:r>
              <a:rPr lang="en-GB" altLang="en-US" dirty="0">
                <a:solidFill>
                  <a:srgbClr val="FF0000"/>
                </a:solidFill>
                <a:latin typeface="Sassoon Infant Std" panose="020B0503020103030203" pitchFamily="34" charset="0"/>
              </a:rPr>
              <a:t>.</a:t>
            </a:r>
          </a:p>
          <a:p>
            <a:pPr eaLnBrk="1" hangingPunct="1">
              <a:spcBef>
                <a:spcPct val="0"/>
              </a:spcBef>
              <a:buFontTx/>
              <a:buNone/>
            </a:pPr>
            <a:r>
              <a:rPr lang="en-GB" altLang="en-US" dirty="0">
                <a:solidFill>
                  <a:srgbClr val="002060"/>
                </a:solidFill>
                <a:latin typeface="Sassoon Infant Std" panose="020B0503020103030203" pitchFamily="34" charset="0"/>
              </a:rPr>
              <a:t>A school reading book is only </a:t>
            </a:r>
            <a:r>
              <a:rPr lang="en-GB" altLang="en-US" dirty="0">
                <a:solidFill>
                  <a:srgbClr val="0070C0"/>
                </a:solidFill>
                <a:latin typeface="Sassoon Infant Std" panose="020B0503020103030203" pitchFamily="34" charset="0"/>
              </a:rPr>
              <a:t>ONE</a:t>
            </a:r>
            <a:r>
              <a:rPr lang="en-GB" altLang="en-US" dirty="0">
                <a:solidFill>
                  <a:srgbClr val="002060"/>
                </a:solidFill>
                <a:latin typeface="Sassoon Infant Std" panose="020B0503020103030203" pitchFamily="34" charset="0"/>
              </a:rPr>
              <a:t> part of a child’s reading repertoire:</a:t>
            </a:r>
          </a:p>
          <a:p>
            <a:pPr eaLnBrk="1" hangingPunct="1">
              <a:spcBef>
                <a:spcPct val="0"/>
              </a:spcBef>
            </a:pPr>
            <a:r>
              <a:rPr lang="en-GB" altLang="en-US" dirty="0">
                <a:solidFill>
                  <a:srgbClr val="002060"/>
                </a:solidFill>
                <a:latin typeface="Sassoon Infant Std" panose="020B0503020103030203" pitchFamily="34" charset="0"/>
              </a:rPr>
              <a:t>Books - picture books, short stories, chapter books</a:t>
            </a:r>
          </a:p>
          <a:p>
            <a:pPr eaLnBrk="1" hangingPunct="1">
              <a:spcBef>
                <a:spcPct val="0"/>
              </a:spcBef>
            </a:pPr>
            <a:r>
              <a:rPr lang="en-GB" altLang="en-US" dirty="0">
                <a:solidFill>
                  <a:srgbClr val="002060"/>
                </a:solidFill>
                <a:latin typeface="Sassoon Infant Std" panose="020B0503020103030203" pitchFamily="34" charset="0"/>
              </a:rPr>
              <a:t>Magazines – comics, annuals, football programmes</a:t>
            </a:r>
          </a:p>
          <a:p>
            <a:pPr eaLnBrk="1" hangingPunct="1">
              <a:spcBef>
                <a:spcPct val="0"/>
              </a:spcBef>
            </a:pPr>
            <a:r>
              <a:rPr lang="en-GB" altLang="en-US" dirty="0">
                <a:solidFill>
                  <a:srgbClr val="002060"/>
                </a:solidFill>
                <a:latin typeface="Sassoon Infant Std" panose="020B0503020103030203" pitchFamily="34" charset="0"/>
              </a:rPr>
              <a:t>Information books – brochures, catalogues, flyers, newspapers, guide-books </a:t>
            </a:r>
          </a:p>
          <a:p>
            <a:pPr>
              <a:spcBef>
                <a:spcPct val="0"/>
              </a:spcBef>
            </a:pPr>
            <a:r>
              <a:rPr lang="en-GB" altLang="en-US" dirty="0">
                <a:solidFill>
                  <a:srgbClr val="002060"/>
                </a:solidFill>
                <a:latin typeface="Sassoon Infant Std" panose="020B0503020103030203" pitchFamily="34" charset="0"/>
              </a:rPr>
              <a:t>eBooks – kindle, websites</a:t>
            </a:r>
          </a:p>
          <a:p>
            <a:pPr eaLnBrk="1" hangingPunct="1">
              <a:spcBef>
                <a:spcPct val="0"/>
              </a:spcBef>
            </a:pPr>
            <a:r>
              <a:rPr lang="en-GB" altLang="en-US" dirty="0">
                <a:solidFill>
                  <a:srgbClr val="002060"/>
                </a:solidFill>
                <a:latin typeface="Sassoon Infant Std" panose="020B0503020103030203" pitchFamily="34" charset="0"/>
              </a:rPr>
              <a:t>Take-away menus, instructions</a:t>
            </a:r>
          </a:p>
          <a:p>
            <a:pPr eaLnBrk="1" hangingPunct="1">
              <a:spcBef>
                <a:spcPct val="0"/>
              </a:spcBef>
            </a:pPr>
            <a:r>
              <a:rPr lang="en-GB" altLang="en-US" dirty="0">
                <a:solidFill>
                  <a:srgbClr val="002060"/>
                </a:solidFill>
                <a:latin typeface="Sassoon Infant Std" panose="020B0503020103030203" pitchFamily="34" charset="0"/>
              </a:rPr>
              <a:t>Visit the library, bookshops and charity shops</a:t>
            </a:r>
          </a:p>
          <a:p>
            <a:pPr eaLnBrk="1" hangingPunct="1">
              <a:spcBef>
                <a:spcPct val="0"/>
              </a:spcBef>
              <a:buFontTx/>
              <a:buNone/>
            </a:pPr>
            <a:endParaRPr lang="en-GB" altLang="en-US" dirty="0">
              <a:solidFill>
                <a:srgbClr val="FF0000"/>
              </a:solidFill>
              <a:latin typeface="Calibri" panose="020F0502020204030204" pitchFamily="34" charset="0"/>
            </a:endParaRPr>
          </a:p>
        </p:txBody>
      </p:sp>
      <p:pic>
        <p:nvPicPr>
          <p:cNvPr id="16388" name="Picture 3" descr="http://www.skill-guru.com/gmat/wp-content/uploads/2011/06/children20reading20book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69055" y="4336355"/>
            <a:ext cx="1727200"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11249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dissolve">
                                      <p:cBhvr>
                                        <p:cTn id="7" dur="500"/>
                                        <p:tgtEl>
                                          <p:spTgt spid="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dissolve">
                                      <p:cBhvr>
                                        <p:cTn id="12" dur="500"/>
                                        <p:tgtEl>
                                          <p:spTgt spid="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dissolv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dissolve">
                                      <p:cBhvr>
                                        <p:cTn id="22" dur="500"/>
                                        <p:tgtEl>
                                          <p:spTgt spid="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dissolv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dissolve">
                                      <p:cBhvr>
                                        <p:cTn id="32" dur="500"/>
                                        <p:tgtEl>
                                          <p:spTgt spid="9">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dissolve">
                                      <p:cBhvr>
                                        <p:cTn id="37" dur="500"/>
                                        <p:tgtEl>
                                          <p:spTgt spid="9">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dissolve">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Infant Std" panose="020B0503020103030203" pitchFamily="34" charset="0"/>
              </a:rPr>
              <a:t>Using the public library</a:t>
            </a:r>
          </a:p>
        </p:txBody>
      </p:sp>
      <p:sp>
        <p:nvSpPr>
          <p:cNvPr id="3" name="Content Placeholder 2"/>
          <p:cNvSpPr>
            <a:spLocks noGrp="1"/>
          </p:cNvSpPr>
          <p:nvPr>
            <p:ph idx="1"/>
          </p:nvPr>
        </p:nvSpPr>
        <p:spPr/>
        <p:txBody>
          <a:bodyPr/>
          <a:lstStyle/>
          <a:p>
            <a:r>
              <a:rPr lang="en-GB" dirty="0">
                <a:latin typeface="Sassoon Infant Std" panose="020B0503020103030203" pitchFamily="34" charset="0"/>
                <a:hlinkClick r:id="rId3"/>
              </a:rPr>
              <a:t>https://www.pressreader.com/</a:t>
            </a:r>
            <a:endParaRPr lang="en-GB" dirty="0">
              <a:latin typeface="Sassoon Infant Std" panose="020B0503020103030203" pitchFamily="34" charset="0"/>
            </a:endParaRPr>
          </a:p>
          <a:p>
            <a:r>
              <a:rPr lang="en-GB" dirty="0">
                <a:latin typeface="Sassoon Infant Std" panose="020B0503020103030203" pitchFamily="34" charset="0"/>
                <a:hlinkClick r:id="rId4"/>
              </a:rPr>
              <a:t>http://rbwm.lib.overdrive.com/A47F18A4-6F68-430D-B0A5-0D5E0B4F3287/10/498/en/Default.htm</a:t>
            </a:r>
            <a:endParaRPr lang="en-GB" dirty="0">
              <a:latin typeface="Sassoon Infant Std" panose="020B0503020103030203" pitchFamily="34" charset="0"/>
            </a:endParaRPr>
          </a:p>
          <a:p>
            <a:r>
              <a:rPr lang="en-GB">
                <a:latin typeface="Sassoon Infant Std" panose="020B0503020103030203" pitchFamily="34" charset="0"/>
                <a:hlinkClick r:id="rId5"/>
              </a:rPr>
              <a:t>http</a:t>
            </a:r>
            <a:r>
              <a:rPr lang="en-GB" dirty="0">
                <a:latin typeface="Sassoon Infant Std" panose="020B0503020103030203" pitchFamily="34" charset="0"/>
                <a:hlinkClick r:id="rId5"/>
              </a:rPr>
              <a:t>://library.eb.co.uk/storelibrarycard?id=rbowm&amp;target=/levels/junior</a:t>
            </a:r>
            <a:endParaRPr lang="en-GB" dirty="0">
              <a:latin typeface="Sassoon Infant Std" panose="020B0503020103030203" pitchFamily="34" charset="0"/>
            </a:endParaRPr>
          </a:p>
          <a:p>
            <a:r>
              <a:rPr lang="en-GB" dirty="0">
                <a:latin typeface="Sassoon Infant Std" panose="020B0503020103030203" pitchFamily="34" charset="0"/>
                <a:hlinkClick r:id="rId6"/>
              </a:rPr>
              <a:t>http://www.whonextguide.com/</a:t>
            </a:r>
            <a:endParaRPr lang="en-GB" dirty="0">
              <a:latin typeface="Sassoon Infant Std" panose="020B0503020103030203" pitchFamily="34" charset="0"/>
            </a:endParaRPr>
          </a:p>
          <a:p>
            <a:endParaRPr lang="en-GB" dirty="0"/>
          </a:p>
        </p:txBody>
      </p:sp>
    </p:spTree>
    <p:extLst>
      <p:ext uri="{BB962C8B-B14F-4D97-AF65-F5344CB8AC3E}">
        <p14:creationId xmlns:p14="http://schemas.microsoft.com/office/powerpoint/2010/main" val="2923993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idx="4294967295"/>
          </p:nvPr>
        </p:nvSpPr>
        <p:spPr>
          <a:xfrm>
            <a:off x="1981200" y="0"/>
            <a:ext cx="8229600" cy="914400"/>
          </a:xfrm>
        </p:spPr>
        <p:txBody>
          <a:bodyPr>
            <a:normAutofit fontScale="90000"/>
          </a:bodyPr>
          <a:lstStyle/>
          <a:p>
            <a:br>
              <a:rPr lang="en-GB" altLang="en-US" sz="3600" u="sng" dirty="0">
                <a:solidFill>
                  <a:srgbClr val="000000"/>
                </a:solidFill>
                <a:latin typeface="Aharoni" panose="02010803020104030203" pitchFamily="2" charset="-79"/>
                <a:cs typeface="Aharoni" panose="02010803020104030203" pitchFamily="2" charset="-79"/>
              </a:rPr>
            </a:br>
            <a:r>
              <a:rPr lang="en-GB" altLang="en-US" sz="3600" u="sng" dirty="0">
                <a:solidFill>
                  <a:srgbClr val="000000"/>
                </a:solidFill>
                <a:latin typeface="Sassoon Infant Std" panose="020B0503020103030203" pitchFamily="34" charset="0"/>
                <a:ea typeface="Calibri" panose="020F0502020204030204" pitchFamily="34" charset="0"/>
                <a:cs typeface="Calibri" panose="020F0502020204030204" pitchFamily="34" charset="0"/>
              </a:rPr>
              <a:t>Ways to help your child become a better reader</a:t>
            </a:r>
          </a:p>
        </p:txBody>
      </p:sp>
      <p:sp>
        <p:nvSpPr>
          <p:cNvPr id="16387" name="Content Placeholder 2"/>
          <p:cNvSpPr>
            <a:spLocks noGrp="1"/>
          </p:cNvSpPr>
          <p:nvPr>
            <p:ph idx="4294967295"/>
          </p:nvPr>
        </p:nvSpPr>
        <p:spPr>
          <a:xfrm>
            <a:off x="845127" y="1268413"/>
            <a:ext cx="10571017" cy="4953000"/>
          </a:xfrm>
        </p:spPr>
        <p:txBody>
          <a:bodyPr>
            <a:normAutofit fontScale="77500" lnSpcReduction="20000"/>
          </a:bodyPr>
          <a:lstStyle/>
          <a:p>
            <a:pPr>
              <a:buFontTx/>
              <a:buNone/>
            </a:pPr>
            <a:endParaRPr lang="en-GB" altLang="en-US" sz="1800" b="1" i="1" dirty="0">
              <a:solidFill>
                <a:schemeClr val="hlink"/>
              </a:solidFill>
            </a:endParaRPr>
          </a:p>
          <a:p>
            <a:pPr>
              <a:buFontTx/>
              <a:buNone/>
            </a:pPr>
            <a:r>
              <a:rPr lang="en-GB" altLang="en-US" sz="3000" b="1" i="1" dirty="0">
                <a:solidFill>
                  <a:schemeClr val="hlink"/>
                </a:solidFill>
                <a:latin typeface="Sassoon Infant Std" panose="020B0503020103030203" pitchFamily="34" charset="0"/>
                <a:ea typeface="Calibri" panose="020F0502020204030204" pitchFamily="34" charset="0"/>
                <a:cs typeface="Calibri" panose="020F0502020204030204" pitchFamily="34" charset="0"/>
              </a:rPr>
              <a:t>Research has shown that children who read regularly at home believe they are ‘Good at Reading’, and are therefore keen to move their reading forward for their own enjoyment</a:t>
            </a:r>
            <a:endParaRPr lang="en-US" altLang="en-US" sz="3000" b="1" dirty="0">
              <a:solidFill>
                <a:schemeClr val="accent2"/>
              </a:solidFill>
              <a:latin typeface="Sassoon Infant Std" panose="020B0503020103030203" pitchFamily="34" charset="0"/>
              <a:ea typeface="Calibri" panose="020F0502020204030204" pitchFamily="34" charset="0"/>
              <a:cs typeface="Calibri" panose="020F0502020204030204" pitchFamily="34" charset="0"/>
            </a:endParaRPr>
          </a:p>
          <a:p>
            <a:r>
              <a:rPr lang="en-US" altLang="en-US" sz="3000" b="1" dirty="0">
                <a:solidFill>
                  <a:srgbClr val="FF0000"/>
                </a:solidFill>
                <a:latin typeface="Sassoon Infant Std" panose="020B0503020103030203" pitchFamily="34" charset="0"/>
                <a:ea typeface="Calibri" panose="020F0502020204030204" pitchFamily="34" charset="0"/>
                <a:cs typeface="Calibri" panose="020F0502020204030204" pitchFamily="34" charset="0"/>
              </a:rPr>
              <a:t>Encourage them to read every day ( 10 minutes a day), make this a REGULAR ROUTINE! Alternatively, share a book with your child; you can read to them or you can share the reading. Make it an enjoyable experience</a:t>
            </a:r>
          </a:p>
          <a:p>
            <a:r>
              <a:rPr lang="en-US" altLang="en-US" sz="3000" b="1" u="sng" dirty="0">
                <a:solidFill>
                  <a:srgbClr val="00B050"/>
                </a:solidFill>
                <a:latin typeface="Sassoon Infant Std" panose="020B0503020103030203" pitchFamily="34" charset="0"/>
                <a:ea typeface="Calibri" panose="020F0502020204030204" pitchFamily="34" charset="0"/>
                <a:cs typeface="Calibri" panose="020F0502020204030204" pitchFamily="34" charset="0"/>
              </a:rPr>
              <a:t>Remind</a:t>
            </a:r>
            <a:r>
              <a:rPr lang="en-US" altLang="en-US" sz="3000" b="1" dirty="0">
                <a:solidFill>
                  <a:srgbClr val="00B050"/>
                </a:solidFill>
                <a:latin typeface="Sassoon Infant Std" panose="020B0503020103030203" pitchFamily="34" charset="0"/>
                <a:ea typeface="Calibri" panose="020F0502020204030204" pitchFamily="34" charset="0"/>
                <a:cs typeface="Calibri" panose="020F0502020204030204" pitchFamily="34" charset="0"/>
              </a:rPr>
              <a:t> them to‘ read on’ or ‘back’ to check word meanings</a:t>
            </a:r>
          </a:p>
          <a:p>
            <a:r>
              <a:rPr lang="en-US" altLang="en-US" sz="3000" b="1" u="sng" dirty="0">
                <a:solidFill>
                  <a:schemeClr val="accent2"/>
                </a:solidFill>
                <a:latin typeface="Sassoon Infant Std" panose="020B0503020103030203" pitchFamily="34" charset="0"/>
                <a:ea typeface="Calibri" panose="020F0502020204030204" pitchFamily="34" charset="0"/>
                <a:cs typeface="Calibri" panose="020F0502020204030204" pitchFamily="34" charset="0"/>
              </a:rPr>
              <a:t>Talk about</a:t>
            </a:r>
            <a:r>
              <a:rPr lang="en-US" altLang="en-US" sz="3000" b="1" dirty="0">
                <a:solidFill>
                  <a:schemeClr val="accent2"/>
                </a:solidFill>
                <a:latin typeface="Sassoon Infant Std" panose="020B0503020103030203" pitchFamily="34" charset="0"/>
                <a:ea typeface="Calibri" panose="020F0502020204030204" pitchFamily="34" charset="0"/>
                <a:cs typeface="Calibri" panose="020F0502020204030204" pitchFamily="34" charset="0"/>
              </a:rPr>
              <a:t> words they do not understand, try to work them out by reading the whole sentence or paragraph, or look them up</a:t>
            </a:r>
            <a:endParaRPr lang="en-GB" altLang="en-US" sz="3000" b="1" dirty="0">
              <a:solidFill>
                <a:schemeClr val="accent2"/>
              </a:solidFill>
              <a:latin typeface="Sassoon Infant Std" panose="020B0503020103030203" pitchFamily="34" charset="0"/>
              <a:ea typeface="Calibri" panose="020F0502020204030204" pitchFamily="34" charset="0"/>
              <a:cs typeface="Calibri" panose="020F0502020204030204" pitchFamily="34" charset="0"/>
            </a:endParaRPr>
          </a:p>
          <a:p>
            <a:r>
              <a:rPr lang="en-US" altLang="en-US" sz="3000" b="1" dirty="0">
                <a:solidFill>
                  <a:srgbClr val="FF0000"/>
                </a:solidFill>
                <a:latin typeface="Sassoon Infant Std" panose="020B0503020103030203" pitchFamily="34" charset="0"/>
                <a:ea typeface="Calibri" panose="020F0502020204030204" pitchFamily="34" charset="0"/>
                <a:cs typeface="Calibri" panose="020F0502020204030204" pitchFamily="34" charset="0"/>
              </a:rPr>
              <a:t> </a:t>
            </a:r>
            <a:r>
              <a:rPr lang="en-US" altLang="en-US" sz="3000" b="1" u="sng" dirty="0">
                <a:latin typeface="Sassoon Infant Std" panose="020B0503020103030203" pitchFamily="34" charset="0"/>
                <a:ea typeface="Calibri" panose="020F0502020204030204" pitchFamily="34" charset="0"/>
                <a:cs typeface="Calibri" panose="020F0502020204030204" pitchFamily="34" charset="0"/>
              </a:rPr>
              <a:t>Support</a:t>
            </a:r>
            <a:r>
              <a:rPr lang="en-US" altLang="en-US" sz="3000" b="1" dirty="0">
                <a:latin typeface="Sassoon Infant Std" panose="020B0503020103030203" pitchFamily="34" charset="0"/>
                <a:ea typeface="Calibri" panose="020F0502020204030204" pitchFamily="34" charset="0"/>
                <a:cs typeface="Calibri" panose="020F0502020204030204" pitchFamily="34" charset="0"/>
              </a:rPr>
              <a:t> them by writing a comment in their home school reading record, noting what they have enjoyed, or any new words they may have encountered</a:t>
            </a:r>
          </a:p>
          <a:p>
            <a:r>
              <a:rPr lang="en-US" altLang="en-US" sz="3000" b="1" dirty="0">
                <a:solidFill>
                  <a:srgbClr val="92D050"/>
                </a:solidFill>
                <a:latin typeface="Sassoon Infant Std" panose="020B0503020103030203" pitchFamily="34" charset="0"/>
                <a:ea typeface="Calibri" panose="020F0502020204030204" pitchFamily="34" charset="0"/>
                <a:cs typeface="Calibri" panose="020F0502020204030204" pitchFamily="34" charset="0"/>
              </a:rPr>
              <a:t>Model reading by letting them see you read</a:t>
            </a:r>
          </a:p>
          <a:p>
            <a:r>
              <a:rPr lang="en-US" altLang="en-US" sz="3000" b="1" dirty="0">
                <a:solidFill>
                  <a:srgbClr val="7030A0"/>
                </a:solidFill>
                <a:latin typeface="Sassoon Infant Std" panose="020B0503020103030203" pitchFamily="34" charset="0"/>
                <a:ea typeface="Calibri" panose="020F0502020204030204" pitchFamily="34" charset="0"/>
                <a:cs typeface="Calibri" panose="020F0502020204030204" pitchFamily="34" charset="0"/>
              </a:rPr>
              <a:t>Read to them beyond when they can ‘read for themselves’ aiming for books of a higher reading age if possible</a:t>
            </a:r>
            <a:endParaRPr lang="en-GB" altLang="en-US" sz="3000" dirty="0">
              <a:solidFill>
                <a:srgbClr val="7030A0"/>
              </a:solidFill>
              <a:latin typeface="Sassoon Infant Std" panose="020B0503020103030203" pitchFamily="34" charset="0"/>
              <a:ea typeface="Calibri" panose="020F0502020204030204" pitchFamily="34" charset="0"/>
              <a:cs typeface="Calibri" panose="020F0502020204030204" pitchFamily="34" charset="0"/>
            </a:endParaRPr>
          </a:p>
          <a:p>
            <a:pPr marL="0" indent="0">
              <a:buNone/>
            </a:pPr>
            <a:endParaRPr lang="en-GB" altLang="en-US" sz="3000" dirty="0">
              <a:solidFill>
                <a:srgbClr val="FF0000"/>
              </a:solidFill>
            </a:endParaRPr>
          </a:p>
        </p:txBody>
      </p:sp>
    </p:spTree>
    <p:extLst>
      <p:ext uri="{BB962C8B-B14F-4D97-AF65-F5344CB8AC3E}">
        <p14:creationId xmlns:p14="http://schemas.microsoft.com/office/powerpoint/2010/main" val="400833603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additive="base">
                                        <p:cTn id="7" dur="500" fill="hold"/>
                                        <p:tgtEl>
                                          <p:spTgt spid="18434"/>
                                        </p:tgtEl>
                                        <p:attrNameLst>
                                          <p:attrName>ppt_x</p:attrName>
                                        </p:attrNameLst>
                                      </p:cBhvr>
                                      <p:tavLst>
                                        <p:tav tm="0">
                                          <p:val>
                                            <p:strVal val="#ppt_x"/>
                                          </p:val>
                                        </p:tav>
                                        <p:tav tm="100000">
                                          <p:val>
                                            <p:strVal val="#ppt_x"/>
                                          </p:val>
                                        </p:tav>
                                      </p:tavLst>
                                    </p:anim>
                                    <p:anim calcmode="lin" valueType="num">
                                      <p:cBhvr additive="base">
                                        <p:cTn id="8" dur="500" fill="hold"/>
                                        <p:tgtEl>
                                          <p:spTgt spid="184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16387">
                                            <p:txEl>
                                              <p:pRg st="1" end="1"/>
                                            </p:txEl>
                                          </p:spTgt>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6387">
                                            <p:txEl>
                                              <p:pRg st="2" end="2"/>
                                            </p:txEl>
                                          </p:spTgt>
                                        </p:tgtEl>
                                        <p:attrNameLst>
                                          <p:attrName>style.visibility</p:attrName>
                                        </p:attrNameLst>
                                      </p:cBhvr>
                                      <p:to>
                                        <p:strVal val="visible"/>
                                      </p:to>
                                    </p:set>
                                    <p:animEffect transition="in" filter="blinds(horizontal)">
                                      <p:cBhvr>
                                        <p:cTn id="17" dur="500"/>
                                        <p:tgtEl>
                                          <p:spTgt spid="1638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6387">
                                            <p:txEl>
                                              <p:pRg st="3" end="3"/>
                                            </p:txEl>
                                          </p:spTgt>
                                        </p:tgtEl>
                                        <p:attrNameLst>
                                          <p:attrName>style.visibility</p:attrName>
                                        </p:attrNameLst>
                                      </p:cBhvr>
                                      <p:to>
                                        <p:strVal val="visible"/>
                                      </p:to>
                                    </p:set>
                                    <p:animEffect transition="in" filter="box(in)">
                                      <p:cBhvr>
                                        <p:cTn id="22" dur="500"/>
                                        <p:tgtEl>
                                          <p:spTgt spid="1638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6387">
                                            <p:txEl>
                                              <p:pRg st="4" end="4"/>
                                            </p:txEl>
                                          </p:spTgt>
                                        </p:tgtEl>
                                        <p:attrNameLst>
                                          <p:attrName>style.visibility</p:attrName>
                                        </p:attrNameLst>
                                      </p:cBhvr>
                                      <p:to>
                                        <p:strVal val="visible"/>
                                      </p:to>
                                    </p:set>
                                    <p:animEffect transition="in" filter="checkerboard(across)">
                                      <p:cBhvr>
                                        <p:cTn id="27" dur="500"/>
                                        <p:tgtEl>
                                          <p:spTgt spid="1638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6387">
                                            <p:txEl>
                                              <p:pRg st="5" end="5"/>
                                            </p:txEl>
                                          </p:spTgt>
                                        </p:tgtEl>
                                        <p:attrNameLst>
                                          <p:attrName>style.visibility</p:attrName>
                                        </p:attrNameLst>
                                      </p:cBhvr>
                                      <p:to>
                                        <p:strVal val="visible"/>
                                      </p:to>
                                    </p:set>
                                    <p:anim calcmode="lin" valueType="num">
                                      <p:cBhvr additive="base">
                                        <p:cTn id="32" dur="500" fill="hold"/>
                                        <p:tgtEl>
                                          <p:spTgt spid="16387">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638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6387">
                                            <p:txEl>
                                              <p:pRg st="6" end="6"/>
                                            </p:txEl>
                                          </p:spTgt>
                                        </p:tgtEl>
                                        <p:attrNameLst>
                                          <p:attrName>style.visibility</p:attrName>
                                        </p:attrNameLst>
                                      </p:cBhvr>
                                      <p:to>
                                        <p:strVal val="visible"/>
                                      </p:to>
                                    </p:set>
                                    <p:anim calcmode="lin" valueType="num">
                                      <p:cBhvr additive="base">
                                        <p:cTn id="38" dur="500" fill="hold"/>
                                        <p:tgtEl>
                                          <p:spTgt spid="16387">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638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6387">
                                            <p:txEl>
                                              <p:pRg st="7" end="7"/>
                                            </p:txEl>
                                          </p:spTgt>
                                        </p:tgtEl>
                                        <p:attrNameLst>
                                          <p:attrName>style.visibility</p:attrName>
                                        </p:attrNameLst>
                                      </p:cBhvr>
                                      <p:to>
                                        <p:strVal val="visible"/>
                                      </p:to>
                                    </p:set>
                                    <p:anim calcmode="lin" valueType="num">
                                      <p:cBhvr additive="base">
                                        <p:cTn id="44" dur="500" fill="hold"/>
                                        <p:tgtEl>
                                          <p:spTgt spid="16387">
                                            <p:txEl>
                                              <p:pRg st="7" end="7"/>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638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Infant Std" panose="020B0503020103030203" pitchFamily="34" charset="0"/>
              </a:rPr>
              <a:t>How you can help…</a:t>
            </a:r>
          </a:p>
        </p:txBody>
      </p:sp>
      <p:sp>
        <p:nvSpPr>
          <p:cNvPr id="3" name="Content Placeholder 2"/>
          <p:cNvSpPr>
            <a:spLocks noGrp="1"/>
          </p:cNvSpPr>
          <p:nvPr>
            <p:ph idx="1"/>
          </p:nvPr>
        </p:nvSpPr>
        <p:spPr>
          <a:xfrm>
            <a:off x="457200" y="1825625"/>
            <a:ext cx="11167194" cy="4807404"/>
          </a:xfrm>
        </p:spPr>
        <p:txBody>
          <a:bodyPr>
            <a:normAutofit fontScale="77500" lnSpcReduction="20000"/>
          </a:bodyPr>
          <a:lstStyle/>
          <a:p>
            <a:endParaRPr lang="en-GB" dirty="0"/>
          </a:p>
          <a:p>
            <a:pPr algn="ctr"/>
            <a:r>
              <a:rPr lang="en-GB" sz="3400" dirty="0">
                <a:latin typeface="Sassoon Infant Std" panose="020B0503020103030203" pitchFamily="34" charset="0"/>
              </a:rPr>
              <a:t>Read, read, read!</a:t>
            </a:r>
          </a:p>
          <a:p>
            <a:pPr algn="ctr"/>
            <a:endParaRPr lang="en-GB" sz="3400" dirty="0">
              <a:latin typeface="Sassoon Infant Std" panose="020B0503020103030203" pitchFamily="34" charset="0"/>
            </a:endParaRPr>
          </a:p>
          <a:p>
            <a:pPr algn="ctr"/>
            <a:r>
              <a:rPr lang="en-GB" sz="3400" dirty="0">
                <a:latin typeface="Sassoon Infant Std" panose="020B0503020103030203" pitchFamily="34" charset="0"/>
              </a:rPr>
              <a:t>Complete children’s Reading Record Book to say when and how</a:t>
            </a:r>
          </a:p>
          <a:p>
            <a:pPr marL="0" indent="0" algn="ctr">
              <a:buNone/>
            </a:pPr>
            <a:r>
              <a:rPr lang="en-GB" sz="3400" dirty="0">
                <a:latin typeface="Sassoon Infant Std" panose="020B0503020103030203" pitchFamily="34" charset="0"/>
              </a:rPr>
              <a:t>   many times your child has read a book so that we can change it.</a:t>
            </a:r>
          </a:p>
          <a:p>
            <a:endParaRPr lang="en-GB" dirty="0"/>
          </a:p>
          <a:p>
            <a:pPr marL="0" indent="0">
              <a:buNone/>
            </a:pPr>
            <a:endParaRPr lang="en-GB" sz="4200" dirty="0">
              <a:latin typeface="Sassoon Infant Std" panose="020B0503020103030203" pitchFamily="34" charset="0"/>
            </a:endParaRPr>
          </a:p>
          <a:p>
            <a:pPr lvl="1" algn="ctr"/>
            <a:r>
              <a:rPr lang="en-GB" sz="3400" dirty="0">
                <a:latin typeface="Sassoon Infant Std" panose="020B0503020103030203" pitchFamily="34" charset="0"/>
              </a:rPr>
              <a:t>Volunteer to read with children at school</a:t>
            </a:r>
          </a:p>
          <a:p>
            <a:pPr marL="457200" lvl="1" indent="0">
              <a:buNone/>
            </a:pPr>
            <a:endParaRPr lang="en-GB" sz="3400" dirty="0">
              <a:latin typeface="Sassoon Infant Std" panose="020B0503020103030203" pitchFamily="34" charset="0"/>
            </a:endParaRPr>
          </a:p>
          <a:p>
            <a:pPr marL="457200" lvl="1" indent="0" algn="ctr">
              <a:buNone/>
            </a:pPr>
            <a:r>
              <a:rPr lang="en-GB" sz="3400" dirty="0">
                <a:latin typeface="Sassoon Infant Std" panose="020B0503020103030203" pitchFamily="34" charset="0"/>
              </a:rPr>
              <a:t>Hopefully, this evening has given you an insight into reading at school!</a:t>
            </a:r>
          </a:p>
          <a:p>
            <a:pPr marL="457200" lvl="1" indent="0" algn="ctr">
              <a:buNone/>
            </a:pPr>
            <a:endParaRPr lang="en-GB" sz="3400" dirty="0">
              <a:latin typeface="Sassoon Infant Std" panose="020B0503020103030203" pitchFamily="34" charset="0"/>
            </a:endParaRPr>
          </a:p>
          <a:p>
            <a:pPr marL="457200" lvl="1" indent="0" algn="ctr">
              <a:buNone/>
            </a:pPr>
            <a:r>
              <a:rPr lang="en-GB" sz="3400" dirty="0">
                <a:latin typeface="Sassoon Infant Std" panose="020B0503020103030203" pitchFamily="34" charset="0"/>
              </a:rPr>
              <a:t>Thank you for listening.</a:t>
            </a:r>
          </a:p>
          <a:p>
            <a:pPr lvl="1"/>
            <a:endParaRPr lang="en-GB" sz="3800" dirty="0">
              <a:latin typeface="Sassoon Infant Std" panose="020B0503020103030203" pitchFamily="34" charset="0"/>
            </a:endParaRPr>
          </a:p>
          <a:p>
            <a:endParaRPr lang="en-GB" dirty="0"/>
          </a:p>
        </p:txBody>
      </p:sp>
    </p:spTree>
    <p:extLst>
      <p:ext uri="{BB962C8B-B14F-4D97-AF65-F5344CB8AC3E}">
        <p14:creationId xmlns:p14="http://schemas.microsoft.com/office/powerpoint/2010/main" val="3223284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 calcmode="lin" valueType="num">
                                      <p:cBhvr additive="base">
                                        <p:cTn id="3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 calcmode="lin" valueType="num">
                                      <p:cBhvr additive="base">
                                        <p:cTn id="3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29A7AAD7359444AE9294EC418D5C00" ma:contentTypeVersion="18" ma:contentTypeDescription="Create a new document." ma:contentTypeScope="" ma:versionID="2f6983a4cdf18a63c413350b9e146010">
  <xsd:schema xmlns:xsd="http://www.w3.org/2001/XMLSchema" xmlns:xs="http://www.w3.org/2001/XMLSchema" xmlns:p="http://schemas.microsoft.com/office/2006/metadata/properties" xmlns:ns3="2e4141b8-ba4b-4477-983f-eb5db60c3d93" xmlns:ns4="34065338-c6cf-4cb6-a52c-7e89135bdf84" targetNamespace="http://schemas.microsoft.com/office/2006/metadata/properties" ma:root="true" ma:fieldsID="ce1e1641e73440b47b1c8385fe1d3c43" ns3:_="" ns4:_="">
    <xsd:import namespace="2e4141b8-ba4b-4477-983f-eb5db60c3d93"/>
    <xsd:import namespace="34065338-c6cf-4cb6-a52c-7e89135bdf8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4141b8-ba4b-4477-983f-eb5db60c3d9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065338-c6cf-4cb6-a52c-7e89135bdf8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2e4141b8-ba4b-4477-983f-eb5db60c3d9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CE5E615-9C78-4F36-92A9-2B55C72543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e4141b8-ba4b-4477-983f-eb5db60c3d93"/>
    <ds:schemaRef ds:uri="34065338-c6cf-4cb6-a52c-7e89135bdf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9B4DCA-9576-467E-93F0-FAA001CE1281}">
  <ds:schemaRefs>
    <ds:schemaRef ds:uri="http://purl.org/dc/dcmitype/"/>
    <ds:schemaRef ds:uri="http://schemas.microsoft.com/office/infopath/2007/PartnerControls"/>
    <ds:schemaRef ds:uri="http://schemas.microsoft.com/office/2006/documentManagement/types"/>
    <ds:schemaRef ds:uri="http://purl.org/dc/elements/1.1/"/>
    <ds:schemaRef ds:uri="http://purl.org/dc/terms/"/>
    <ds:schemaRef ds:uri="http://schemas.openxmlformats.org/package/2006/metadata/core-properties"/>
    <ds:schemaRef ds:uri="34065338-c6cf-4cb6-a52c-7e89135bdf84"/>
    <ds:schemaRef ds:uri="2e4141b8-ba4b-4477-983f-eb5db60c3d93"/>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0A7FA6F4-2DA4-4497-9AE7-56A058E2691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1006</TotalTime>
  <Words>1495</Words>
  <Application>Microsoft Macintosh PowerPoint</Application>
  <PresentationFormat>Widescreen</PresentationFormat>
  <Paragraphs>183</Paragraphs>
  <Slides>22</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Aharoni</vt:lpstr>
      <vt:lpstr>Arial</vt:lpstr>
      <vt:lpstr>Calibri</vt:lpstr>
      <vt:lpstr>Calibri Light</vt:lpstr>
      <vt:lpstr>Courier New</vt:lpstr>
      <vt:lpstr>Sassoon Infant Std</vt:lpstr>
      <vt:lpstr>Office Theme</vt:lpstr>
      <vt:lpstr>PowerPoint Presentation</vt:lpstr>
      <vt:lpstr>How do we teach reading in books?</vt:lpstr>
      <vt:lpstr>PowerPoint Presentation</vt:lpstr>
      <vt:lpstr>PowerPoint Presentation</vt:lpstr>
      <vt:lpstr>PowerPoint Presentation</vt:lpstr>
      <vt:lpstr>Teaching of reading in class </vt:lpstr>
      <vt:lpstr>We use assessment to match your child the right level of book</vt:lpstr>
      <vt:lpstr>Reading a book at the right level</vt:lpstr>
      <vt:lpstr>PowerPoint Presentation</vt:lpstr>
      <vt:lpstr>The most important thing you can do is read with your child</vt:lpstr>
      <vt:lpstr>Books going home</vt:lpstr>
      <vt:lpstr>Listening to your child read their phonics book</vt:lpstr>
      <vt:lpstr>Read to your child</vt:lpstr>
      <vt:lpstr>Teachers’ recommendations of the top books all children should read before they leave primary school. (Source – Times Educational Supplement)  The obvious choices:</vt:lpstr>
      <vt:lpstr>Children’s Classics!  Great to be read aloud to children at bedtime – or use an audio book.</vt:lpstr>
      <vt:lpstr>Examples of books from the list that we teach in school:</vt:lpstr>
      <vt:lpstr>Which leaves the books on the list that we hope the children will discover for themselves:</vt:lpstr>
      <vt:lpstr>PowerPoint Presentation</vt:lpstr>
      <vt:lpstr>What can they read at home?</vt:lpstr>
      <vt:lpstr>Using the public library</vt:lpstr>
      <vt:lpstr> Ways to help your child become a better reader</vt:lpstr>
      <vt:lpstr>How you can help…</vt:lpstr>
    </vt:vector>
  </TitlesOfParts>
  <Company>Charters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Clare Roberts</dc:creator>
  <cp:lastModifiedBy>Deanna Coe</cp:lastModifiedBy>
  <cp:revision>84</cp:revision>
  <cp:lastPrinted>2024-10-22T08:52:54Z</cp:lastPrinted>
  <dcterms:created xsi:type="dcterms:W3CDTF">2019-04-22T14:02:19Z</dcterms:created>
  <dcterms:modified xsi:type="dcterms:W3CDTF">2024-11-09T16:28:53Z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0x0101007C29A7AAD7359444AE9294EC418D5C00</vt:lpwstr>
  </property>
</Properties>
</file>