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58" r:id="rId6"/>
    <p:sldId id="257" r:id="rId7"/>
    <p:sldId id="259" r:id="rId8"/>
    <p:sldId id="273" r:id="rId9"/>
    <p:sldId id="262" r:id="rId10"/>
    <p:sldId id="274" r:id="rId11"/>
    <p:sldId id="267" r:id="rId12"/>
    <p:sldId id="260" r:id="rId13"/>
    <p:sldId id="279" r:id="rId14"/>
    <p:sldId id="268" r:id="rId15"/>
    <p:sldId id="261" r:id="rId16"/>
    <p:sldId id="269" r:id="rId17"/>
    <p:sldId id="280" r:id="rId18"/>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21" autoAdjust="0"/>
    <p:restoredTop sz="94660"/>
  </p:normalViewPr>
  <p:slideViewPr>
    <p:cSldViewPr snapToGrid="0">
      <p:cViewPr varScale="1">
        <p:scale>
          <a:sx n="65" d="100"/>
          <a:sy n="65" d="100"/>
        </p:scale>
        <p:origin x="228"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98475"/>
          </a:xfrm>
          <a:prstGeom prst="rect">
            <a:avLst/>
          </a:prstGeom>
        </p:spPr>
        <p:txBody>
          <a:bodyPr vert="horz" lIns="91440" tIns="45720" rIns="91440" bIns="45720" rtlCol="0"/>
          <a:lstStyle>
            <a:lvl1pPr algn="r">
              <a:defRPr sz="1200"/>
            </a:lvl1pPr>
          </a:lstStyle>
          <a:p>
            <a:fld id="{FB0382A1-7CCA-4A80-AFF8-6CF1E5BB2A80}" type="datetimeFigureOut">
              <a:rPr lang="en-GB" smtClean="0"/>
              <a:t>20/07/2022</a:t>
            </a:fld>
            <a:endParaRPr lang="en-GB"/>
          </a:p>
        </p:txBody>
      </p:sp>
      <p:sp>
        <p:nvSpPr>
          <p:cNvPr id="4" name="Footer Placeholder 3"/>
          <p:cNvSpPr>
            <a:spLocks noGrp="1"/>
          </p:cNvSpPr>
          <p:nvPr>
            <p:ph type="ftr" sz="quarter" idx="2"/>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7213"/>
            <a:ext cx="2971800" cy="498475"/>
          </a:xfrm>
          <a:prstGeom prst="rect">
            <a:avLst/>
          </a:prstGeom>
        </p:spPr>
        <p:txBody>
          <a:bodyPr vert="horz" lIns="91440" tIns="45720" rIns="91440" bIns="45720" rtlCol="0" anchor="b"/>
          <a:lstStyle>
            <a:lvl1pPr algn="r">
              <a:defRPr sz="1200"/>
            </a:lvl1pPr>
          </a:lstStyle>
          <a:p>
            <a:fld id="{5F2CDAD9-1A89-4351-96A9-633FCE151279}" type="slidenum">
              <a:rPr lang="en-GB" smtClean="0"/>
              <a:t>‹#›</a:t>
            </a:fld>
            <a:endParaRPr lang="en-GB"/>
          </a:p>
        </p:txBody>
      </p:sp>
    </p:spTree>
    <p:extLst>
      <p:ext uri="{BB962C8B-B14F-4D97-AF65-F5344CB8AC3E}">
        <p14:creationId xmlns:p14="http://schemas.microsoft.com/office/powerpoint/2010/main" val="2040065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98475"/>
          </a:xfrm>
          <a:prstGeom prst="rect">
            <a:avLst/>
          </a:prstGeom>
        </p:spPr>
        <p:txBody>
          <a:bodyPr vert="horz" lIns="91440" tIns="45720" rIns="91440" bIns="45720" rtlCol="0"/>
          <a:lstStyle>
            <a:lvl1pPr algn="r">
              <a:defRPr sz="1200"/>
            </a:lvl1pPr>
          </a:lstStyle>
          <a:p>
            <a:fld id="{5BB1A213-BAFC-4B64-B01F-BCC65EF1E838}" type="datetimeFigureOut">
              <a:rPr lang="en-GB" smtClean="0"/>
              <a:t>20/07/2022</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786313"/>
            <a:ext cx="5486400" cy="3916362"/>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47213"/>
            <a:ext cx="29718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7213"/>
            <a:ext cx="2971800" cy="498475"/>
          </a:xfrm>
          <a:prstGeom prst="rect">
            <a:avLst/>
          </a:prstGeom>
        </p:spPr>
        <p:txBody>
          <a:bodyPr vert="horz" lIns="91440" tIns="45720" rIns="91440" bIns="45720" rtlCol="0" anchor="b"/>
          <a:lstStyle>
            <a:lvl1pPr algn="r">
              <a:defRPr sz="1200"/>
            </a:lvl1pPr>
          </a:lstStyle>
          <a:p>
            <a:fld id="{3E828ACF-E9B9-4E93-B7F1-5567AD5B90CD}" type="slidenum">
              <a:rPr lang="en-GB" smtClean="0"/>
              <a:t>‹#›</a:t>
            </a:fld>
            <a:endParaRPr lang="en-GB"/>
          </a:p>
        </p:txBody>
      </p:sp>
    </p:spTree>
    <p:extLst>
      <p:ext uri="{BB962C8B-B14F-4D97-AF65-F5344CB8AC3E}">
        <p14:creationId xmlns:p14="http://schemas.microsoft.com/office/powerpoint/2010/main" val="16106563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a:t>
            </a:fld>
            <a:endParaRPr lang="en-GB"/>
          </a:p>
        </p:txBody>
      </p:sp>
    </p:spTree>
    <p:extLst>
      <p:ext uri="{BB962C8B-B14F-4D97-AF65-F5344CB8AC3E}">
        <p14:creationId xmlns:p14="http://schemas.microsoft.com/office/powerpoint/2010/main" val="17721371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Introduce</a:t>
            </a:r>
            <a:r>
              <a:rPr lang="en-GB" baseline="0" dirty="0" smtClean="0"/>
              <a:t> myself, Kate, Lorna, Clare and PTA</a:t>
            </a:r>
          </a:p>
          <a:p>
            <a:pPr marL="228600" indent="-228600">
              <a:buAutoNum type="arabicParenR"/>
            </a:pPr>
            <a:r>
              <a:rPr lang="en-GB" baseline="0" dirty="0" smtClean="0"/>
              <a:t>Starting school is an exciting and one of the most important stages in your child’s life</a:t>
            </a:r>
          </a:p>
          <a:p>
            <a:pPr marL="228600" indent="-228600">
              <a:buAutoNum type="arabicParenR"/>
            </a:pPr>
            <a:r>
              <a:rPr lang="en-GB" baseline="0" dirty="0" smtClean="0"/>
              <a:t>It is a chance to make new friends, enjoy new experiences and learn important life skills</a:t>
            </a:r>
          </a:p>
          <a:p>
            <a:pPr marL="228600" indent="-228600">
              <a:buAutoNum type="arabicParenR"/>
            </a:pPr>
            <a:r>
              <a:rPr lang="en-GB" baseline="0" dirty="0" smtClean="0"/>
              <a:t>At Cheapside our aim is to instil a love of learning and develop the skills that children need to be active, inquisitive, confident and effective learners.</a:t>
            </a:r>
          </a:p>
          <a:p>
            <a:pPr marL="228600" indent="-228600">
              <a:buAutoNum type="arabicParenR"/>
            </a:pPr>
            <a:r>
              <a:rPr lang="en-GB" baseline="0" dirty="0" smtClean="0"/>
              <a:t>To do this we also need your help and need to work together with you as partners by sharing your child’s experiences and achievements both in and outside of school.  Together we can try and overcome any problems that your child may have and ensure they have the best possible start to their school career. </a:t>
            </a:r>
          </a:p>
          <a:p>
            <a:pPr marL="228600" indent="-228600">
              <a:buAutoNum type="arabicParenR"/>
            </a:pPr>
            <a:r>
              <a:rPr lang="en-GB" baseline="0" dirty="0" smtClean="0"/>
              <a:t>If you would like to refer back to this presentation their will be a copy on the school website.</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2</a:t>
            </a:fld>
            <a:endParaRPr lang="en-GB"/>
          </a:p>
        </p:txBody>
      </p:sp>
    </p:spTree>
    <p:extLst>
      <p:ext uri="{BB962C8B-B14F-4D97-AF65-F5344CB8AC3E}">
        <p14:creationId xmlns:p14="http://schemas.microsoft.com/office/powerpoint/2010/main" val="4276646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All our classes</a:t>
            </a:r>
            <a:r>
              <a:rPr lang="en-GB" baseline="0" dirty="0" smtClean="0"/>
              <a:t> at Cheapside (7 altogether) are named after birds and Reception Class is known as Wren Class.</a:t>
            </a:r>
          </a:p>
          <a:p>
            <a:pPr marL="228600" indent="-228600">
              <a:buAutoNum type="arabicParenR"/>
            </a:pPr>
            <a:r>
              <a:rPr lang="en-GB" baseline="0" dirty="0" smtClean="0"/>
              <a:t>I will be your children’s class teacher and I will be supported with our experienced Teaching Assistant Mrs Harvey.</a:t>
            </a:r>
          </a:p>
          <a:p>
            <a:pPr marL="228600" indent="-228600">
              <a:buAutoNum type="arabicParenR"/>
            </a:pPr>
            <a:r>
              <a:rPr lang="en-GB" baseline="0" dirty="0" smtClean="0"/>
              <a:t>We try to encourage outdoor learning and have a covered outdoor space where the children can enjoy lots of different activities to stimulate them.  The children will also take part in at least one Forest School session per week (in all weathers!) and also have a PE lesson with our PE teachers Mrs Higgins.</a:t>
            </a:r>
          </a:p>
          <a:p>
            <a:pPr marL="228600" indent="-228600">
              <a:buAutoNum type="arabicParenR"/>
            </a:pPr>
            <a:r>
              <a:rPr lang="en-GB" baseline="0" dirty="0" smtClean="0"/>
              <a:t>Mrs Howarth is our SENCO and she is responsible, along with Mrs Searle, for implementing our school SEND policy.  Liaising with parents, teachers and out of school professionals to ensure that our SEN children receive the support that they might need. This might include liaising with Speech and Language therapists, referring children who might need out of school help, giving advise to parents and dealing with Educational Health Care Plans. </a:t>
            </a:r>
          </a:p>
          <a:p>
            <a:pPr marL="228600" indent="-228600">
              <a:buAutoNum type="arabicParenR"/>
            </a:pPr>
            <a:r>
              <a:rPr lang="en-GB" baseline="0" dirty="0" smtClean="0"/>
              <a:t>We have an open door policy and are happy to discuss any queries or concerns that you might have.  I am happy to arrange a meeting with you before or after school. After school is usually preferred as it can often be quite busy in the morning with children arriving to school.  You can either arrange this with me when you pick up or drop off your child or by telephoning or emailing the school office.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3</a:t>
            </a:fld>
            <a:endParaRPr lang="en-GB"/>
          </a:p>
        </p:txBody>
      </p:sp>
    </p:spTree>
    <p:extLst>
      <p:ext uri="{BB962C8B-B14F-4D97-AF65-F5344CB8AC3E}">
        <p14:creationId xmlns:p14="http://schemas.microsoft.com/office/powerpoint/2010/main" val="42883956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Read through these</a:t>
            </a:r>
            <a:r>
              <a:rPr lang="en-GB" baseline="0" dirty="0" smtClean="0"/>
              <a:t> </a:t>
            </a:r>
          </a:p>
          <a:p>
            <a:pPr marL="228600" indent="-228600">
              <a:buAutoNum type="arabicParenR"/>
            </a:pPr>
            <a:r>
              <a:rPr lang="en-GB" baseline="0" dirty="0" smtClean="0"/>
              <a:t>Please do not worry if your child isn’t able to do all of these things as we will work with you to achieve them but it’s a good idea to practise over the summer holidays to help the children’s transition into school.  It’s great for settling into school, if the children to feel confident and independent when they start.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4</a:t>
            </a:fld>
            <a:endParaRPr lang="en-GB"/>
          </a:p>
        </p:txBody>
      </p:sp>
    </p:spTree>
    <p:extLst>
      <p:ext uri="{BB962C8B-B14F-4D97-AF65-F5344CB8AC3E}">
        <p14:creationId xmlns:p14="http://schemas.microsoft.com/office/powerpoint/2010/main" val="7678860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5</a:t>
            </a:fld>
            <a:endParaRPr lang="en-GB"/>
          </a:p>
        </p:txBody>
      </p:sp>
    </p:spTree>
    <p:extLst>
      <p:ext uri="{BB962C8B-B14F-4D97-AF65-F5344CB8AC3E}">
        <p14:creationId xmlns:p14="http://schemas.microsoft.com/office/powerpoint/2010/main" val="21941245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Please check your junk mailbox</a:t>
            </a:r>
            <a:r>
              <a:rPr lang="en-GB" baseline="0" dirty="0" smtClean="0"/>
              <a:t> as sometimes the Tapestry email does disappear into it!</a:t>
            </a:r>
          </a:p>
          <a:p>
            <a:r>
              <a:rPr lang="en-GB" baseline="0" dirty="0" smtClean="0"/>
              <a:t>Show the Topic Books and Learning Journeys</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6</a:t>
            </a:fld>
            <a:endParaRPr lang="en-GB"/>
          </a:p>
        </p:txBody>
      </p:sp>
    </p:spTree>
    <p:extLst>
      <p:ext uri="{BB962C8B-B14F-4D97-AF65-F5344CB8AC3E}">
        <p14:creationId xmlns:p14="http://schemas.microsoft.com/office/powerpoint/2010/main" val="2774879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GB" dirty="0" smtClean="0"/>
              <a:t>settle. Explore, build</a:t>
            </a:r>
            <a:r>
              <a:rPr lang="en-GB" baseline="0" dirty="0" smtClean="0"/>
              <a:t> confidence, make friends, feel safe and secure, build relationships with their teachers and make friends with their Year 6 buddy.</a:t>
            </a:r>
          </a:p>
          <a:p>
            <a:pPr marL="228600" indent="-228600">
              <a:buAutoNum type="arabicParenR"/>
            </a:pPr>
            <a:r>
              <a:rPr lang="en-GB" baseline="0" dirty="0" smtClean="0"/>
              <a:t>Baseline.  NOT A TEST. Through play, observing and adult led activities we will be able to gauge where your child lies in their child development journey and set next steps for them so that they continue to make progress.  There is no need to prepare your child in advance for this and each child will be at a different stage on this journey.  Please try not to worry if your child is not doing what another child are already doing, for example, reading or writing their name.  Each child achieves ‘milestones’ in their own time and not always in the same order as each other. They will achieve them when they are ready!</a:t>
            </a:r>
          </a:p>
          <a:p>
            <a:pPr marL="228600" indent="-228600">
              <a:buAutoNum type="arabicParenR"/>
            </a:pPr>
            <a:r>
              <a:rPr lang="en-GB" baseline="0" dirty="0" smtClean="0"/>
              <a:t>We have parents evening in the 2</a:t>
            </a:r>
            <a:r>
              <a:rPr lang="en-GB" baseline="30000" dirty="0" smtClean="0"/>
              <a:t>nd</a:t>
            </a:r>
            <a:r>
              <a:rPr lang="en-GB" baseline="0" dirty="0" smtClean="0"/>
              <a:t> half of the Autumn Term, in the Spring Term and an Annual Report in the Summer Term.  However, you are welcome to discuss any concerns about your child’s progress by arranging a meeting or telephone call. </a:t>
            </a:r>
            <a:endParaRPr lang="en-GB" dirty="0"/>
          </a:p>
        </p:txBody>
      </p:sp>
      <p:sp>
        <p:nvSpPr>
          <p:cNvPr id="4" name="Slide Number Placeholder 3"/>
          <p:cNvSpPr>
            <a:spLocks noGrp="1"/>
          </p:cNvSpPr>
          <p:nvPr>
            <p:ph type="sldNum" sz="quarter" idx="10"/>
          </p:nvPr>
        </p:nvSpPr>
        <p:spPr/>
        <p:txBody>
          <a:bodyPr/>
          <a:lstStyle/>
          <a:p>
            <a:fld id="{3E828ACF-E9B9-4E93-B7F1-5567AD5B90CD}" type="slidenum">
              <a:rPr lang="en-GB" smtClean="0"/>
              <a:t>7</a:t>
            </a:fld>
            <a:endParaRPr lang="en-GB"/>
          </a:p>
        </p:txBody>
      </p:sp>
    </p:spTree>
    <p:extLst>
      <p:ext uri="{BB962C8B-B14F-4D97-AF65-F5344CB8AC3E}">
        <p14:creationId xmlns:p14="http://schemas.microsoft.com/office/powerpoint/2010/main" val="3327024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8</a:t>
            </a:fld>
            <a:endParaRPr lang="en-GB"/>
          </a:p>
        </p:txBody>
      </p:sp>
    </p:spTree>
    <p:extLst>
      <p:ext uri="{BB962C8B-B14F-4D97-AF65-F5344CB8AC3E}">
        <p14:creationId xmlns:p14="http://schemas.microsoft.com/office/powerpoint/2010/main" val="12468509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9</a:t>
            </a:fld>
            <a:endParaRPr lang="en-GB"/>
          </a:p>
        </p:txBody>
      </p:sp>
    </p:spTree>
    <p:extLst>
      <p:ext uri="{BB962C8B-B14F-4D97-AF65-F5344CB8AC3E}">
        <p14:creationId xmlns:p14="http://schemas.microsoft.com/office/powerpoint/2010/main" val="15846920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10</a:t>
            </a:fld>
            <a:endParaRPr lang="en-GB"/>
          </a:p>
        </p:txBody>
      </p:sp>
    </p:spTree>
    <p:extLst>
      <p:ext uri="{BB962C8B-B14F-4D97-AF65-F5344CB8AC3E}">
        <p14:creationId xmlns:p14="http://schemas.microsoft.com/office/powerpoint/2010/main" val="13311681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5400" dirty="0" smtClean="0"/>
              <a:t>INTRODUCE</a:t>
            </a:r>
            <a:r>
              <a:rPr lang="en-GB" sz="5400" baseline="0" dirty="0" smtClean="0"/>
              <a:t> READING WITH CLARE</a:t>
            </a:r>
            <a:endParaRPr lang="en-GB" sz="5400" dirty="0"/>
          </a:p>
        </p:txBody>
      </p:sp>
      <p:sp>
        <p:nvSpPr>
          <p:cNvPr id="4" name="Slide Number Placeholder 3"/>
          <p:cNvSpPr>
            <a:spLocks noGrp="1"/>
          </p:cNvSpPr>
          <p:nvPr>
            <p:ph type="sldNum" sz="quarter" idx="10"/>
          </p:nvPr>
        </p:nvSpPr>
        <p:spPr/>
        <p:txBody>
          <a:bodyPr/>
          <a:lstStyle/>
          <a:p>
            <a:fld id="{3E828ACF-E9B9-4E93-B7F1-5567AD5B90CD}" type="slidenum">
              <a:rPr lang="en-GB" smtClean="0"/>
              <a:t>11</a:t>
            </a:fld>
            <a:endParaRPr lang="en-GB"/>
          </a:p>
        </p:txBody>
      </p:sp>
    </p:spTree>
    <p:extLst>
      <p:ext uri="{BB962C8B-B14F-4D97-AF65-F5344CB8AC3E}">
        <p14:creationId xmlns:p14="http://schemas.microsoft.com/office/powerpoint/2010/main" val="3249875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12</a:t>
            </a:fld>
            <a:endParaRPr lang="en-GB"/>
          </a:p>
        </p:txBody>
      </p:sp>
    </p:spTree>
    <p:extLst>
      <p:ext uri="{BB962C8B-B14F-4D97-AF65-F5344CB8AC3E}">
        <p14:creationId xmlns:p14="http://schemas.microsoft.com/office/powerpoint/2010/main" val="1346928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13</a:t>
            </a:fld>
            <a:endParaRPr lang="en-GB"/>
          </a:p>
        </p:txBody>
      </p:sp>
    </p:spTree>
    <p:extLst>
      <p:ext uri="{BB962C8B-B14F-4D97-AF65-F5344CB8AC3E}">
        <p14:creationId xmlns:p14="http://schemas.microsoft.com/office/powerpoint/2010/main" val="143403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E828ACF-E9B9-4E93-B7F1-5567AD5B90CD}" type="slidenum">
              <a:rPr lang="en-GB" smtClean="0"/>
              <a:t>14</a:t>
            </a:fld>
            <a:endParaRPr lang="en-GB"/>
          </a:p>
        </p:txBody>
      </p:sp>
    </p:spTree>
    <p:extLst>
      <p:ext uri="{BB962C8B-B14F-4D97-AF65-F5344CB8AC3E}">
        <p14:creationId xmlns:p14="http://schemas.microsoft.com/office/powerpoint/2010/main" val="20739218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321904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pic>
        <p:nvPicPr>
          <p:cNvPr id="8" name="Picture 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90528" y="230188"/>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101847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99AF959-F47A-4894-AC9F-BE82AC2BE42A}"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733571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99AF959-F47A-4894-AC9F-BE82AC2BE42A}" type="datetimeFigureOut">
              <a:rPr lang="en-GB" smtClean="0"/>
              <a:t>20/07/2022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424939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99AF959-F47A-4894-AC9F-BE82AC2BE42A}" type="datetimeFigureOut">
              <a:rPr lang="en-GB" smtClean="0"/>
              <a:t>20/07/2022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41655330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99AF959-F47A-4894-AC9F-BE82AC2BE42A}" type="datetimeFigureOut">
              <a:rPr lang="en-GB" smtClean="0"/>
              <a:t>20/07/2022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6451822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9AF959-F47A-4894-AC9F-BE82AC2BE42A}" type="datetimeFigureOut">
              <a:rPr lang="en-GB" smtClean="0"/>
              <a:t>20/07/2022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1857730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20/07/2022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641725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99AF959-F47A-4894-AC9F-BE82AC2BE42A}" type="datetimeFigureOut">
              <a:rPr lang="en-GB" smtClean="0"/>
              <a:t>20/07/2022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22754023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9999492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99AF959-F47A-4894-AC9F-BE82AC2BE42A}" type="datetimeFigureOut">
              <a:rPr lang="en-GB" smtClean="0"/>
              <a:t>20/07/2022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8AD37A4-D4B8-44FE-A49D-9219ECEBD7A7}" type="slidenum">
              <a:rPr lang="en-GB" smtClean="0"/>
              <a:t>‹#›</a:t>
            </a:fld>
            <a:endParaRPr lang="en-GB"/>
          </a:p>
        </p:txBody>
      </p:sp>
    </p:spTree>
    <p:extLst>
      <p:ext uri="{BB962C8B-B14F-4D97-AF65-F5344CB8AC3E}">
        <p14:creationId xmlns:p14="http://schemas.microsoft.com/office/powerpoint/2010/main" val="30153306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IE"/>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4" name="Content Placeholder 3"/>
          <p:cNvSpPr>
            <a:spLocks noGrp="1"/>
          </p:cNvSpPr>
          <p:nvPr>
            <p:ph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5" name="Rectangle 4"/>
          <p:cNvSpPr>
            <a:spLocks noGrp="1" noChangeArrowheads="1"/>
          </p:cNvSpPr>
          <p:nvPr>
            <p:ph type="dt" sz="half" idx="10"/>
          </p:nvPr>
        </p:nvSpPr>
        <p:spPr>
          <a:ln/>
        </p:spPr>
        <p:txBody>
          <a:bodyPr/>
          <a:lstStyle>
            <a:lvl1pPr>
              <a:defRPr/>
            </a:lvl1pPr>
          </a:lstStyle>
          <a:p>
            <a:pPr>
              <a:defRPr/>
            </a:pPr>
            <a:endParaRPr lang="en-GB"/>
          </a:p>
        </p:txBody>
      </p:sp>
      <p:sp>
        <p:nvSpPr>
          <p:cNvPr id="6" name="Rectangle 5"/>
          <p:cNvSpPr>
            <a:spLocks noGrp="1" noChangeArrowheads="1"/>
          </p:cNvSpPr>
          <p:nvPr>
            <p:ph type="ftr" sz="quarter" idx="11"/>
          </p:nvPr>
        </p:nvSpPr>
        <p:spPr>
          <a:ln/>
        </p:spPr>
        <p:txBody>
          <a:bodyPr/>
          <a:lstStyle>
            <a:lvl1pPr>
              <a:defRPr/>
            </a:lvl1pPr>
          </a:lstStyle>
          <a:p>
            <a:pPr>
              <a:defRPr/>
            </a:pPr>
            <a:endParaRPr lang="en-GB"/>
          </a:p>
        </p:txBody>
      </p:sp>
      <p:sp>
        <p:nvSpPr>
          <p:cNvPr id="7" name="Rectangle 6"/>
          <p:cNvSpPr>
            <a:spLocks noGrp="1" noChangeArrowheads="1"/>
          </p:cNvSpPr>
          <p:nvPr>
            <p:ph type="sldNum" sz="quarter" idx="12"/>
          </p:nvPr>
        </p:nvSpPr>
        <p:spPr>
          <a:ln/>
        </p:spPr>
        <p:txBody>
          <a:bodyPr/>
          <a:lstStyle>
            <a:lvl1pPr>
              <a:defRPr/>
            </a:lvl1pPr>
          </a:lstStyle>
          <a:p>
            <a:pPr>
              <a:defRPr/>
            </a:pPr>
            <a:fld id="{E665F059-B11B-42B7-9A3A-E545995F4A4C}" type="slidenum">
              <a:rPr lang="en-GB" altLang="en-US"/>
              <a:pPr>
                <a:defRPr/>
              </a:pPr>
              <a:t>‹#›</a:t>
            </a:fld>
            <a:endParaRPr lang="en-GB" altLang="en-US"/>
          </a:p>
        </p:txBody>
      </p:sp>
      <p:pic>
        <p:nvPicPr>
          <p:cNvPr id="10" name="Picture 1"/>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10692000" y="230400"/>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31649515"/>
      </p:ext>
    </p:extLst>
  </p:cSld>
  <p:clrMapOvr>
    <a:masterClrMapping/>
  </p:clrMapOvr>
  <p:transition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9AF959-F47A-4894-AC9F-BE82AC2BE42A}" type="datetimeFigureOut">
              <a:rPr lang="en-GB" smtClean="0"/>
              <a:t>20/07/2022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8AD37A4-D4B8-44FE-A49D-9219ECEBD7A7}" type="slidenum">
              <a:rPr lang="en-GB" smtClean="0"/>
              <a:t>‹#›</a:t>
            </a:fld>
            <a:endParaRPr lang="en-GB"/>
          </a:p>
        </p:txBody>
      </p:sp>
    </p:spTree>
    <p:extLst>
      <p:ext uri="{BB962C8B-B14F-4D97-AF65-F5344CB8AC3E}">
        <p14:creationId xmlns:p14="http://schemas.microsoft.com/office/powerpoint/2010/main" val="279246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hyperlink" Target="https://www.cheapsideschool.org.uk/wren-class-reception-new-starters-2022/"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docs.google.com/spreadsheets/d/1ZqQBJ-VEoCsOFB1OOTr8TJS16fzjXeRk9i4ZqDT3GNw/edit?usp=sharing"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docs.google.com/spreadsheets/d/1ZqQBJ-VEoCsOFB1OOTr8TJS16fzjXeRk9i4ZqDT3GNw/edit?usp=sharing"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hyperlink" Target="https://www.cheapsideschool.org.uk/unifor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WordArt 1"/>
          <p:cNvSpPr>
            <a:spLocks noChangeArrowheads="1" noChangeShapeType="1" noTextEdit="1"/>
          </p:cNvSpPr>
          <p:nvPr/>
        </p:nvSpPr>
        <p:spPr bwMode="auto">
          <a:xfrm>
            <a:off x="1030661" y="711199"/>
            <a:ext cx="5607423" cy="5105027"/>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49121"/>
              </a:avLst>
            </a:prstTxWarp>
          </a:bodyPr>
          <a:lstStyle/>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Starting School</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at</a:t>
            </a: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Cheapside</a:t>
            </a:r>
          </a:p>
          <a:p>
            <a:pPr algn="ctr" rtl="0">
              <a:buNone/>
            </a:pPr>
            <a:endPar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a:p>
            <a:pPr algn="ctr" rtl="0">
              <a:buNone/>
            </a:pPr>
            <a:r>
              <a:rPr lang="en-GB" sz="4400" kern="10" spc="0" dirty="0" smtClean="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An introduction</a:t>
            </a:r>
          </a:p>
          <a:p>
            <a:pPr algn="ctr" rtl="0">
              <a:buNone/>
            </a:pPr>
            <a:r>
              <a:rPr lang="en-GB" sz="4400" kern="10" dirty="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f</a:t>
            </a:r>
            <a:r>
              <a:rPr lang="en-GB" sz="4400" kern="10" dirty="0" smtClean="0">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rPr>
              <a:t>or new families</a:t>
            </a:r>
            <a:endParaRPr lang="en-GB" sz="4400" kern="10" spc="0" dirty="0">
              <a:ln>
                <a:noFill/>
              </a:ln>
              <a:solidFill>
                <a:srgbClr val="0000FF"/>
              </a:solidFill>
              <a:effectLst>
                <a:outerShdw dist="35921" dir="2700000" algn="ctr" rotWithShape="0">
                  <a:srgbClr val="C0C0C0"/>
                </a:outerShdw>
              </a:effectLst>
              <a:latin typeface="Arial" panose="020B0604020202020204" pitchFamily="34" charset="0"/>
              <a:cs typeface="Arial" panose="020B0604020202020204" pitchFamily="34" charset="0"/>
            </a:endParaRPr>
          </a:p>
        </p:txBody>
      </p:sp>
      <p:pic>
        <p:nvPicPr>
          <p:cNvPr id="1026"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18562" y="3325952"/>
            <a:ext cx="1326544" cy="11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ubtitle 2"/>
          <p:cNvSpPr>
            <a:spLocks noGrp="1"/>
          </p:cNvSpPr>
          <p:nvPr>
            <p:ph type="subTitle" idx="1"/>
          </p:nvPr>
        </p:nvSpPr>
        <p:spPr>
          <a:xfrm>
            <a:off x="4912659" y="7085012"/>
            <a:ext cx="9144000" cy="1655762"/>
          </a:xfrm>
        </p:spPr>
        <p:txBody>
          <a:bodyPr/>
          <a:lstStyle/>
          <a:p>
            <a:endParaRPr lang="en-GB" dirty="0"/>
          </a:p>
        </p:txBody>
      </p:sp>
      <p:sp>
        <p:nvSpPr>
          <p:cNvPr id="4" name="Rectangle 2"/>
          <p:cNvSpPr>
            <a:spLocks noChangeArrowheads="1"/>
          </p:cNvSpPr>
          <p:nvPr/>
        </p:nvSpPr>
        <p:spPr bwMode="auto">
          <a:xfrm>
            <a:off x="2873829" y="9207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2051" name="Picture 3" descr="cheapside mosaic"/>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5291" y="717549"/>
            <a:ext cx="5061155" cy="5684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32796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eaLnBrk="1" hangingPunct="1"/>
            <a:r>
              <a:rPr lang="en-IE" altLang="en-US" dirty="0" smtClean="0">
                <a:solidFill>
                  <a:srgbClr val="0070C0"/>
                </a:solidFill>
                <a:latin typeface="Arial" panose="020B0604020202020204" pitchFamily="34" charset="0"/>
                <a:cs typeface="Arial" panose="020B0604020202020204" pitchFamily="34" charset="0"/>
              </a:rPr>
              <a:t>Welcome !</a:t>
            </a:r>
          </a:p>
        </p:txBody>
      </p:sp>
      <p:sp>
        <p:nvSpPr>
          <p:cNvPr id="6147" name="Rectangle 3"/>
          <p:cNvSpPr>
            <a:spLocks noGrp="1" noChangeArrowheads="1"/>
          </p:cNvSpPr>
          <p:nvPr>
            <p:ph type="body" idx="1"/>
          </p:nvPr>
        </p:nvSpPr>
        <p:spPr>
          <a:xfrm>
            <a:off x="838200" y="1384663"/>
            <a:ext cx="10515600" cy="4792300"/>
          </a:xfrm>
        </p:spPr>
        <p:txBody>
          <a:bodyPr>
            <a:normAutofit lnSpcReduction="10000"/>
          </a:bodyPr>
          <a:lstStyle/>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N</a:t>
            </a:r>
            <a:r>
              <a:rPr lang="en-US" altLang="en-US" dirty="0" smtClean="0">
                <a:solidFill>
                  <a:srgbClr val="0070C0"/>
                </a:solidFill>
                <a:latin typeface="Arial" panose="020B0604020202020204" pitchFamily="34" charset="0"/>
                <a:cs typeface="Arial" panose="020B0604020202020204" pitchFamily="34" charset="0"/>
              </a:rPr>
              <a:t>ew </a:t>
            </a:r>
            <a:r>
              <a:rPr lang="en-US" altLang="en-US" dirty="0">
                <a:solidFill>
                  <a:srgbClr val="0070C0"/>
                </a:solidFill>
                <a:latin typeface="Arial" panose="020B0604020202020204" pitchFamily="34" charset="0"/>
                <a:cs typeface="Arial" panose="020B0604020202020204" pitchFamily="34" charset="0"/>
              </a:rPr>
              <a:t>and exciting stage in your child’s life. </a:t>
            </a:r>
            <a:endParaRPr lang="en-US" altLang="en-US" dirty="0" smtClean="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Make new </a:t>
            </a:r>
            <a:r>
              <a:rPr lang="en-US" altLang="en-US" dirty="0">
                <a:solidFill>
                  <a:srgbClr val="0070C0"/>
                </a:solidFill>
                <a:latin typeface="Arial" panose="020B0604020202020204" pitchFamily="34" charset="0"/>
                <a:cs typeface="Arial" panose="020B0604020202020204" pitchFamily="34" charset="0"/>
              </a:rPr>
              <a:t>friends, enjoy new </a:t>
            </a:r>
            <a:r>
              <a:rPr lang="en-US" altLang="en-US" dirty="0" smtClean="0">
                <a:solidFill>
                  <a:srgbClr val="0070C0"/>
                </a:solidFill>
                <a:latin typeface="Arial" panose="020B0604020202020204" pitchFamily="34" charset="0"/>
                <a:cs typeface="Arial" panose="020B0604020202020204" pitchFamily="34" charset="0"/>
              </a:rPr>
              <a:t>experiences.</a:t>
            </a:r>
          </a:p>
          <a:p>
            <a:pPr eaLnBrk="1" hangingPunct="1">
              <a:lnSpc>
                <a:spcPct val="90000"/>
              </a:lnSpc>
            </a:pPr>
            <a:r>
              <a:rPr lang="en-US" altLang="en-US" dirty="0" smtClean="0">
                <a:solidFill>
                  <a:srgbClr val="0070C0"/>
                </a:solidFill>
                <a:latin typeface="Arial" panose="020B0604020202020204" pitchFamily="34" charset="0"/>
                <a:cs typeface="Arial" panose="020B0604020202020204" pitchFamily="34" charset="0"/>
              </a:rPr>
              <a:t>Develop the skills they need to be effective learners.</a:t>
            </a:r>
            <a:endParaRPr lang="en-US" altLang="en-US" dirty="0">
              <a:solidFill>
                <a:srgbClr val="0070C0"/>
              </a:solidFill>
              <a:latin typeface="Arial" panose="020B0604020202020204" pitchFamily="34" charset="0"/>
              <a:cs typeface="Arial" panose="020B0604020202020204" pitchFamily="34" charset="0"/>
            </a:endParaRPr>
          </a:p>
          <a:p>
            <a:pPr eaLnBrk="1" hangingPunct="1">
              <a:lnSpc>
                <a:spcPct val="90000"/>
              </a:lnSpc>
            </a:pPr>
            <a:r>
              <a:rPr lang="en-US" altLang="en-US" dirty="0">
                <a:solidFill>
                  <a:srgbClr val="0070C0"/>
                </a:solidFill>
                <a:latin typeface="Arial" panose="020B0604020202020204" pitchFamily="34" charset="0"/>
                <a:cs typeface="Arial" panose="020B0604020202020204" pitchFamily="34" charset="0"/>
              </a:rPr>
              <a:t>W</a:t>
            </a:r>
            <a:r>
              <a:rPr lang="en-US" altLang="en-US" dirty="0" smtClean="0">
                <a:solidFill>
                  <a:srgbClr val="0070C0"/>
                </a:solidFill>
                <a:latin typeface="Arial" panose="020B0604020202020204" pitchFamily="34" charset="0"/>
                <a:cs typeface="Arial" panose="020B0604020202020204" pitchFamily="34" charset="0"/>
              </a:rPr>
              <a:t>ork with you as </a:t>
            </a:r>
            <a:r>
              <a:rPr lang="en-US" altLang="en-US" b="1" dirty="0">
                <a:solidFill>
                  <a:srgbClr val="0070C0"/>
                </a:solidFill>
                <a:latin typeface="Arial" panose="020B0604020202020204" pitchFamily="34" charset="0"/>
                <a:cs typeface="Arial" panose="020B0604020202020204" pitchFamily="34" charset="0"/>
              </a:rPr>
              <a:t>partners</a:t>
            </a:r>
            <a:r>
              <a:rPr lang="en-US" altLang="en-US" dirty="0">
                <a:solidFill>
                  <a:srgbClr val="0070C0"/>
                </a:solidFill>
                <a:latin typeface="Arial" panose="020B0604020202020204" pitchFamily="34" charset="0"/>
                <a:cs typeface="Arial" panose="020B0604020202020204" pitchFamily="34" charset="0"/>
              </a:rPr>
              <a:t> to </a:t>
            </a:r>
            <a:r>
              <a:rPr lang="en-US" altLang="en-US" dirty="0" smtClean="0">
                <a:solidFill>
                  <a:srgbClr val="0070C0"/>
                </a:solidFill>
                <a:latin typeface="Arial" panose="020B0604020202020204" pitchFamily="34" charset="0"/>
                <a:cs typeface="Arial" panose="020B0604020202020204" pitchFamily="34" charset="0"/>
              </a:rPr>
              <a:t>help ensure your child has the best possible start to their school career.</a:t>
            </a:r>
          </a:p>
          <a:p>
            <a:r>
              <a:rPr lang="en-US" altLang="en-US" dirty="0" smtClean="0">
                <a:solidFill>
                  <a:srgbClr val="0070C0"/>
                </a:solidFill>
                <a:latin typeface="Arial" panose="020B0604020202020204" pitchFamily="34" charset="0"/>
                <a:cs typeface="Arial" panose="020B0604020202020204" pitchFamily="34" charset="0"/>
              </a:rPr>
              <a:t>A copy of this presentation will be uploaded onto the school website under the tab – Children – Class Pages – Wren Class New Starters 2022.</a:t>
            </a:r>
          </a:p>
          <a:p>
            <a:pPr marL="0" indent="0">
              <a:buNone/>
            </a:pPr>
            <a:endParaRPr lang="en-US" b="1" dirty="0">
              <a:solidFill>
                <a:srgbClr val="0070C0"/>
              </a:solidFill>
              <a:latin typeface="Arial" panose="020B0604020202020204" pitchFamily="34" charset="0"/>
              <a:cs typeface="Arial" panose="020B0604020202020204" pitchFamily="34" charset="0"/>
            </a:endParaRPr>
          </a:p>
          <a:p>
            <a:pPr marL="0" indent="0">
              <a:buNone/>
            </a:pPr>
            <a:r>
              <a:rPr lang="en-GB" b="1" dirty="0">
                <a:hlinkClick r:id="rId3"/>
              </a:rPr>
              <a:t>https://www.cheapsideschool.org.uk/wren-class-reception-new-starters-2022</a:t>
            </a:r>
            <a:r>
              <a:rPr lang="en-GB" b="1" dirty="0" smtClean="0">
                <a:hlinkClick r:id="rId3"/>
              </a:rPr>
              <a:t>/</a:t>
            </a:r>
            <a:endParaRPr lang="en-GB" b="1" dirty="0" smtClean="0"/>
          </a:p>
          <a:p>
            <a:pPr marL="0" indent="0">
              <a:buNone/>
            </a:pPr>
            <a:endParaRPr lang="en-GB" b="1" dirty="0"/>
          </a:p>
          <a:p>
            <a:pPr eaLnBrk="1" hangingPunct="1">
              <a:lnSpc>
                <a:spcPct val="90000"/>
              </a:lnSpc>
            </a:pPr>
            <a:endParaRPr lang="en-US" altLang="en-US" dirty="0" smtClean="0">
              <a:solidFill>
                <a:srgbClr val="808000"/>
              </a:solidFill>
            </a:endParaRPr>
          </a:p>
          <a:p>
            <a:pPr marL="0" indent="0" eaLnBrk="1" hangingPunct="1">
              <a:lnSpc>
                <a:spcPct val="90000"/>
              </a:lnSpc>
              <a:buNone/>
            </a:pPr>
            <a:endParaRPr lang="en-IE" altLang="en-US" dirty="0"/>
          </a:p>
        </p:txBody>
      </p:sp>
    </p:spTree>
    <p:extLst>
      <p:ext uri="{BB962C8B-B14F-4D97-AF65-F5344CB8AC3E}">
        <p14:creationId xmlns:p14="http://schemas.microsoft.com/office/powerpoint/2010/main" val="383253077"/>
      </p:ext>
    </p:extLst>
  </p:cSld>
  <p:clrMapOvr>
    <a:masterClrMapping/>
  </p:clrMapOvr>
  <mc:AlternateContent xmlns:mc="http://schemas.openxmlformats.org/markup-compatibility/2006" xmlns:p14="http://schemas.microsoft.com/office/powerpoint/2010/main">
    <mc:Choice Requires="p14">
      <p:transition spd="slow" p14:dur="2000" advTm="19104"/>
    </mc:Choice>
    <mc:Fallback xmlns="">
      <p:transition spd="slow" advTm="191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70C0"/>
                </a:solidFill>
                <a:latin typeface="Arial" panose="020B0604020202020204" pitchFamily="34" charset="0"/>
                <a:cs typeface="Arial" panose="020B0604020202020204" pitchFamily="34" charset="0"/>
              </a:rPr>
              <a:t>                   Wrens Class!      </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lnSpcReduction="10000"/>
          </a:bodyPr>
          <a:lstStyle/>
          <a:p>
            <a:r>
              <a:rPr lang="en-GB" dirty="0" smtClean="0">
                <a:solidFill>
                  <a:srgbClr val="0070C0"/>
                </a:solidFill>
                <a:latin typeface="Arial" panose="020B0604020202020204" pitchFamily="34" charset="0"/>
                <a:cs typeface="Arial" panose="020B0604020202020204" pitchFamily="34" charset="0"/>
              </a:rPr>
              <a:t>Your child will be based in Wrens Class for their reception year.</a:t>
            </a:r>
          </a:p>
          <a:p>
            <a:r>
              <a:rPr lang="en-GB" dirty="0" smtClean="0">
                <a:solidFill>
                  <a:srgbClr val="0070C0"/>
                </a:solidFill>
                <a:latin typeface="Arial" panose="020B0604020202020204" pitchFamily="34" charset="0"/>
                <a:cs typeface="Arial" panose="020B0604020202020204" pitchFamily="34" charset="0"/>
              </a:rPr>
              <a:t>The class teacher will be Mrs Coe and our teaching assistant will be Mrs Harvey.</a:t>
            </a:r>
          </a:p>
          <a:p>
            <a:r>
              <a:rPr lang="en-GB" dirty="0" smtClean="0">
                <a:solidFill>
                  <a:srgbClr val="0070C0"/>
                </a:solidFill>
                <a:latin typeface="Arial" panose="020B0604020202020204" pitchFamily="34" charset="0"/>
                <a:cs typeface="Arial" panose="020B0604020202020204" pitchFamily="34" charset="0"/>
              </a:rPr>
              <a:t>Your children will also have the opportunity to visit our Forest School once a week, take part in a PE lesson and enjoy our covered outdoor area.</a:t>
            </a:r>
          </a:p>
          <a:p>
            <a:r>
              <a:rPr lang="en-GB" dirty="0" smtClean="0">
                <a:solidFill>
                  <a:srgbClr val="0070C0"/>
                </a:solidFill>
                <a:latin typeface="Arial" panose="020B0604020202020204" pitchFamily="34" charset="0"/>
                <a:cs typeface="Arial" panose="020B0604020202020204" pitchFamily="34" charset="0"/>
              </a:rPr>
              <a:t>Mrs </a:t>
            </a:r>
            <a:r>
              <a:rPr lang="en-GB" dirty="0">
                <a:solidFill>
                  <a:srgbClr val="0070C0"/>
                </a:solidFill>
                <a:latin typeface="Arial" panose="020B0604020202020204" pitchFamily="34" charset="0"/>
                <a:cs typeface="Arial" panose="020B0604020202020204" pitchFamily="34" charset="0"/>
              </a:rPr>
              <a:t>Howarth is our </a:t>
            </a:r>
            <a:r>
              <a:rPr lang="en-GB" dirty="0" smtClean="0">
                <a:solidFill>
                  <a:srgbClr val="0070C0"/>
                </a:solidFill>
                <a:latin typeface="Arial" panose="020B0604020202020204" pitchFamily="34" charset="0"/>
                <a:cs typeface="Arial" panose="020B0604020202020204" pitchFamily="34" charset="0"/>
              </a:rPr>
              <a:t>SENCO</a:t>
            </a:r>
          </a:p>
          <a:p>
            <a:r>
              <a:rPr lang="en-GB" dirty="0" smtClean="0">
                <a:solidFill>
                  <a:srgbClr val="0070C0"/>
                </a:solidFill>
                <a:latin typeface="Arial" panose="020B0604020202020204" pitchFamily="34" charset="0"/>
                <a:cs typeface="Arial" panose="020B0604020202020204" pitchFamily="34" charset="0"/>
              </a:rPr>
              <a:t>We have an ‘open door’ policy. If you have any worries or concerns about your child, please speak to Mrs Coe by making an appointment with the School Office.</a:t>
            </a:r>
          </a:p>
          <a:p>
            <a:endParaRPr lang="en-GB" dirty="0"/>
          </a:p>
          <a:p>
            <a:endParaRPr lang="en-GB" dirty="0"/>
          </a:p>
        </p:txBody>
      </p:sp>
      <p:pic>
        <p:nvPicPr>
          <p:cNvPr id="4" name="Picture 3"/>
          <p:cNvPicPr>
            <a:picLocks noChangeAspect="1"/>
          </p:cNvPicPr>
          <p:nvPr/>
        </p:nvPicPr>
        <p:blipFill>
          <a:blip r:embed="rId3"/>
          <a:stretch>
            <a:fillRect/>
          </a:stretch>
        </p:blipFill>
        <p:spPr>
          <a:xfrm>
            <a:off x="7707765" y="242888"/>
            <a:ext cx="1609725" cy="1447800"/>
          </a:xfrm>
          <a:prstGeom prst="rect">
            <a:avLst/>
          </a:prstGeom>
        </p:spPr>
      </p:pic>
    </p:spTree>
    <p:extLst>
      <p:ext uri="{BB962C8B-B14F-4D97-AF65-F5344CB8AC3E}">
        <p14:creationId xmlns:p14="http://schemas.microsoft.com/office/powerpoint/2010/main" val="22318035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IE" altLang="en-US" sz="4000" dirty="0" smtClean="0"/>
              <a:t>          </a:t>
            </a:r>
            <a:r>
              <a:rPr lang="en-IE" altLang="en-US" sz="4000" dirty="0" smtClean="0">
                <a:solidFill>
                  <a:srgbClr val="0070C0"/>
                </a:solidFill>
                <a:latin typeface="Arial" panose="020B0604020202020204" pitchFamily="34" charset="0"/>
                <a:cs typeface="Arial" panose="020B0604020202020204" pitchFamily="34" charset="0"/>
              </a:rPr>
              <a:t>“</a:t>
            </a:r>
            <a:r>
              <a:rPr lang="en-IE" altLang="en-US" sz="4000" dirty="0">
                <a:solidFill>
                  <a:srgbClr val="0070C0"/>
                </a:solidFill>
                <a:latin typeface="Arial" panose="020B0604020202020204" pitchFamily="34" charset="0"/>
                <a:cs typeface="Arial" panose="020B0604020202020204" pitchFamily="34" charset="0"/>
              </a:rPr>
              <a:t>Is my </a:t>
            </a:r>
            <a:r>
              <a:rPr lang="en-IE" altLang="en-US" sz="4000" dirty="0" smtClean="0">
                <a:solidFill>
                  <a:srgbClr val="0070C0"/>
                </a:solidFill>
                <a:latin typeface="Arial" panose="020B0604020202020204" pitchFamily="34" charset="0"/>
                <a:cs typeface="Arial" panose="020B0604020202020204" pitchFamily="34" charset="0"/>
              </a:rPr>
              <a:t>child ready </a:t>
            </a:r>
            <a:r>
              <a:rPr lang="en-IE" altLang="en-US" sz="4000" dirty="0">
                <a:solidFill>
                  <a:srgbClr val="0070C0"/>
                </a:solidFill>
                <a:latin typeface="Arial" panose="020B0604020202020204" pitchFamily="34" charset="0"/>
                <a:cs typeface="Arial" panose="020B0604020202020204" pitchFamily="34" charset="0"/>
              </a:rPr>
              <a:t>for school ?”</a:t>
            </a:r>
          </a:p>
        </p:txBody>
      </p:sp>
      <p:sp>
        <p:nvSpPr>
          <p:cNvPr id="7171" name="Rectangle 3"/>
          <p:cNvSpPr>
            <a:spLocks noGrp="1" noChangeArrowheads="1"/>
          </p:cNvSpPr>
          <p:nvPr>
            <p:ph type="body" sz="half" idx="1"/>
          </p:nvPr>
        </p:nvSpPr>
        <p:spPr>
          <a:xfrm>
            <a:off x="2021541" y="1156448"/>
            <a:ext cx="6923088" cy="4983164"/>
          </a:xfrm>
        </p:spPr>
        <p:txBody>
          <a:bodyPr>
            <a:noAutofit/>
          </a:bodyPr>
          <a:lstStyle/>
          <a:p>
            <a:pPr eaLnBrk="1" hangingPunct="1">
              <a:lnSpc>
                <a:spcPct val="80000"/>
              </a:lnSpc>
              <a:buFontTx/>
              <a:buNone/>
            </a:pPr>
            <a:r>
              <a:rPr lang="en-IE" altLang="en-US" sz="2000" dirty="0" smtClean="0">
                <a:solidFill>
                  <a:srgbClr val="0070C0"/>
                </a:solidFill>
                <a:latin typeface="Arial" panose="020B0604020202020204" pitchFamily="34" charset="0"/>
                <a:cs typeface="Arial" panose="020B0604020202020204" pitchFamily="34" charset="0"/>
              </a:rPr>
              <a:t>In Reception  we like the children </a:t>
            </a:r>
            <a:r>
              <a:rPr lang="en-IE" altLang="en-US" sz="2000" dirty="0">
                <a:solidFill>
                  <a:srgbClr val="0070C0"/>
                </a:solidFill>
                <a:latin typeface="Arial" panose="020B0604020202020204" pitchFamily="34" charset="0"/>
                <a:cs typeface="Arial" panose="020B0604020202020204" pitchFamily="34" charset="0"/>
              </a:rPr>
              <a:t>to be able to:</a:t>
            </a:r>
          </a:p>
          <a:p>
            <a:pPr eaLnBrk="1" hangingPunct="1">
              <a:lnSpc>
                <a:spcPct val="80000"/>
              </a:lnSpc>
              <a:buFont typeface="Wingdings" panose="05000000000000000000" pitchFamily="2" charset="2"/>
              <a:buChar char="ü"/>
            </a:pPr>
            <a:r>
              <a:rPr lang="en-IE" altLang="en-US" sz="2000" dirty="0" smtClean="0">
                <a:solidFill>
                  <a:srgbClr val="0070C0"/>
                </a:solidFill>
                <a:latin typeface="Arial" panose="020B0604020202020204" pitchFamily="34" charset="0"/>
                <a:cs typeface="Arial" panose="020B0604020202020204" pitchFamily="34" charset="0"/>
              </a:rPr>
              <a:t> </a:t>
            </a:r>
            <a:r>
              <a:rPr lang="en-IE" altLang="en-US" sz="2000" dirty="0">
                <a:solidFill>
                  <a:srgbClr val="0070C0"/>
                </a:solidFill>
                <a:latin typeface="Arial" panose="020B0604020202020204" pitchFamily="34" charset="0"/>
                <a:cs typeface="Arial" panose="020B0604020202020204" pitchFamily="34" charset="0"/>
              </a:rPr>
              <a:t>express their needs appropriately</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Use the toilet </a:t>
            </a:r>
            <a:r>
              <a:rPr lang="en-IE" altLang="en-US" sz="2000" dirty="0" smtClean="0">
                <a:solidFill>
                  <a:srgbClr val="0070C0"/>
                </a:solidFill>
                <a:latin typeface="Arial" panose="020B0604020202020204" pitchFamily="34" charset="0"/>
                <a:cs typeface="Arial" panose="020B0604020202020204" pitchFamily="34" charset="0"/>
              </a:rPr>
              <a:t>independently, including being able to wipe themselves.</a:t>
            </a:r>
            <a:endParaRPr lang="en-IE" altLang="en-US" sz="20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Wash and dry hands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Blow their nose</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Sit up at a table</a:t>
            </a:r>
          </a:p>
          <a:p>
            <a:pPr eaLnBrk="1" hangingPunct="1">
              <a:lnSpc>
                <a:spcPct val="80000"/>
              </a:lnSpc>
              <a:buFont typeface="Wingdings" panose="05000000000000000000" pitchFamily="2" charset="2"/>
              <a:buChar char="ü"/>
            </a:pPr>
            <a:r>
              <a:rPr lang="en-IE" altLang="en-US" sz="2000" dirty="0" smtClean="0">
                <a:solidFill>
                  <a:srgbClr val="0070C0"/>
                </a:solidFill>
                <a:latin typeface="Arial" panose="020B0604020202020204" pitchFamily="34" charset="0"/>
                <a:cs typeface="Arial" panose="020B0604020202020204" pitchFamily="34" charset="0"/>
              </a:rPr>
              <a:t>Understand how to use a knife and fork</a:t>
            </a:r>
            <a:endParaRPr lang="en-IE" altLang="en-US" sz="2000" dirty="0">
              <a:solidFill>
                <a:srgbClr val="0070C0"/>
              </a:solidFill>
              <a:latin typeface="Arial" panose="020B0604020202020204" pitchFamily="34" charset="0"/>
              <a:cs typeface="Arial" panose="020B0604020202020204" pitchFamily="34" charset="0"/>
            </a:endParaRP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Dress and undress themselves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Sit quietly to listen to a story or a piece of music</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Wait patiently</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Share and take turns</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Tidy up things they have used</a:t>
            </a:r>
          </a:p>
          <a:p>
            <a:pPr eaLnBrk="1" hangingPunct="1">
              <a:lnSpc>
                <a:spcPct val="80000"/>
              </a:lnSpc>
              <a:buFont typeface="Wingdings" panose="05000000000000000000" pitchFamily="2" charset="2"/>
              <a:buChar char="ü"/>
            </a:pPr>
            <a:r>
              <a:rPr lang="en-IE" altLang="en-US" sz="2000" dirty="0">
                <a:solidFill>
                  <a:srgbClr val="0070C0"/>
                </a:solidFill>
                <a:latin typeface="Arial" panose="020B0604020202020204" pitchFamily="34" charset="0"/>
                <a:cs typeface="Arial" panose="020B0604020202020204" pitchFamily="34" charset="0"/>
              </a:rPr>
              <a:t> Say goodbye </a:t>
            </a:r>
            <a:r>
              <a:rPr lang="en-IE" altLang="en-US" sz="2000" dirty="0" smtClean="0">
                <a:solidFill>
                  <a:srgbClr val="0070C0"/>
                </a:solidFill>
                <a:latin typeface="Arial" panose="020B0604020202020204" pitchFamily="34" charset="0"/>
                <a:cs typeface="Arial" panose="020B0604020202020204" pitchFamily="34" charset="0"/>
              </a:rPr>
              <a:t>to their parents with </a:t>
            </a:r>
            <a:r>
              <a:rPr lang="en-IE" altLang="en-US" sz="2000" dirty="0">
                <a:solidFill>
                  <a:srgbClr val="0070C0"/>
                </a:solidFill>
                <a:latin typeface="Arial" panose="020B0604020202020204" pitchFamily="34" charset="0"/>
                <a:cs typeface="Arial" panose="020B0604020202020204" pitchFamily="34" charset="0"/>
              </a:rPr>
              <a:t>a smile !!!!!!!!</a:t>
            </a:r>
          </a:p>
        </p:txBody>
      </p:sp>
      <p:pic>
        <p:nvPicPr>
          <p:cNvPr id="7172" name="Picture 4" descr="j0283769"/>
          <p:cNvPicPr>
            <a:picLocks noGrp="1" noChangeAspect="1" noChangeArrowheads="1" noCrop="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256588" y="3284539"/>
            <a:ext cx="2025650" cy="2232025"/>
          </a:xfrm>
          <a:noFill/>
        </p:spPr>
      </p:pic>
    </p:spTree>
    <p:extLst>
      <p:ext uri="{BB962C8B-B14F-4D97-AF65-F5344CB8AC3E}">
        <p14:creationId xmlns:p14="http://schemas.microsoft.com/office/powerpoint/2010/main" val="3649096611"/>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09800" y="152401"/>
            <a:ext cx="7773988" cy="828675"/>
          </a:xfrm>
        </p:spPr>
        <p:txBody>
          <a:bodyPr/>
          <a:lstStyle/>
          <a:p>
            <a:pPr algn="ctr"/>
            <a:r>
              <a:rPr lang="en-GB" altLang="en-US" b="1" u="sng" dirty="0" smtClean="0">
                <a:solidFill>
                  <a:srgbClr val="0070C0"/>
                </a:solidFill>
                <a:latin typeface="Arial" panose="020B0604020202020204" pitchFamily="34" charset="0"/>
                <a:cs typeface="Arial" panose="020B0604020202020204" pitchFamily="34" charset="0"/>
              </a:rPr>
              <a:t>Foundation </a:t>
            </a:r>
            <a:r>
              <a:rPr lang="en-GB" altLang="en-US" b="1" u="sng" dirty="0">
                <a:solidFill>
                  <a:srgbClr val="0070C0"/>
                </a:solidFill>
                <a:latin typeface="Arial" panose="020B0604020202020204" pitchFamily="34" charset="0"/>
                <a:cs typeface="Arial" panose="020B0604020202020204" pitchFamily="34" charset="0"/>
              </a:rPr>
              <a:t>Stage</a:t>
            </a:r>
          </a:p>
        </p:txBody>
      </p:sp>
      <p:sp>
        <p:nvSpPr>
          <p:cNvPr id="33795" name="Rectangle 3"/>
          <p:cNvSpPr>
            <a:spLocks noGrp="1" noChangeArrowheads="1"/>
          </p:cNvSpPr>
          <p:nvPr>
            <p:ph type="body" idx="1"/>
          </p:nvPr>
        </p:nvSpPr>
        <p:spPr>
          <a:xfrm>
            <a:off x="2208213" y="1341439"/>
            <a:ext cx="7696200" cy="503237"/>
          </a:xfrm>
        </p:spPr>
        <p:txBody>
          <a:bodyPr>
            <a:normAutofit fontScale="92500" lnSpcReduction="10000"/>
          </a:bodyPr>
          <a:lstStyle/>
          <a:p>
            <a:pPr algn="ctr">
              <a:lnSpc>
                <a:spcPct val="90000"/>
              </a:lnSpc>
              <a:buFontTx/>
              <a:buNone/>
            </a:pPr>
            <a:r>
              <a:rPr lang="en-US" altLang="en-US" sz="3600" dirty="0">
                <a:solidFill>
                  <a:srgbClr val="0070C0"/>
                </a:solidFill>
              </a:rPr>
              <a:t>What is the Foundation Stage? </a:t>
            </a:r>
            <a:endParaRPr lang="en-GB" altLang="en-US" sz="3600" dirty="0">
              <a:solidFill>
                <a:srgbClr val="0070C0"/>
              </a:solidFill>
            </a:endParaRPr>
          </a:p>
        </p:txBody>
      </p:sp>
      <p:sp>
        <p:nvSpPr>
          <p:cNvPr id="33796" name="Text Box 4"/>
          <p:cNvSpPr txBox="1">
            <a:spLocks noChangeArrowheads="1"/>
          </p:cNvSpPr>
          <p:nvPr/>
        </p:nvSpPr>
        <p:spPr bwMode="auto">
          <a:xfrm>
            <a:off x="613954" y="1962985"/>
            <a:ext cx="10055634" cy="1261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r>
              <a:rPr lang="en-GB" altLang="en-US" sz="2800" dirty="0">
                <a:solidFill>
                  <a:srgbClr val="0070C0"/>
                </a:solidFill>
                <a:latin typeface="Arial" panose="020B0604020202020204" pitchFamily="34" charset="0"/>
                <a:cs typeface="Arial" panose="020B0604020202020204" pitchFamily="34" charset="0"/>
              </a:rPr>
              <a:t> </a:t>
            </a:r>
            <a:r>
              <a:rPr lang="en-GB" altLang="en-US" sz="2400" dirty="0">
                <a:solidFill>
                  <a:srgbClr val="0070C0"/>
                </a:solidFill>
                <a:latin typeface="Arial" panose="020B0604020202020204" pitchFamily="34" charset="0"/>
                <a:cs typeface="Arial" panose="020B0604020202020204" pitchFamily="34" charset="0"/>
              </a:rPr>
              <a:t>Foundation Stage 1 takes place in a pre-school </a:t>
            </a:r>
            <a:r>
              <a:rPr lang="en-GB" altLang="en-US" sz="2400" dirty="0" smtClean="0">
                <a:solidFill>
                  <a:srgbClr val="0070C0"/>
                </a:solidFill>
                <a:latin typeface="Arial" panose="020B0604020202020204" pitchFamily="34" charset="0"/>
                <a:cs typeface="Arial" panose="020B0604020202020204" pitchFamily="34" charset="0"/>
              </a:rPr>
              <a:t>or  nursery </a:t>
            </a:r>
            <a:r>
              <a:rPr lang="en-GB" altLang="en-US" sz="2400" dirty="0">
                <a:solidFill>
                  <a:srgbClr val="0070C0"/>
                </a:solidFill>
                <a:latin typeface="Arial" panose="020B0604020202020204" pitchFamily="34" charset="0"/>
                <a:cs typeface="Arial" panose="020B0604020202020204" pitchFamily="34" charset="0"/>
              </a:rPr>
              <a:t>between the ages 3 and </a:t>
            </a:r>
            <a:r>
              <a:rPr lang="en-GB" altLang="en-US" sz="2400" dirty="0" smtClean="0">
                <a:solidFill>
                  <a:srgbClr val="0070C0"/>
                </a:solidFill>
                <a:latin typeface="Arial" panose="020B0604020202020204" pitchFamily="34" charset="0"/>
                <a:cs typeface="Arial" panose="020B0604020202020204" pitchFamily="34" charset="0"/>
              </a:rPr>
              <a:t>4. </a:t>
            </a:r>
            <a:r>
              <a:rPr lang="en-GB" altLang="en-US" sz="2400" dirty="0">
                <a:solidFill>
                  <a:srgbClr val="0070C0"/>
                </a:solidFill>
                <a:latin typeface="Arial" panose="020B0604020202020204" pitchFamily="34" charset="0"/>
                <a:cs typeface="Arial" panose="020B0604020202020204" pitchFamily="34" charset="0"/>
              </a:rPr>
              <a:t>Foundation Stage 2 takes place </a:t>
            </a:r>
            <a:r>
              <a:rPr lang="en-GB" altLang="en-US" sz="2400" dirty="0" smtClean="0">
                <a:solidFill>
                  <a:srgbClr val="0070C0"/>
                </a:solidFill>
                <a:latin typeface="Arial" panose="020B0604020202020204" pitchFamily="34" charset="0"/>
                <a:cs typeface="Arial" panose="020B0604020202020204" pitchFamily="34" charset="0"/>
              </a:rPr>
              <a:t>in a </a:t>
            </a:r>
            <a:r>
              <a:rPr lang="en-GB" altLang="en-US" sz="2400" dirty="0">
                <a:solidFill>
                  <a:srgbClr val="0070C0"/>
                </a:solidFill>
                <a:latin typeface="Arial" panose="020B0604020202020204" pitchFamily="34" charset="0"/>
                <a:cs typeface="Arial" panose="020B0604020202020204" pitchFamily="34" charset="0"/>
              </a:rPr>
              <a:t>Reception class of an Infant or Primary school between the ages 4 and 5.</a:t>
            </a:r>
          </a:p>
        </p:txBody>
      </p:sp>
      <p:sp>
        <p:nvSpPr>
          <p:cNvPr id="33798" name="Text Box 6"/>
          <p:cNvSpPr txBox="1">
            <a:spLocks noChangeArrowheads="1"/>
          </p:cNvSpPr>
          <p:nvPr/>
        </p:nvSpPr>
        <p:spPr bwMode="auto">
          <a:xfrm>
            <a:off x="613954" y="2934286"/>
            <a:ext cx="10055634" cy="3662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a:spcBef>
                <a:spcPct val="50000"/>
              </a:spcBef>
              <a:buFont typeface="Arial" panose="020B0604020202020204" pitchFamily="34" charset="0"/>
              <a:buChar char="•"/>
            </a:pPr>
            <a:endParaRPr lang="en-US" altLang="en-US" sz="2800" dirty="0" smtClean="0">
              <a:solidFill>
                <a:srgbClr val="0070C0"/>
              </a:solidFill>
              <a:latin typeface="Arial" panose="020B0604020202020204" pitchFamily="34" charset="0"/>
              <a:cs typeface="Arial" panose="020B0604020202020204" pitchFamily="34" charset="0"/>
            </a:endParaRP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The </a:t>
            </a:r>
            <a:r>
              <a:rPr lang="en-US" altLang="en-US" sz="2400" dirty="0">
                <a:solidFill>
                  <a:srgbClr val="0070C0"/>
                </a:solidFill>
                <a:latin typeface="Arial" panose="020B0604020202020204" pitchFamily="34" charset="0"/>
                <a:cs typeface="Arial" panose="020B0604020202020204" pitchFamily="34" charset="0"/>
              </a:rPr>
              <a:t>Foundation Stage </a:t>
            </a:r>
            <a:r>
              <a:rPr lang="en-US" altLang="en-US" sz="2400" dirty="0" smtClean="0">
                <a:solidFill>
                  <a:srgbClr val="0070C0"/>
                </a:solidFill>
                <a:latin typeface="Arial" panose="020B0604020202020204" pitchFamily="34" charset="0"/>
                <a:cs typeface="Arial" panose="020B0604020202020204" pitchFamily="34" charset="0"/>
              </a:rPr>
              <a:t>Curriculum at Cheapside </a:t>
            </a:r>
            <a:r>
              <a:rPr lang="en-US" altLang="en-US" sz="2400" dirty="0">
                <a:solidFill>
                  <a:srgbClr val="0070C0"/>
                </a:solidFill>
                <a:latin typeface="Arial" panose="020B0604020202020204" pitchFamily="34" charset="0"/>
                <a:cs typeface="Arial" panose="020B0604020202020204" pitchFamily="34" charset="0"/>
              </a:rPr>
              <a:t>is based on the recognition that children learn best through </a:t>
            </a:r>
            <a:r>
              <a:rPr lang="en-US" altLang="en-US" sz="2400" b="1" dirty="0" smtClean="0">
                <a:solidFill>
                  <a:srgbClr val="0070C0"/>
                </a:solidFill>
                <a:latin typeface="Arial" panose="020B0604020202020204" pitchFamily="34" charset="0"/>
                <a:cs typeface="Arial" panose="020B0604020202020204" pitchFamily="34" charset="0"/>
              </a:rPr>
              <a:t>play </a:t>
            </a:r>
            <a:r>
              <a:rPr lang="en-US" altLang="en-US" sz="2400" b="1" dirty="0">
                <a:solidFill>
                  <a:srgbClr val="0070C0"/>
                </a:solidFill>
                <a:latin typeface="Arial" panose="020B0604020202020204" pitchFamily="34" charset="0"/>
                <a:cs typeface="Arial" panose="020B0604020202020204" pitchFamily="34" charset="0"/>
              </a:rPr>
              <a:t>and active </a:t>
            </a:r>
            <a:r>
              <a:rPr lang="en-US" altLang="en-US" sz="2400" b="1" dirty="0" smtClean="0">
                <a:solidFill>
                  <a:srgbClr val="0070C0"/>
                </a:solidFill>
                <a:latin typeface="Arial" panose="020B0604020202020204" pitchFamily="34" charset="0"/>
                <a:cs typeface="Arial" panose="020B0604020202020204" pitchFamily="34" charset="0"/>
              </a:rPr>
              <a:t>learning</a:t>
            </a:r>
            <a:r>
              <a:rPr lang="en-US" altLang="en-US" sz="2400" dirty="0" smtClean="0">
                <a:solidFill>
                  <a:srgbClr val="0070C0"/>
                </a:solidFill>
                <a:latin typeface="Arial" panose="020B0604020202020204" pitchFamily="34" charset="0"/>
                <a:cs typeface="Arial" panose="020B0604020202020204" pitchFamily="34" charset="0"/>
              </a:rPr>
              <a:t>, alongside adult directed small group and whole class activities.</a:t>
            </a: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Although we have ‘topics’ throughout the year we change and adapt our EYFS curriculum to follow the interests of the children.</a:t>
            </a:r>
          </a:p>
          <a:p>
            <a:pPr marL="457200" indent="-457200">
              <a:spcBef>
                <a:spcPct val="50000"/>
              </a:spcBef>
              <a:buFont typeface="Arial" panose="020B0604020202020204" pitchFamily="34" charset="0"/>
              <a:buChar char="•"/>
            </a:pPr>
            <a:r>
              <a:rPr lang="en-US" altLang="en-US" sz="2400" dirty="0" smtClean="0">
                <a:solidFill>
                  <a:srgbClr val="0070C0"/>
                </a:solidFill>
                <a:latin typeface="Arial" panose="020B0604020202020204" pitchFamily="34" charset="0"/>
                <a:cs typeface="Arial" panose="020B0604020202020204" pitchFamily="34" charset="0"/>
              </a:rPr>
              <a:t>At Cheapside part of this learning will take place outdoors in weekly Forest School sessions.</a:t>
            </a:r>
            <a:endParaRPr lang="en-US" altLang="en-US" sz="2400" dirty="0">
              <a:solidFill>
                <a:srgbClr val="0070C0"/>
              </a:solidFill>
              <a:latin typeface="Arial" panose="020B0604020202020204" pitchFamily="34" charset="0"/>
              <a:cs typeface="Arial" panose="020B0604020202020204" pitchFamily="34" charset="0"/>
            </a:endParaRPr>
          </a:p>
        </p:txBody>
      </p:sp>
      <p:sp>
        <p:nvSpPr>
          <p:cNvPr id="33799" name="Text Box 7"/>
          <p:cNvSpPr txBox="1">
            <a:spLocks noChangeArrowheads="1"/>
          </p:cNvSpPr>
          <p:nvPr/>
        </p:nvSpPr>
        <p:spPr bwMode="auto">
          <a:xfrm>
            <a:off x="1847850" y="3716338"/>
            <a:ext cx="40322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a:p>
        </p:txBody>
      </p:sp>
    </p:spTree>
    <p:extLst>
      <p:ext uri="{BB962C8B-B14F-4D97-AF65-F5344CB8AC3E}">
        <p14:creationId xmlns:p14="http://schemas.microsoft.com/office/powerpoint/2010/main" val="4223711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 calcmode="lin" valueType="num">
                                      <p:cBhvr>
                                        <p:cTn id="7" dur="1000" fill="hold"/>
                                        <p:tgtEl>
                                          <p:spTgt spid="33795">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3795">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3795">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3796"/>
                                        </p:tgtEl>
                                        <p:attrNameLst>
                                          <p:attrName>style.visibility</p:attrName>
                                        </p:attrNameLst>
                                      </p:cBhvr>
                                      <p:to>
                                        <p:strVal val="visible"/>
                                      </p:to>
                                    </p:set>
                                    <p:anim calcmode="lin" valueType="num">
                                      <p:cBhvr>
                                        <p:cTn id="14" dur="1000" fill="hold"/>
                                        <p:tgtEl>
                                          <p:spTgt spid="33796"/>
                                        </p:tgtEl>
                                        <p:attrNameLst>
                                          <p:attrName>ppt_w</p:attrName>
                                        </p:attrNameLst>
                                      </p:cBhvr>
                                      <p:tavLst>
                                        <p:tav tm="0">
                                          <p:val>
                                            <p:strVal val="#ppt_w*0.70"/>
                                          </p:val>
                                        </p:tav>
                                        <p:tav tm="100000">
                                          <p:val>
                                            <p:strVal val="#ppt_w"/>
                                          </p:val>
                                        </p:tav>
                                      </p:tavLst>
                                    </p:anim>
                                    <p:anim calcmode="lin" valueType="num">
                                      <p:cBhvr>
                                        <p:cTn id="15" dur="1000" fill="hold"/>
                                        <p:tgtEl>
                                          <p:spTgt spid="33796"/>
                                        </p:tgtEl>
                                        <p:attrNameLst>
                                          <p:attrName>ppt_h</p:attrName>
                                        </p:attrNameLst>
                                      </p:cBhvr>
                                      <p:tavLst>
                                        <p:tav tm="0">
                                          <p:val>
                                            <p:strVal val="#ppt_h"/>
                                          </p:val>
                                        </p:tav>
                                        <p:tav tm="100000">
                                          <p:val>
                                            <p:strVal val="#ppt_h"/>
                                          </p:val>
                                        </p:tav>
                                      </p:tavLst>
                                    </p:anim>
                                    <p:animEffect transition="in" filter="fade">
                                      <p:cBhvr>
                                        <p:cTn id="16" dur="1000"/>
                                        <p:tgtEl>
                                          <p:spTgt spid="3379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5" presetClass="entr" presetSubtype="0" fill="hold" grpId="0" nodeType="clickEffect">
                                  <p:stCondLst>
                                    <p:cond delay="0"/>
                                  </p:stCondLst>
                                  <p:childTnLst>
                                    <p:set>
                                      <p:cBhvr>
                                        <p:cTn id="20" dur="1" fill="hold">
                                          <p:stCondLst>
                                            <p:cond delay="0"/>
                                          </p:stCondLst>
                                        </p:cTn>
                                        <p:tgtEl>
                                          <p:spTgt spid="33798"/>
                                        </p:tgtEl>
                                        <p:attrNameLst>
                                          <p:attrName>style.visibility</p:attrName>
                                        </p:attrNameLst>
                                      </p:cBhvr>
                                      <p:to>
                                        <p:strVal val="visible"/>
                                      </p:to>
                                    </p:set>
                                    <p:anim calcmode="lin" valueType="num">
                                      <p:cBhvr>
                                        <p:cTn id="21" dur="1000" fill="hold"/>
                                        <p:tgtEl>
                                          <p:spTgt spid="33798"/>
                                        </p:tgtEl>
                                        <p:attrNameLst>
                                          <p:attrName>ppt_w</p:attrName>
                                        </p:attrNameLst>
                                      </p:cBhvr>
                                      <p:tavLst>
                                        <p:tav tm="0">
                                          <p:val>
                                            <p:strVal val="#ppt_w*0.70"/>
                                          </p:val>
                                        </p:tav>
                                        <p:tav tm="100000">
                                          <p:val>
                                            <p:strVal val="#ppt_w"/>
                                          </p:val>
                                        </p:tav>
                                      </p:tavLst>
                                    </p:anim>
                                    <p:anim calcmode="lin" valueType="num">
                                      <p:cBhvr>
                                        <p:cTn id="22" dur="1000" fill="hold"/>
                                        <p:tgtEl>
                                          <p:spTgt spid="33798"/>
                                        </p:tgtEl>
                                        <p:attrNameLst>
                                          <p:attrName>ppt_h</p:attrName>
                                        </p:attrNameLst>
                                      </p:cBhvr>
                                      <p:tavLst>
                                        <p:tav tm="0">
                                          <p:val>
                                            <p:strVal val="#ppt_h"/>
                                          </p:val>
                                        </p:tav>
                                        <p:tav tm="100000">
                                          <p:val>
                                            <p:strVal val="#ppt_h"/>
                                          </p:val>
                                        </p:tav>
                                      </p:tavLst>
                                    </p:anim>
                                    <p:animEffect transition="in" filter="fade">
                                      <p:cBhvr>
                                        <p:cTn id="23" dur="1000"/>
                                        <p:tgtEl>
                                          <p:spTgt spid="337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33796" grpId="0"/>
      <p:bldP spid="3379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      How will I know what my child is learning</a:t>
            </a:r>
            <a:r>
              <a:rPr lang="en-GB" dirty="0" smtClean="0">
                <a:solidFill>
                  <a:srgbClr val="0070C0"/>
                </a:solidFill>
              </a:rPr>
              <a:t>?</a:t>
            </a:r>
            <a:endParaRPr lang="en-GB" dirty="0">
              <a:solidFill>
                <a:srgbClr val="0070C0"/>
              </a:solidFill>
            </a:endParaRPr>
          </a:p>
        </p:txBody>
      </p:sp>
      <p:sp>
        <p:nvSpPr>
          <p:cNvPr id="3" name="Content Placeholder 2"/>
          <p:cNvSpPr>
            <a:spLocks noGrp="1"/>
          </p:cNvSpPr>
          <p:nvPr>
            <p:ph idx="1"/>
          </p:nvPr>
        </p:nvSpPr>
        <p:spPr/>
        <p:txBody>
          <a:bodyPr>
            <a:normAutofit fontScale="92500" lnSpcReduction="10000"/>
          </a:bodyPr>
          <a:lstStyle/>
          <a:p>
            <a:r>
              <a:rPr lang="en-GB" dirty="0" smtClean="0">
                <a:solidFill>
                  <a:srgbClr val="0070C0"/>
                </a:solidFill>
                <a:latin typeface="Arial" panose="020B0604020202020204" pitchFamily="34" charset="0"/>
                <a:cs typeface="Arial" panose="020B0604020202020204" pitchFamily="34" charset="0"/>
              </a:rPr>
              <a:t>Regular newsletters will be published on the class page on our website. </a:t>
            </a:r>
          </a:p>
          <a:p>
            <a:pPr marL="0" indent="0">
              <a:buNone/>
            </a:pPr>
            <a:endParaRPr lang="en-GB" dirty="0" smtClean="0">
              <a:solidFill>
                <a:srgbClr val="0070C0"/>
              </a:solidFill>
              <a:latin typeface="Arial" panose="020B0604020202020204" pitchFamily="34" charset="0"/>
              <a:cs typeface="Arial" panose="020B0604020202020204" pitchFamily="34" charset="0"/>
            </a:endParaRPr>
          </a:p>
          <a:p>
            <a:r>
              <a:rPr lang="en-GB" dirty="0" smtClean="0">
                <a:solidFill>
                  <a:srgbClr val="0070C0"/>
                </a:solidFill>
                <a:latin typeface="Arial" panose="020B0604020202020204" pitchFamily="34" charset="0"/>
                <a:cs typeface="Arial" panose="020B0604020202020204" pitchFamily="34" charset="0"/>
              </a:rPr>
              <a:t>We currently use </a:t>
            </a:r>
            <a:r>
              <a:rPr lang="en-GB" dirty="0">
                <a:solidFill>
                  <a:srgbClr val="0070C0"/>
                </a:solidFill>
                <a:latin typeface="Arial" panose="020B0604020202020204" pitchFamily="34" charset="0"/>
                <a:cs typeface="Arial" panose="020B0604020202020204" pitchFamily="34" charset="0"/>
              </a:rPr>
              <a:t>a piece of educational software called ‘Tapestry’ to record your child’s </a:t>
            </a:r>
            <a:r>
              <a:rPr lang="en-GB" dirty="0" smtClean="0">
                <a:solidFill>
                  <a:srgbClr val="0070C0"/>
                </a:solidFill>
                <a:latin typeface="Arial" panose="020B0604020202020204" pitchFamily="34" charset="0"/>
                <a:cs typeface="Arial" panose="020B0604020202020204" pitchFamily="34" charset="0"/>
              </a:rPr>
              <a:t>‘Wow’ moments and whole class activities. You will receive an email at the end of July asking you to activate your account.  Please upload any photos of your child’s ‘wow’ moments or achievements over the summer holidays!</a:t>
            </a:r>
          </a:p>
          <a:p>
            <a:pPr marL="0" indent="0">
              <a:buNone/>
            </a:pPr>
            <a:endParaRPr lang="en-GB" dirty="0" smtClean="0">
              <a:solidFill>
                <a:srgbClr val="0070C0"/>
              </a:solidFill>
              <a:latin typeface="Arial" panose="020B0604020202020204" pitchFamily="34" charset="0"/>
              <a:cs typeface="Arial" panose="020B0604020202020204" pitchFamily="34" charset="0"/>
            </a:endParaRPr>
          </a:p>
          <a:p>
            <a:r>
              <a:rPr lang="en-GB" dirty="0" smtClean="0">
                <a:solidFill>
                  <a:srgbClr val="0070C0"/>
                </a:solidFill>
                <a:latin typeface="Arial" panose="020B0604020202020204" pitchFamily="34" charset="0"/>
                <a:cs typeface="Arial" panose="020B0604020202020204" pitchFamily="34" charset="0"/>
              </a:rPr>
              <a:t>We collect key pieces of children’s work to share with you in a Learning Journey and Topic Book.</a:t>
            </a:r>
            <a:endParaRPr lang="en-GB" dirty="0" smtClean="0"/>
          </a:p>
        </p:txBody>
      </p:sp>
    </p:spTree>
    <p:extLst>
      <p:ext uri="{BB962C8B-B14F-4D97-AF65-F5344CB8AC3E}">
        <p14:creationId xmlns:p14="http://schemas.microsoft.com/office/powerpoint/2010/main" val="15254359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The first few weeks..</a:t>
            </a:r>
            <a:endParaRPr lang="en-GB" dirty="0">
              <a:solidFill>
                <a:srgbClr val="0070C0"/>
              </a:solidFill>
              <a:latin typeface="Arial" panose="020B0604020202020204" pitchFamily="34" charset="0"/>
              <a:cs typeface="Arial" panose="020B0604020202020204" pitchFamily="34" charset="0"/>
            </a:endParaRPr>
          </a:p>
        </p:txBody>
      </p:sp>
      <p:sp>
        <p:nvSpPr>
          <p:cNvPr id="4" name="Rectangle 3"/>
          <p:cNvSpPr>
            <a:spLocks noGrp="1" noChangeArrowheads="1"/>
          </p:cNvSpPr>
          <p:nvPr>
            <p:ph idx="1"/>
          </p:nvPr>
        </p:nvSpPr>
        <p:spPr>
          <a:xfrm>
            <a:off x="838200" y="1306286"/>
            <a:ext cx="10515600" cy="4976947"/>
          </a:xfrm>
        </p:spPr>
        <p:txBody>
          <a:bodyPr>
            <a:normAutofit fontScale="92500" lnSpcReduction="20000"/>
          </a:bodyPr>
          <a:lstStyle/>
          <a:p>
            <a:pPr algn="ctr">
              <a:lnSpc>
                <a:spcPct val="80000"/>
              </a:lnSpc>
            </a:pPr>
            <a:endParaRPr lang="en-GB" altLang="en-US" sz="1400" dirty="0">
              <a:solidFill>
                <a:srgbClr val="0070C0"/>
              </a:solidFill>
              <a:latin typeface="Arial" panose="020B0604020202020204" pitchFamily="34" charset="0"/>
              <a:cs typeface="Arial" panose="020B0604020202020204" pitchFamily="34" charset="0"/>
            </a:endParaRP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Help your child settle, ensuring they feel safe and are happy, and encourage and support with exploring the new environment and with making new friends.</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Be introduced to their Year 6 Buddy.</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What do they </a:t>
            </a:r>
            <a:r>
              <a:rPr lang="en-GB" altLang="en-US" sz="3400" b="1" dirty="0" smtClean="0">
                <a:solidFill>
                  <a:srgbClr val="0070C0"/>
                </a:solidFill>
                <a:latin typeface="Arial" panose="020B0604020202020204" pitchFamily="34" charset="0"/>
                <a:cs typeface="Arial" panose="020B0604020202020204" pitchFamily="34" charset="0"/>
              </a:rPr>
              <a:t>already know? </a:t>
            </a:r>
            <a:r>
              <a:rPr lang="en-GB" altLang="en-US" sz="3400" dirty="0" smtClean="0">
                <a:solidFill>
                  <a:srgbClr val="0070C0"/>
                </a:solidFill>
                <a:latin typeface="Arial" panose="020B0604020202020204" pitchFamily="34" charset="0"/>
                <a:cs typeface="Arial" panose="020B0604020202020204" pitchFamily="34" charset="0"/>
              </a:rPr>
              <a:t>We use this information </a:t>
            </a:r>
            <a:r>
              <a:rPr lang="en-GB" altLang="en-US" sz="3400" dirty="0">
                <a:solidFill>
                  <a:srgbClr val="0070C0"/>
                </a:solidFill>
                <a:latin typeface="Arial" panose="020B0604020202020204" pitchFamily="34" charset="0"/>
                <a:cs typeface="Arial" panose="020B0604020202020204" pitchFamily="34" charset="0"/>
              </a:rPr>
              <a:t>to help </a:t>
            </a:r>
            <a:r>
              <a:rPr lang="en-GB" altLang="en-US" sz="3400" dirty="0" smtClean="0">
                <a:solidFill>
                  <a:srgbClr val="0070C0"/>
                </a:solidFill>
                <a:latin typeface="Arial" panose="020B0604020202020204" pitchFamily="34" charset="0"/>
                <a:cs typeface="Arial" panose="020B0604020202020204" pitchFamily="34" charset="0"/>
              </a:rPr>
              <a:t> plan for the next steps for every child. This is what is generally referred to as the </a:t>
            </a:r>
            <a:r>
              <a:rPr lang="en-GB" altLang="en-US" sz="3400" b="1" dirty="0" smtClean="0">
                <a:solidFill>
                  <a:srgbClr val="0070C0"/>
                </a:solidFill>
                <a:latin typeface="Arial" panose="020B0604020202020204" pitchFamily="34" charset="0"/>
                <a:cs typeface="Arial" panose="020B0604020202020204" pitchFamily="34" charset="0"/>
              </a:rPr>
              <a:t>Reception </a:t>
            </a:r>
            <a:r>
              <a:rPr lang="en-GB" altLang="en-US" sz="3400" b="1" dirty="0">
                <a:solidFill>
                  <a:srgbClr val="0070C0"/>
                </a:solidFill>
                <a:latin typeface="Arial" panose="020B0604020202020204" pitchFamily="34" charset="0"/>
                <a:cs typeface="Arial" panose="020B0604020202020204" pitchFamily="34" charset="0"/>
              </a:rPr>
              <a:t>B</a:t>
            </a:r>
            <a:r>
              <a:rPr lang="en-GB" altLang="en-US" sz="3400" b="1" dirty="0" smtClean="0">
                <a:solidFill>
                  <a:srgbClr val="0070C0"/>
                </a:solidFill>
                <a:latin typeface="Arial" panose="020B0604020202020204" pitchFamily="34" charset="0"/>
                <a:cs typeface="Arial" panose="020B0604020202020204" pitchFamily="34" charset="0"/>
              </a:rPr>
              <a:t>aseline </a:t>
            </a:r>
            <a:r>
              <a:rPr lang="en-GB" altLang="en-US" sz="3400" b="1" dirty="0">
                <a:solidFill>
                  <a:srgbClr val="0070C0"/>
                </a:solidFill>
                <a:latin typeface="Arial" panose="020B0604020202020204" pitchFamily="34" charset="0"/>
                <a:cs typeface="Arial" panose="020B0604020202020204" pitchFamily="34" charset="0"/>
              </a:rPr>
              <a:t>A</a:t>
            </a:r>
            <a:r>
              <a:rPr lang="en-GB" altLang="en-US" sz="3400" b="1" dirty="0" smtClean="0">
                <a:solidFill>
                  <a:srgbClr val="0070C0"/>
                </a:solidFill>
                <a:latin typeface="Arial" panose="020B0604020202020204" pitchFamily="34" charset="0"/>
                <a:cs typeface="Arial" panose="020B0604020202020204" pitchFamily="34" charset="0"/>
              </a:rPr>
              <a:t>ssessment (RBA) </a:t>
            </a:r>
            <a:r>
              <a:rPr lang="en-GB" altLang="en-US" sz="3400" dirty="0" smtClean="0">
                <a:solidFill>
                  <a:srgbClr val="0070C0"/>
                </a:solidFill>
                <a:latin typeface="Arial" panose="020B0604020202020204" pitchFamily="34" charset="0"/>
                <a:cs typeface="Arial" panose="020B0604020202020204" pitchFamily="34" charset="0"/>
              </a:rPr>
              <a:t>.</a:t>
            </a:r>
          </a:p>
          <a:p>
            <a:pPr>
              <a:lnSpc>
                <a:spcPct val="110000"/>
              </a:lnSpc>
            </a:pPr>
            <a:r>
              <a:rPr lang="en-GB" altLang="en-US" sz="3400" dirty="0" smtClean="0">
                <a:solidFill>
                  <a:srgbClr val="0070C0"/>
                </a:solidFill>
                <a:latin typeface="Arial" panose="020B0604020202020204" pitchFamily="34" charset="0"/>
                <a:cs typeface="Arial" panose="020B0604020202020204" pitchFamily="34" charset="0"/>
              </a:rPr>
              <a:t>You </a:t>
            </a:r>
            <a:r>
              <a:rPr lang="en-GB" altLang="en-US" sz="3400" dirty="0">
                <a:solidFill>
                  <a:srgbClr val="0070C0"/>
                </a:solidFill>
                <a:latin typeface="Arial" panose="020B0604020202020204" pitchFamily="34" charset="0"/>
                <a:cs typeface="Arial" panose="020B0604020202020204" pitchFamily="34" charset="0"/>
              </a:rPr>
              <a:t>will be invited to discuss </a:t>
            </a:r>
            <a:r>
              <a:rPr lang="en-GB" altLang="en-US" sz="3400" dirty="0" smtClean="0">
                <a:solidFill>
                  <a:srgbClr val="0070C0"/>
                </a:solidFill>
                <a:latin typeface="Arial" panose="020B0604020202020204" pitchFamily="34" charset="0"/>
                <a:cs typeface="Arial" panose="020B0604020202020204" pitchFamily="34" charset="0"/>
              </a:rPr>
              <a:t>your </a:t>
            </a:r>
            <a:r>
              <a:rPr lang="en-GB" altLang="en-US" sz="3400" dirty="0">
                <a:solidFill>
                  <a:srgbClr val="0070C0"/>
                </a:solidFill>
                <a:latin typeface="Arial" panose="020B0604020202020204" pitchFamily="34" charset="0"/>
                <a:cs typeface="Arial" panose="020B0604020202020204" pitchFamily="34" charset="0"/>
              </a:rPr>
              <a:t>child’s progress &amp; </a:t>
            </a:r>
            <a:r>
              <a:rPr lang="en-GB" altLang="en-US" sz="3400" dirty="0" smtClean="0">
                <a:solidFill>
                  <a:srgbClr val="0070C0"/>
                </a:solidFill>
                <a:latin typeface="Arial" panose="020B0604020202020204" pitchFamily="34" charset="0"/>
                <a:cs typeface="Arial" panose="020B0604020202020204" pitchFamily="34" charset="0"/>
              </a:rPr>
              <a:t>adjustment </a:t>
            </a:r>
            <a:r>
              <a:rPr lang="en-GB" altLang="en-US" sz="3400" dirty="0">
                <a:solidFill>
                  <a:srgbClr val="0070C0"/>
                </a:solidFill>
                <a:latin typeface="Arial" panose="020B0604020202020204" pitchFamily="34" charset="0"/>
                <a:cs typeface="Arial" panose="020B0604020202020204" pitchFamily="34" charset="0"/>
              </a:rPr>
              <a:t>to school within the first term.  </a:t>
            </a:r>
          </a:p>
          <a:p>
            <a:pPr>
              <a:lnSpc>
                <a:spcPct val="80000"/>
              </a:lnSpc>
            </a:pPr>
            <a:endParaRPr lang="en-GB" altLang="en-US" sz="2400" dirty="0"/>
          </a:p>
        </p:txBody>
      </p:sp>
    </p:spTree>
    <p:extLst>
      <p:ext uri="{BB962C8B-B14F-4D97-AF65-F5344CB8AC3E}">
        <p14:creationId xmlns:p14="http://schemas.microsoft.com/office/powerpoint/2010/main" val="4277759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1000"/>
                                        <p:tgtEl>
                                          <p:spTgt spid="4">
                                            <p:txEl>
                                              <p:pRg st="1" end="1"/>
                                            </p:txEl>
                                          </p:spTgt>
                                        </p:tgtEl>
                                      </p:cBhvr>
                                    </p:animEffect>
                                    <p:anim calcmode="lin" valueType="num">
                                      <p:cBhvr>
                                        <p:cTn id="8"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animEffect transition="in" filter="fade">
                                      <p:cBhvr>
                                        <p:cTn id="21" dur="1000"/>
                                        <p:tgtEl>
                                          <p:spTgt spid="4">
                                            <p:txEl>
                                              <p:pRg st="3" end="3"/>
                                            </p:txEl>
                                          </p:spTgt>
                                        </p:tgtEl>
                                      </p:cBhvr>
                                    </p:animEffect>
                                    <p:anim calcmode="lin" valueType="num">
                                      <p:cBhvr>
                                        <p:cTn id="22"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4" end="4"/>
                                            </p:txEl>
                                          </p:spTgt>
                                        </p:tgtEl>
                                        <p:attrNameLst>
                                          <p:attrName>style.visibility</p:attrName>
                                        </p:attrNameLst>
                                      </p:cBhvr>
                                      <p:to>
                                        <p:strVal val="visible"/>
                                      </p:to>
                                    </p:set>
                                    <p:animEffect transition="in" filter="fade">
                                      <p:cBhvr>
                                        <p:cTn id="28" dur="1000"/>
                                        <p:tgtEl>
                                          <p:spTgt spid="4">
                                            <p:txEl>
                                              <p:pRg st="4" end="4"/>
                                            </p:txEl>
                                          </p:spTgt>
                                        </p:tgtEl>
                                      </p:cBhvr>
                                    </p:animEffect>
                                    <p:anim calcmode="lin" valueType="num">
                                      <p:cBhvr>
                                        <p:cTn id="29"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solidFill>
                  <a:srgbClr val="0070C0"/>
                </a:solidFill>
                <a:latin typeface="Arial" panose="020B0604020202020204" pitchFamily="34" charset="0"/>
                <a:cs typeface="Arial" panose="020B0604020202020204" pitchFamily="34" charset="0"/>
              </a:rPr>
              <a:t>Starting school in September – how           does it work?</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87383" y="1690688"/>
            <a:ext cx="11469188" cy="5036683"/>
          </a:xfrm>
        </p:spPr>
        <p:txBody>
          <a:bodyPr>
            <a:normAutofit fontScale="70000" lnSpcReduction="20000"/>
          </a:bodyPr>
          <a:lstStyle/>
          <a:p>
            <a:r>
              <a:rPr lang="en-GB" dirty="0" smtClean="0"/>
              <a:t> </a:t>
            </a:r>
            <a:r>
              <a:rPr lang="en-GB" sz="3100" dirty="0" smtClean="0">
                <a:solidFill>
                  <a:srgbClr val="0070C0"/>
                </a:solidFill>
                <a:latin typeface="Arial" panose="020B0604020202020204" pitchFamily="34" charset="0"/>
                <a:cs typeface="Arial" panose="020B0604020202020204" pitchFamily="34" charset="0"/>
              </a:rPr>
              <a:t>A Parent-teacher meeting will take place at the beginning of </a:t>
            </a:r>
            <a:r>
              <a:rPr lang="en-GB" sz="3100" dirty="0">
                <a:solidFill>
                  <a:srgbClr val="0070C0"/>
                </a:solidFill>
                <a:latin typeface="Arial" panose="020B0604020202020204" pitchFamily="34" charset="0"/>
                <a:cs typeface="Arial" panose="020B0604020202020204" pitchFamily="34" charset="0"/>
              </a:rPr>
              <a:t>September prior to your child starting school. This is to give you an opportunity to tell us about your child and discuss any worries or concerns you may have about them starting school. </a:t>
            </a:r>
            <a:endParaRPr lang="en-GB" sz="3100" dirty="0" smtClean="0">
              <a:solidFill>
                <a:srgbClr val="0070C0"/>
              </a:solidFill>
              <a:latin typeface="Arial" panose="020B0604020202020204" pitchFamily="34" charset="0"/>
              <a:cs typeface="Arial" panose="020B0604020202020204" pitchFamily="34" charset="0"/>
            </a:endParaRPr>
          </a:p>
          <a:p>
            <a:r>
              <a:rPr lang="en-GB" sz="3100" dirty="0" smtClean="0">
                <a:solidFill>
                  <a:srgbClr val="0070C0"/>
                </a:solidFill>
                <a:latin typeface="Arial" panose="020B0604020202020204" pitchFamily="34" charset="0"/>
                <a:cs typeface="Arial" panose="020B0604020202020204" pitchFamily="34" charset="0"/>
              </a:rPr>
              <a:t>Please ensure you have signed up for a time slot for this interview. We would love your child to accompany you to this interview. They will have an opportunity to play in the classroom whilst we meet. You are welcome to stay and play for a small while afterwards with your child.</a:t>
            </a:r>
          </a:p>
          <a:p>
            <a:endParaRPr lang="en-GB" sz="3100" dirty="0" smtClean="0">
              <a:solidFill>
                <a:srgbClr val="0070C0"/>
              </a:solidFill>
              <a:latin typeface="Arial" panose="020B0604020202020204" pitchFamily="34" charset="0"/>
              <a:cs typeface="Arial" panose="020B0604020202020204" pitchFamily="34" charset="0"/>
            </a:endParaRPr>
          </a:p>
          <a:p>
            <a:r>
              <a:rPr lang="en-GB" u="sng" dirty="0">
                <a:hlinkClick r:id="rId3"/>
              </a:rPr>
              <a:t>https://</a:t>
            </a:r>
            <a:r>
              <a:rPr lang="en-GB" u="sng" dirty="0" smtClean="0">
                <a:hlinkClick r:id="rId3"/>
              </a:rPr>
              <a:t>docs.google.com/spreadsheets/d/1ZqQBJ-VEoCsOFB1OOTr8TJS16fzjXeRk9i4ZqDT3GNw/edit?usp=sharing</a:t>
            </a:r>
            <a:endParaRPr lang="en-GB" u="sng" dirty="0" smtClean="0"/>
          </a:p>
          <a:p>
            <a:endParaRPr lang="en-GB" u="sng" dirty="0" smtClean="0"/>
          </a:p>
          <a:p>
            <a:r>
              <a:rPr lang="en-GB" sz="3100" dirty="0">
                <a:solidFill>
                  <a:srgbClr val="0070C0"/>
                </a:solidFill>
                <a:latin typeface="Arial" panose="020B0604020202020204" pitchFamily="34" charset="0"/>
                <a:cs typeface="Arial" panose="020B0604020202020204" pitchFamily="34" charset="0"/>
              </a:rPr>
              <a:t>We would also like to look at your child’s learning journal and any reports that the pre-school have given you so please bring these along with you.</a:t>
            </a:r>
          </a:p>
          <a:p>
            <a:pPr marL="0" indent="0">
              <a:buNone/>
            </a:pPr>
            <a:endParaRPr lang="en-GB" sz="3100" dirty="0" smtClean="0">
              <a:solidFill>
                <a:srgbClr val="0070C0"/>
              </a:solidFill>
              <a:latin typeface="Arial" panose="020B0604020202020204" pitchFamily="34" charset="0"/>
              <a:cs typeface="Arial" panose="020B0604020202020204" pitchFamily="34" charset="0"/>
            </a:endParaRPr>
          </a:p>
          <a:p>
            <a:r>
              <a:rPr lang="en-GB" sz="4600" b="1" dirty="0" smtClean="0">
                <a:solidFill>
                  <a:srgbClr val="0070C0"/>
                </a:solidFill>
                <a:latin typeface="Arial" panose="020B0604020202020204" pitchFamily="34" charset="0"/>
                <a:cs typeface="Arial" panose="020B0604020202020204" pitchFamily="34" charset="0"/>
              </a:rPr>
              <a:t>Please return </a:t>
            </a:r>
            <a:r>
              <a:rPr lang="en-GB" sz="4600" b="1" dirty="0">
                <a:solidFill>
                  <a:srgbClr val="0070C0"/>
                </a:solidFill>
                <a:latin typeface="Arial" panose="020B0604020202020204" pitchFamily="34" charset="0"/>
                <a:cs typeface="Arial" panose="020B0604020202020204" pitchFamily="34" charset="0"/>
              </a:rPr>
              <a:t>any outstanding </a:t>
            </a:r>
            <a:r>
              <a:rPr lang="en-GB" sz="4600" b="1" dirty="0" smtClean="0">
                <a:solidFill>
                  <a:srgbClr val="0070C0"/>
                </a:solidFill>
                <a:latin typeface="Arial" panose="020B0604020202020204" pitchFamily="34" charset="0"/>
                <a:cs typeface="Arial" panose="020B0604020202020204" pitchFamily="34" charset="0"/>
              </a:rPr>
              <a:t>forms to school before the end of the Summer Term. </a:t>
            </a:r>
            <a:endParaRPr lang="en-GB" sz="4600" b="1" dirty="0"/>
          </a:p>
        </p:txBody>
      </p:sp>
    </p:spTree>
    <p:extLst>
      <p:ext uri="{BB962C8B-B14F-4D97-AF65-F5344CB8AC3E}">
        <p14:creationId xmlns:p14="http://schemas.microsoft.com/office/powerpoint/2010/main" val="26984174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43948"/>
            <a:ext cx="10515600" cy="1325563"/>
          </a:xfrm>
        </p:spPr>
        <p:txBody>
          <a:bodyPr>
            <a:normAutofit fontScale="90000"/>
          </a:bodyPr>
          <a:lstStyle/>
          <a:p>
            <a:pPr algn="ctr"/>
            <a:r>
              <a:rPr lang="en-GB" sz="4000" b="1" dirty="0">
                <a:solidFill>
                  <a:srgbClr val="0070C0"/>
                </a:solidFill>
                <a:latin typeface="Arial" panose="020B0604020202020204" pitchFamily="34" charset="0"/>
                <a:cs typeface="Arial" panose="020B0604020202020204" pitchFamily="34" charset="0"/>
              </a:rPr>
              <a:t>Children invited to attend for the morning session</a:t>
            </a:r>
            <a:r>
              <a:rPr lang="en-GB" b="1" dirty="0">
                <a:solidFill>
                  <a:srgbClr val="0070C0"/>
                </a:solidFill>
                <a:latin typeface="Arial" panose="020B0604020202020204" pitchFamily="34" charset="0"/>
                <a:cs typeface="Arial" panose="020B0604020202020204" pitchFamily="34" charset="0"/>
              </a:rPr>
              <a:t/>
            </a:r>
            <a:br>
              <a:rPr lang="en-GB" b="1" dirty="0">
                <a:solidFill>
                  <a:srgbClr val="0070C0"/>
                </a:solidFill>
                <a:latin typeface="Arial" panose="020B0604020202020204" pitchFamily="34" charset="0"/>
                <a:cs typeface="Arial" panose="020B0604020202020204" pitchFamily="34" charset="0"/>
              </a:rPr>
            </a:br>
            <a:r>
              <a:rPr lang="en-GB" dirty="0" smtClean="0"/>
              <a:t/>
            </a:r>
            <a:br>
              <a:rPr lang="en-GB" dirty="0" smtClean="0"/>
            </a:br>
            <a:r>
              <a:rPr lang="en-GB" dirty="0"/>
              <a:t> </a:t>
            </a:r>
            <a:r>
              <a:rPr lang="en-GB" dirty="0" smtClean="0"/>
              <a:t>          </a:t>
            </a:r>
            <a:endParaRPr lang="en-GB" dirty="0"/>
          </a:p>
        </p:txBody>
      </p:sp>
      <p:sp>
        <p:nvSpPr>
          <p:cNvPr id="3" name="Content Placeholder 2"/>
          <p:cNvSpPr>
            <a:spLocks noGrp="1"/>
          </p:cNvSpPr>
          <p:nvPr>
            <p:ph idx="1"/>
          </p:nvPr>
        </p:nvSpPr>
        <p:spPr>
          <a:xfrm>
            <a:off x="838200" y="1593669"/>
            <a:ext cx="10515600" cy="5171123"/>
          </a:xfrm>
        </p:spPr>
        <p:txBody>
          <a:bodyPr>
            <a:normAutofit/>
          </a:bodyPr>
          <a:lstStyle/>
          <a:p>
            <a:r>
              <a:rPr lang="en-GB" dirty="0" smtClean="0">
                <a:solidFill>
                  <a:srgbClr val="0070C0"/>
                </a:solidFill>
                <a:latin typeface="Arial" panose="020B0604020202020204" pitchFamily="34" charset="0"/>
                <a:cs typeface="Arial" panose="020B0604020202020204" pitchFamily="34" charset="0"/>
              </a:rPr>
              <a:t>Your child will begin school for </a:t>
            </a:r>
            <a:r>
              <a:rPr lang="en-GB" b="1" dirty="0" smtClean="0">
                <a:solidFill>
                  <a:srgbClr val="0070C0"/>
                </a:solidFill>
                <a:latin typeface="Arial" panose="020B0604020202020204" pitchFamily="34" charset="0"/>
                <a:cs typeface="Arial" panose="020B0604020202020204" pitchFamily="34" charset="0"/>
              </a:rPr>
              <a:t>mornings only</a:t>
            </a:r>
            <a:r>
              <a:rPr lang="en-GB" dirty="0" smtClean="0">
                <a:solidFill>
                  <a:srgbClr val="0070C0"/>
                </a:solidFill>
                <a:latin typeface="Arial" panose="020B0604020202020204" pitchFamily="34" charset="0"/>
                <a:cs typeface="Arial" panose="020B0604020202020204" pitchFamily="34" charset="0"/>
              </a:rPr>
              <a:t> on </a:t>
            </a:r>
            <a:r>
              <a:rPr lang="en-GB" b="1" dirty="0" smtClean="0">
                <a:solidFill>
                  <a:srgbClr val="0070C0"/>
                </a:solidFill>
                <a:latin typeface="Arial" panose="020B0604020202020204" pitchFamily="34" charset="0"/>
                <a:cs typeface="Arial" panose="020B0604020202020204" pitchFamily="34" charset="0"/>
              </a:rPr>
              <a:t>Wednesday </a:t>
            </a:r>
            <a:r>
              <a:rPr lang="en-GB" b="1" dirty="0">
                <a:solidFill>
                  <a:srgbClr val="0070C0"/>
                </a:solidFill>
                <a:latin typeface="Arial" panose="020B0604020202020204" pitchFamily="34" charset="0"/>
                <a:cs typeface="Arial" panose="020B0604020202020204" pitchFamily="34" charset="0"/>
              </a:rPr>
              <a:t>7</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 2022</a:t>
            </a:r>
            <a:r>
              <a:rPr lang="en-GB" dirty="0" smtClean="0">
                <a:solidFill>
                  <a:srgbClr val="0070C0"/>
                </a:solidFill>
                <a:latin typeface="Arial" panose="020B0604020202020204" pitchFamily="34" charset="0"/>
                <a:cs typeface="Arial" panose="020B0604020202020204" pitchFamily="34" charset="0"/>
              </a:rPr>
              <a:t>. We would like the morning children to arrive at 9.30am and be collected at 11.30am. </a:t>
            </a:r>
          </a:p>
          <a:p>
            <a:r>
              <a:rPr lang="en-GB" dirty="0" smtClean="0">
                <a:solidFill>
                  <a:srgbClr val="0070C0"/>
                </a:solidFill>
                <a:latin typeface="Arial" panose="020B0604020202020204" pitchFamily="34" charset="0"/>
                <a:cs typeface="Arial" panose="020B0604020202020204" pitchFamily="34" charset="0"/>
              </a:rPr>
              <a:t>These children will be in school for </a:t>
            </a:r>
            <a:r>
              <a:rPr lang="en-GB" b="1" dirty="0" smtClean="0">
                <a:solidFill>
                  <a:srgbClr val="0070C0"/>
                </a:solidFill>
                <a:latin typeface="Arial" panose="020B0604020202020204" pitchFamily="34" charset="0"/>
                <a:cs typeface="Arial" panose="020B0604020202020204" pitchFamily="34" charset="0"/>
              </a:rPr>
              <a:t>mornings only </a:t>
            </a:r>
            <a:r>
              <a:rPr lang="en-GB" dirty="0" smtClean="0">
                <a:solidFill>
                  <a:srgbClr val="0070C0"/>
                </a:solidFill>
                <a:latin typeface="Arial" panose="020B0604020202020204" pitchFamily="34" charset="0"/>
                <a:cs typeface="Arial" panose="020B0604020202020204" pitchFamily="34" charset="0"/>
              </a:rPr>
              <a:t>until </a:t>
            </a:r>
            <a:r>
              <a:rPr lang="en-GB" b="1" dirty="0" smtClean="0">
                <a:solidFill>
                  <a:srgbClr val="0070C0"/>
                </a:solidFill>
                <a:latin typeface="Arial" panose="020B0604020202020204" pitchFamily="34" charset="0"/>
                <a:cs typeface="Arial" panose="020B0604020202020204" pitchFamily="34" charset="0"/>
              </a:rPr>
              <a:t>Friday </a:t>
            </a:r>
            <a:r>
              <a:rPr lang="en-GB" b="1" dirty="0">
                <a:solidFill>
                  <a:srgbClr val="0070C0"/>
                </a:solidFill>
                <a:latin typeface="Arial" panose="020B0604020202020204" pitchFamily="34" charset="0"/>
                <a:cs typeface="Arial" panose="020B0604020202020204" pitchFamily="34" charset="0"/>
              </a:rPr>
              <a:t>9</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p>
          <a:p>
            <a:r>
              <a:rPr lang="en-GB" dirty="0" smtClean="0">
                <a:solidFill>
                  <a:srgbClr val="0070C0"/>
                </a:solidFill>
                <a:latin typeface="Arial" panose="020B0604020202020204" pitchFamily="34" charset="0"/>
                <a:cs typeface="Arial" panose="020B0604020202020204" pitchFamily="34" charset="0"/>
              </a:rPr>
              <a:t>We would like to invite your child to stay for lunch on </a:t>
            </a:r>
            <a:r>
              <a:rPr lang="en-GB" b="1" dirty="0" smtClean="0">
                <a:solidFill>
                  <a:srgbClr val="0070C0"/>
                </a:solidFill>
                <a:latin typeface="Arial" panose="020B0604020202020204" pitchFamily="34" charset="0"/>
                <a:cs typeface="Arial" panose="020B0604020202020204" pitchFamily="34" charset="0"/>
              </a:rPr>
              <a:t>Thursday </a:t>
            </a:r>
            <a:r>
              <a:rPr lang="en-GB" b="1" dirty="0">
                <a:solidFill>
                  <a:srgbClr val="0070C0"/>
                </a:solidFill>
                <a:latin typeface="Arial" panose="020B0604020202020204" pitchFamily="34" charset="0"/>
                <a:cs typeface="Arial" panose="020B0604020202020204" pitchFamily="34" charset="0"/>
              </a:rPr>
              <a:t>8</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r>
              <a:rPr lang="en-GB" dirty="0" smtClean="0">
                <a:solidFill>
                  <a:srgbClr val="0070C0"/>
                </a:solidFill>
                <a:latin typeface="Arial" panose="020B0604020202020204" pitchFamily="34" charset="0"/>
                <a:cs typeface="Arial" panose="020B0604020202020204" pitchFamily="34" charset="0"/>
              </a:rPr>
              <a:t>. On this day we would like you to collect your child at 12:30pm</a:t>
            </a:r>
          </a:p>
          <a:p>
            <a:r>
              <a:rPr lang="en-GB" dirty="0" smtClean="0">
                <a:solidFill>
                  <a:srgbClr val="0070C0"/>
                </a:solidFill>
                <a:latin typeface="Arial" panose="020B0604020202020204" pitchFamily="34" charset="0"/>
                <a:cs typeface="Arial" panose="020B0604020202020204" pitchFamily="34" charset="0"/>
              </a:rPr>
              <a:t>Your child will start school full time on </a:t>
            </a:r>
            <a:r>
              <a:rPr lang="en-GB" b="1" dirty="0" smtClean="0">
                <a:solidFill>
                  <a:srgbClr val="0070C0"/>
                </a:solidFill>
                <a:latin typeface="Arial" panose="020B0604020202020204" pitchFamily="34" charset="0"/>
                <a:cs typeface="Arial" panose="020B0604020202020204" pitchFamily="34" charset="0"/>
              </a:rPr>
              <a:t>Monday 12</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September</a:t>
            </a:r>
            <a:r>
              <a:rPr lang="en-GB" dirty="0" smtClean="0">
                <a:solidFill>
                  <a:srgbClr val="0070C0"/>
                </a:solidFill>
                <a:latin typeface="Arial" panose="020B0604020202020204" pitchFamily="34" charset="0"/>
                <a:cs typeface="Arial" panose="020B0604020202020204" pitchFamily="34" charset="0"/>
              </a:rPr>
              <a:t>. The school day will begin at 8.40am.</a:t>
            </a:r>
          </a:p>
          <a:p>
            <a:endParaRPr lang="en-GB" b="1" i="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33781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0189" y="299811"/>
            <a:ext cx="10515600" cy="1325563"/>
          </a:xfrm>
        </p:spPr>
        <p:txBody>
          <a:bodyPr>
            <a:normAutofit fontScale="90000"/>
          </a:bodyPr>
          <a:lstStyle/>
          <a:p>
            <a:pPr algn="ctr"/>
            <a:r>
              <a:rPr lang="en-GB" sz="3600" b="1" dirty="0">
                <a:solidFill>
                  <a:srgbClr val="0070C0"/>
                </a:solidFill>
                <a:latin typeface="Arial" panose="020B0604020202020204" pitchFamily="34" charset="0"/>
                <a:cs typeface="Arial" panose="020B0604020202020204" pitchFamily="34" charset="0"/>
              </a:rPr>
              <a:t>Children invited to attend for the afternoon session</a:t>
            </a:r>
            <a:r>
              <a:rPr lang="en-GB" b="1" dirty="0">
                <a:solidFill>
                  <a:srgbClr val="0070C0"/>
                </a:solidFill>
                <a:latin typeface="Arial" panose="020B0604020202020204" pitchFamily="34" charset="0"/>
                <a:cs typeface="Arial" panose="020B0604020202020204" pitchFamily="34" charset="0"/>
              </a:rPr>
              <a:t/>
            </a:r>
            <a:br>
              <a:rPr lang="en-GB" b="1" dirty="0">
                <a:solidFill>
                  <a:srgbClr val="0070C0"/>
                </a:solidFill>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idx="1"/>
          </p:nvPr>
        </p:nvSpPr>
        <p:spPr/>
        <p:txBody>
          <a:bodyPr>
            <a:normAutofit lnSpcReduction="10000"/>
          </a:bodyPr>
          <a:lstStyle/>
          <a:p>
            <a:r>
              <a:rPr lang="en-GB" dirty="0" smtClean="0">
                <a:solidFill>
                  <a:srgbClr val="0070C0"/>
                </a:solidFill>
                <a:latin typeface="Arial" panose="020B0604020202020204" pitchFamily="34" charset="0"/>
                <a:cs typeface="Arial" panose="020B0604020202020204" pitchFamily="34" charset="0"/>
              </a:rPr>
              <a:t>Your </a:t>
            </a:r>
            <a:r>
              <a:rPr lang="en-GB" dirty="0">
                <a:solidFill>
                  <a:srgbClr val="0070C0"/>
                </a:solidFill>
                <a:latin typeface="Arial" panose="020B0604020202020204" pitchFamily="34" charset="0"/>
                <a:cs typeface="Arial" panose="020B0604020202020204" pitchFamily="34" charset="0"/>
              </a:rPr>
              <a:t>child will begin school for </a:t>
            </a:r>
            <a:r>
              <a:rPr lang="en-GB" b="1" dirty="0" smtClean="0">
                <a:solidFill>
                  <a:srgbClr val="0070C0"/>
                </a:solidFill>
                <a:latin typeface="Arial" panose="020B0604020202020204" pitchFamily="34" charset="0"/>
                <a:cs typeface="Arial" panose="020B0604020202020204" pitchFamily="34" charset="0"/>
              </a:rPr>
              <a:t>afternoons </a:t>
            </a:r>
            <a:r>
              <a:rPr lang="en-GB" b="1" dirty="0">
                <a:solidFill>
                  <a:srgbClr val="0070C0"/>
                </a:solidFill>
                <a:latin typeface="Arial" panose="020B0604020202020204" pitchFamily="34" charset="0"/>
                <a:cs typeface="Arial" panose="020B0604020202020204" pitchFamily="34" charset="0"/>
              </a:rPr>
              <a:t>only</a:t>
            </a:r>
            <a:r>
              <a:rPr lang="en-GB" dirty="0">
                <a:solidFill>
                  <a:srgbClr val="0070C0"/>
                </a:solidFill>
                <a:latin typeface="Arial" panose="020B0604020202020204" pitchFamily="34" charset="0"/>
                <a:cs typeface="Arial" panose="020B0604020202020204" pitchFamily="34" charset="0"/>
              </a:rPr>
              <a:t> on </a:t>
            </a:r>
            <a:r>
              <a:rPr lang="en-GB" b="1" dirty="0" smtClean="0">
                <a:solidFill>
                  <a:srgbClr val="0070C0"/>
                </a:solidFill>
                <a:latin typeface="Arial" panose="020B0604020202020204" pitchFamily="34" charset="0"/>
                <a:cs typeface="Arial" panose="020B0604020202020204" pitchFamily="34" charset="0"/>
              </a:rPr>
              <a:t>Wednesday </a:t>
            </a:r>
            <a:r>
              <a:rPr lang="en-GB" b="1" dirty="0">
                <a:solidFill>
                  <a:srgbClr val="0070C0"/>
                </a:solidFill>
                <a:latin typeface="Arial" panose="020B0604020202020204" pitchFamily="34" charset="0"/>
                <a:cs typeface="Arial" panose="020B0604020202020204" pitchFamily="34" charset="0"/>
              </a:rPr>
              <a:t>7</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a:t>
            </a:r>
            <a:r>
              <a:rPr lang="en-GB" b="1" dirty="0">
                <a:solidFill>
                  <a:srgbClr val="0070C0"/>
                </a:solidFill>
                <a:latin typeface="Arial" panose="020B0604020202020204" pitchFamily="34" charset="0"/>
                <a:cs typeface="Arial" panose="020B0604020202020204" pitchFamily="34" charset="0"/>
              </a:rPr>
              <a:t>September </a:t>
            </a:r>
            <a:r>
              <a:rPr lang="en-GB" b="1" dirty="0" smtClean="0">
                <a:solidFill>
                  <a:srgbClr val="0070C0"/>
                </a:solidFill>
                <a:latin typeface="Arial" panose="020B0604020202020204" pitchFamily="34" charset="0"/>
                <a:cs typeface="Arial" panose="020B0604020202020204" pitchFamily="34" charset="0"/>
              </a:rPr>
              <a:t>2022</a:t>
            </a:r>
            <a:r>
              <a:rPr lang="en-GB" dirty="0" smtClean="0">
                <a:solidFill>
                  <a:srgbClr val="0070C0"/>
                </a:solidFill>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We would like the </a:t>
            </a:r>
            <a:r>
              <a:rPr lang="en-GB" dirty="0" smtClean="0">
                <a:solidFill>
                  <a:srgbClr val="0070C0"/>
                </a:solidFill>
                <a:latin typeface="Arial" panose="020B0604020202020204" pitchFamily="34" charset="0"/>
                <a:cs typeface="Arial" panose="020B0604020202020204" pitchFamily="34" charset="0"/>
              </a:rPr>
              <a:t>afternoon </a:t>
            </a:r>
            <a:r>
              <a:rPr lang="en-GB" dirty="0">
                <a:solidFill>
                  <a:srgbClr val="0070C0"/>
                </a:solidFill>
                <a:latin typeface="Arial" panose="020B0604020202020204" pitchFamily="34" charset="0"/>
                <a:cs typeface="Arial" panose="020B0604020202020204" pitchFamily="34" charset="0"/>
              </a:rPr>
              <a:t>children to arrive at </a:t>
            </a:r>
            <a:r>
              <a:rPr lang="en-GB" dirty="0" smtClean="0">
                <a:solidFill>
                  <a:srgbClr val="0070C0"/>
                </a:solidFill>
                <a:latin typeface="Arial" panose="020B0604020202020204" pitchFamily="34" charset="0"/>
                <a:cs typeface="Arial" panose="020B0604020202020204" pitchFamily="34" charset="0"/>
              </a:rPr>
              <a:t>1pm </a:t>
            </a:r>
            <a:r>
              <a:rPr lang="en-GB" dirty="0">
                <a:solidFill>
                  <a:srgbClr val="0070C0"/>
                </a:solidFill>
                <a:latin typeface="Arial" panose="020B0604020202020204" pitchFamily="34" charset="0"/>
                <a:cs typeface="Arial" panose="020B0604020202020204" pitchFamily="34" charset="0"/>
              </a:rPr>
              <a:t>and be collected at </a:t>
            </a:r>
            <a:r>
              <a:rPr lang="en-GB" dirty="0" smtClean="0">
                <a:solidFill>
                  <a:srgbClr val="0070C0"/>
                </a:solidFill>
                <a:latin typeface="Arial" panose="020B0604020202020204" pitchFamily="34" charset="0"/>
                <a:cs typeface="Arial" panose="020B0604020202020204" pitchFamily="34" charset="0"/>
              </a:rPr>
              <a:t>3pm. </a:t>
            </a:r>
            <a:endParaRPr lang="en-GB" dirty="0">
              <a:solidFill>
                <a:srgbClr val="0070C0"/>
              </a:solidFill>
              <a:latin typeface="Arial" panose="020B0604020202020204" pitchFamily="34" charset="0"/>
              <a:cs typeface="Arial" panose="020B0604020202020204" pitchFamily="34" charset="0"/>
            </a:endParaRPr>
          </a:p>
          <a:p>
            <a:r>
              <a:rPr lang="en-GB" dirty="0">
                <a:solidFill>
                  <a:srgbClr val="0070C0"/>
                </a:solidFill>
                <a:latin typeface="Arial" panose="020B0604020202020204" pitchFamily="34" charset="0"/>
                <a:cs typeface="Arial" panose="020B0604020202020204" pitchFamily="34" charset="0"/>
              </a:rPr>
              <a:t>These children will be in school </a:t>
            </a:r>
            <a:r>
              <a:rPr lang="en-GB" dirty="0" smtClean="0">
                <a:solidFill>
                  <a:srgbClr val="0070C0"/>
                </a:solidFill>
                <a:latin typeface="Arial" panose="020B0604020202020204" pitchFamily="34" charset="0"/>
                <a:cs typeface="Arial" panose="020B0604020202020204" pitchFamily="34" charset="0"/>
              </a:rPr>
              <a:t>for afternoons</a:t>
            </a:r>
            <a:r>
              <a:rPr lang="en-GB" b="1" dirty="0" smtClean="0">
                <a:solidFill>
                  <a:srgbClr val="0070C0"/>
                </a:solidFill>
                <a:latin typeface="Arial" panose="020B0604020202020204" pitchFamily="34" charset="0"/>
                <a:cs typeface="Arial" panose="020B0604020202020204" pitchFamily="34" charset="0"/>
              </a:rPr>
              <a:t> </a:t>
            </a:r>
            <a:r>
              <a:rPr lang="en-GB" b="1" dirty="0">
                <a:solidFill>
                  <a:srgbClr val="0070C0"/>
                </a:solidFill>
                <a:latin typeface="Arial" panose="020B0604020202020204" pitchFamily="34" charset="0"/>
                <a:cs typeface="Arial" panose="020B0604020202020204" pitchFamily="34" charset="0"/>
              </a:rPr>
              <a:t>only </a:t>
            </a:r>
            <a:r>
              <a:rPr lang="en-GB" dirty="0">
                <a:solidFill>
                  <a:srgbClr val="0070C0"/>
                </a:solidFill>
                <a:latin typeface="Arial" panose="020B0604020202020204" pitchFamily="34" charset="0"/>
                <a:cs typeface="Arial" panose="020B0604020202020204" pitchFamily="34" charset="0"/>
              </a:rPr>
              <a:t>until </a:t>
            </a:r>
            <a:r>
              <a:rPr lang="en-GB" b="1" dirty="0">
                <a:solidFill>
                  <a:srgbClr val="0070C0"/>
                </a:solidFill>
                <a:latin typeface="Arial" panose="020B0604020202020204" pitchFamily="34" charset="0"/>
                <a:cs typeface="Arial" panose="020B0604020202020204" pitchFamily="34" charset="0"/>
              </a:rPr>
              <a:t>Friday 9</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a:t>
            </a:r>
            <a:r>
              <a:rPr lang="en-GB" b="1" dirty="0">
                <a:solidFill>
                  <a:srgbClr val="0070C0"/>
                </a:solidFill>
                <a:latin typeface="Arial" panose="020B0604020202020204" pitchFamily="34" charset="0"/>
                <a:cs typeface="Arial" panose="020B0604020202020204" pitchFamily="34" charset="0"/>
              </a:rPr>
              <a:t>September.</a:t>
            </a:r>
          </a:p>
          <a:p>
            <a:r>
              <a:rPr lang="en-GB" dirty="0">
                <a:solidFill>
                  <a:srgbClr val="0070C0"/>
                </a:solidFill>
                <a:latin typeface="Arial" panose="020B0604020202020204" pitchFamily="34" charset="0"/>
                <a:cs typeface="Arial" panose="020B0604020202020204" pitchFamily="34" charset="0"/>
              </a:rPr>
              <a:t>We would like to invite your child to stay for lunch on </a:t>
            </a:r>
            <a:r>
              <a:rPr lang="en-GB" b="1" dirty="0" smtClean="0">
                <a:solidFill>
                  <a:srgbClr val="0070C0"/>
                </a:solidFill>
                <a:latin typeface="Arial" panose="020B0604020202020204" pitchFamily="34" charset="0"/>
                <a:cs typeface="Arial" panose="020B0604020202020204" pitchFamily="34" charset="0"/>
              </a:rPr>
              <a:t>Friday </a:t>
            </a:r>
            <a:r>
              <a:rPr lang="en-GB" b="1" dirty="0">
                <a:solidFill>
                  <a:srgbClr val="0070C0"/>
                </a:solidFill>
                <a:latin typeface="Arial" panose="020B0604020202020204" pitchFamily="34" charset="0"/>
                <a:cs typeface="Arial" panose="020B0604020202020204" pitchFamily="34" charset="0"/>
              </a:rPr>
              <a:t>9</a:t>
            </a:r>
            <a:r>
              <a:rPr lang="en-GB" b="1" baseline="30000" dirty="0" smtClean="0">
                <a:solidFill>
                  <a:srgbClr val="0070C0"/>
                </a:solidFill>
                <a:latin typeface="Arial" panose="020B0604020202020204" pitchFamily="34" charset="0"/>
                <a:cs typeface="Arial" panose="020B0604020202020204" pitchFamily="34" charset="0"/>
              </a:rPr>
              <a:t>th</a:t>
            </a:r>
            <a:r>
              <a:rPr lang="en-GB" b="1" dirty="0" smtClean="0">
                <a:solidFill>
                  <a:srgbClr val="0070C0"/>
                </a:solidFill>
                <a:latin typeface="Arial" panose="020B0604020202020204" pitchFamily="34" charset="0"/>
                <a:cs typeface="Arial" panose="020B0604020202020204" pitchFamily="34" charset="0"/>
              </a:rPr>
              <a:t> </a:t>
            </a:r>
            <a:r>
              <a:rPr lang="en-GB" b="1" dirty="0">
                <a:solidFill>
                  <a:srgbClr val="0070C0"/>
                </a:solidFill>
                <a:latin typeface="Arial" panose="020B0604020202020204" pitchFamily="34" charset="0"/>
                <a:cs typeface="Arial" panose="020B0604020202020204" pitchFamily="34" charset="0"/>
              </a:rPr>
              <a:t>September</a:t>
            </a:r>
            <a:r>
              <a:rPr lang="en-GB" dirty="0">
                <a:solidFill>
                  <a:srgbClr val="0070C0"/>
                </a:solidFill>
                <a:latin typeface="Arial" panose="020B0604020202020204" pitchFamily="34" charset="0"/>
                <a:cs typeface="Arial" panose="020B0604020202020204" pitchFamily="34" charset="0"/>
              </a:rPr>
              <a:t>. On this day we would like </a:t>
            </a:r>
            <a:r>
              <a:rPr lang="en-GB" dirty="0" smtClean="0">
                <a:solidFill>
                  <a:srgbClr val="0070C0"/>
                </a:solidFill>
                <a:latin typeface="Arial" panose="020B0604020202020204" pitchFamily="34" charset="0"/>
                <a:cs typeface="Arial" panose="020B0604020202020204" pitchFamily="34" charset="0"/>
              </a:rPr>
              <a:t>your child to arrive at school at 12:45pm for lunch and then they will stay for the afternoon.</a:t>
            </a:r>
          </a:p>
          <a:p>
            <a:r>
              <a:rPr lang="en-GB" dirty="0" smtClean="0">
                <a:solidFill>
                  <a:srgbClr val="0070C0"/>
                </a:solidFill>
                <a:latin typeface="Arial" panose="020B0604020202020204" pitchFamily="34" charset="0"/>
                <a:cs typeface="Arial" panose="020B0604020202020204" pitchFamily="34" charset="0"/>
              </a:rPr>
              <a:t>Your </a:t>
            </a:r>
            <a:r>
              <a:rPr lang="en-GB" dirty="0">
                <a:solidFill>
                  <a:srgbClr val="0070C0"/>
                </a:solidFill>
                <a:latin typeface="Arial" panose="020B0604020202020204" pitchFamily="34" charset="0"/>
                <a:cs typeface="Arial" panose="020B0604020202020204" pitchFamily="34" charset="0"/>
              </a:rPr>
              <a:t>child will start school full time on Monday </a:t>
            </a:r>
            <a:r>
              <a:rPr lang="en-GB" dirty="0" smtClean="0">
                <a:solidFill>
                  <a:srgbClr val="0070C0"/>
                </a:solidFill>
                <a:latin typeface="Arial" panose="020B0604020202020204" pitchFamily="34" charset="0"/>
                <a:cs typeface="Arial" panose="020B0604020202020204" pitchFamily="34" charset="0"/>
              </a:rPr>
              <a:t>12</a:t>
            </a:r>
            <a:r>
              <a:rPr lang="en-GB" baseline="30000" dirty="0" smtClean="0">
                <a:solidFill>
                  <a:srgbClr val="0070C0"/>
                </a:solidFill>
                <a:latin typeface="Arial" panose="020B0604020202020204" pitchFamily="34" charset="0"/>
                <a:cs typeface="Arial" panose="020B0604020202020204" pitchFamily="34" charset="0"/>
              </a:rPr>
              <a:t>th</a:t>
            </a:r>
            <a:r>
              <a:rPr lang="en-GB" dirty="0" smtClean="0">
                <a:solidFill>
                  <a:srgbClr val="0070C0"/>
                </a:solidFill>
                <a:latin typeface="Arial" panose="020B0604020202020204" pitchFamily="34" charset="0"/>
                <a:cs typeface="Arial" panose="020B0604020202020204" pitchFamily="34" charset="0"/>
              </a:rPr>
              <a:t> </a:t>
            </a:r>
            <a:r>
              <a:rPr lang="en-GB" dirty="0">
                <a:solidFill>
                  <a:srgbClr val="0070C0"/>
                </a:solidFill>
                <a:latin typeface="Arial" panose="020B0604020202020204" pitchFamily="34" charset="0"/>
                <a:cs typeface="Arial" panose="020B0604020202020204" pitchFamily="34" charset="0"/>
              </a:rPr>
              <a:t>September. The school day will begin at </a:t>
            </a:r>
            <a:r>
              <a:rPr lang="en-GB" dirty="0" smtClean="0">
                <a:solidFill>
                  <a:srgbClr val="0070C0"/>
                </a:solidFill>
                <a:latin typeface="Arial" panose="020B0604020202020204" pitchFamily="34" charset="0"/>
                <a:cs typeface="Arial" panose="020B0604020202020204" pitchFamily="34" charset="0"/>
              </a:rPr>
              <a:t>8.40am</a:t>
            </a:r>
            <a:r>
              <a:rPr lang="en-GB" dirty="0">
                <a:solidFill>
                  <a:srgbClr val="0070C0"/>
                </a:solidFill>
                <a:latin typeface="Arial" panose="020B0604020202020204" pitchFamily="34" charset="0"/>
                <a:cs typeface="Arial" panose="020B0604020202020204" pitchFamily="34" charset="0"/>
              </a:rPr>
              <a:t>.</a:t>
            </a:r>
          </a:p>
          <a:p>
            <a:endParaRPr lang="en-GB" dirty="0"/>
          </a:p>
        </p:txBody>
      </p:sp>
    </p:spTree>
    <p:extLst>
      <p:ext uri="{BB962C8B-B14F-4D97-AF65-F5344CB8AC3E}">
        <p14:creationId xmlns:p14="http://schemas.microsoft.com/office/powerpoint/2010/main" val="127105633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solidFill>
                  <a:srgbClr val="0070C0"/>
                </a:solidFill>
              </a:rPr>
              <a:t>Why the phased start?</a:t>
            </a:r>
            <a:endParaRPr lang="en-GB" b="1" dirty="0">
              <a:solidFill>
                <a:srgbClr val="0070C0"/>
              </a:solidFill>
            </a:endParaRPr>
          </a:p>
        </p:txBody>
      </p:sp>
      <p:sp>
        <p:nvSpPr>
          <p:cNvPr id="3" name="Content Placeholder 2"/>
          <p:cNvSpPr>
            <a:spLocks noGrp="1"/>
          </p:cNvSpPr>
          <p:nvPr>
            <p:ph idx="1"/>
          </p:nvPr>
        </p:nvSpPr>
        <p:spPr/>
        <p:txBody>
          <a:bodyPr/>
          <a:lstStyle/>
          <a:p>
            <a:r>
              <a:rPr lang="en-GB" dirty="0">
                <a:solidFill>
                  <a:srgbClr val="0070C0"/>
                </a:solidFill>
                <a:latin typeface="Arial" panose="020B0604020202020204" pitchFamily="34" charset="0"/>
                <a:cs typeface="Arial" panose="020B0604020202020204" pitchFamily="34" charset="0"/>
              </a:rPr>
              <a:t>A</a:t>
            </a:r>
            <a:r>
              <a:rPr lang="en-GB" dirty="0" smtClean="0">
                <a:solidFill>
                  <a:srgbClr val="0070C0"/>
                </a:solidFill>
                <a:latin typeface="Arial" panose="020B0604020202020204" pitchFamily="34" charset="0"/>
                <a:cs typeface="Arial" panose="020B0604020202020204" pitchFamily="34" charset="0"/>
              </a:rPr>
              <a:t> calm and positive start to school</a:t>
            </a:r>
          </a:p>
          <a:p>
            <a:r>
              <a:rPr lang="en-GB" dirty="0">
                <a:solidFill>
                  <a:srgbClr val="0070C0"/>
                </a:solidFill>
                <a:latin typeface="Arial" panose="020B0604020202020204" pitchFamily="34" charset="0"/>
                <a:cs typeface="Arial" panose="020B0604020202020204" pitchFamily="34" charset="0"/>
              </a:rPr>
              <a:t>S</a:t>
            </a:r>
            <a:r>
              <a:rPr lang="en-GB" dirty="0" smtClean="0">
                <a:solidFill>
                  <a:srgbClr val="0070C0"/>
                </a:solidFill>
                <a:latin typeface="Arial" panose="020B0604020202020204" pitchFamily="34" charset="0"/>
                <a:cs typeface="Arial" panose="020B0604020202020204" pitchFamily="34" charset="0"/>
              </a:rPr>
              <a:t>maller groups allow us time to really get to know your child</a:t>
            </a:r>
          </a:p>
          <a:p>
            <a:r>
              <a:rPr lang="en-GB" dirty="0" smtClean="0">
                <a:solidFill>
                  <a:srgbClr val="0070C0"/>
                </a:solidFill>
                <a:latin typeface="Arial" panose="020B0604020202020204" pitchFamily="34" charset="0"/>
                <a:cs typeface="Arial" panose="020B0604020202020204" pitchFamily="34" charset="0"/>
              </a:rPr>
              <a:t>Some of your children might be anxious or tearful, they might have difficulty separating from you and settling.</a:t>
            </a:r>
          </a:p>
          <a:p>
            <a:r>
              <a:rPr lang="en-GB" dirty="0" smtClean="0">
                <a:solidFill>
                  <a:srgbClr val="0070C0"/>
                </a:solidFill>
                <a:latin typeface="Arial" panose="020B0604020202020204" pitchFamily="34" charset="0"/>
                <a:cs typeface="Arial" panose="020B0604020202020204" pitchFamily="34" charset="0"/>
              </a:rPr>
              <a:t>The interview sessions are a good opportunity to let us know if you think your child will have difficulty settling.</a:t>
            </a:r>
          </a:p>
          <a:p>
            <a:endParaRPr lang="en-GB" dirty="0"/>
          </a:p>
        </p:txBody>
      </p:sp>
    </p:spTree>
    <p:extLst>
      <p:ext uri="{BB962C8B-B14F-4D97-AF65-F5344CB8AC3E}">
        <p14:creationId xmlns:p14="http://schemas.microsoft.com/office/powerpoint/2010/main" val="27434159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               </a:t>
            </a:r>
            <a:r>
              <a:rPr lang="en-GB" b="1" dirty="0" smtClean="0">
                <a:solidFill>
                  <a:srgbClr val="0070C0"/>
                </a:solidFill>
              </a:rPr>
              <a:t>What do I need to do now?</a:t>
            </a:r>
            <a:endParaRPr lang="en-GB" b="1" dirty="0">
              <a:solidFill>
                <a:srgbClr val="0070C0"/>
              </a:solidFill>
            </a:endParaRPr>
          </a:p>
        </p:txBody>
      </p:sp>
      <p:sp>
        <p:nvSpPr>
          <p:cNvPr id="3" name="Content Placeholder 2"/>
          <p:cNvSpPr>
            <a:spLocks noGrp="1"/>
          </p:cNvSpPr>
          <p:nvPr>
            <p:ph idx="1"/>
          </p:nvPr>
        </p:nvSpPr>
        <p:spPr>
          <a:xfrm>
            <a:off x="838200" y="1423852"/>
            <a:ext cx="10515600" cy="4976948"/>
          </a:xfrm>
        </p:spPr>
        <p:txBody>
          <a:bodyPr>
            <a:normAutofit fontScale="70000" lnSpcReduction="20000"/>
          </a:bodyPr>
          <a:lstStyle/>
          <a:p>
            <a:pPr marL="0" indent="0">
              <a:buNone/>
            </a:pPr>
            <a:endParaRPr lang="en-GB" dirty="0" smtClean="0"/>
          </a:p>
          <a:p>
            <a:r>
              <a:rPr lang="en-GB" sz="3000" dirty="0" smtClean="0">
                <a:solidFill>
                  <a:srgbClr val="0070C0"/>
                </a:solidFill>
                <a:latin typeface="Arial" panose="020B0604020202020204" pitchFamily="34" charset="0"/>
                <a:cs typeface="Arial" panose="020B0604020202020204" pitchFamily="34" charset="0"/>
              </a:rPr>
              <a:t>Make sure you have signed </a:t>
            </a:r>
            <a:r>
              <a:rPr lang="en-GB" sz="3000" dirty="0">
                <a:solidFill>
                  <a:srgbClr val="0070C0"/>
                </a:solidFill>
                <a:latin typeface="Arial" panose="020B0604020202020204" pitchFamily="34" charset="0"/>
                <a:cs typeface="Arial" panose="020B0604020202020204" pitchFamily="34" charset="0"/>
              </a:rPr>
              <a:t>up for an interview time for your starting school </a:t>
            </a:r>
            <a:r>
              <a:rPr lang="en-GB" sz="3000" dirty="0" smtClean="0">
                <a:solidFill>
                  <a:srgbClr val="0070C0"/>
                </a:solidFill>
                <a:latin typeface="Arial" panose="020B0604020202020204" pitchFamily="34" charset="0"/>
                <a:cs typeface="Arial" panose="020B0604020202020204" pitchFamily="34" charset="0"/>
              </a:rPr>
              <a:t>interview. Details about how to do this have already been sent out. </a:t>
            </a:r>
          </a:p>
          <a:p>
            <a:r>
              <a:rPr lang="en-GB" u="sng" dirty="0">
                <a:hlinkClick r:id="rId3"/>
              </a:rPr>
              <a:t>https://docs.google.com/spreadsheets/d/1ZqQBJ-VEoCsOFB1OOTr8TJS16fzjXeRk9i4ZqDT3GNw/edit?usp=sharing</a:t>
            </a:r>
            <a:endParaRPr lang="en-GB" dirty="0"/>
          </a:p>
          <a:p>
            <a:endParaRPr lang="en-GB" sz="3000" dirty="0" smtClean="0">
              <a:solidFill>
                <a:srgbClr val="0070C0"/>
              </a:solidFill>
              <a:latin typeface="Arial" panose="020B0604020202020204" pitchFamily="34" charset="0"/>
              <a:cs typeface="Arial" panose="020B0604020202020204" pitchFamily="34" charset="0"/>
            </a:endParaRPr>
          </a:p>
          <a:p>
            <a:r>
              <a:rPr lang="en-GB" sz="3000" dirty="0" smtClean="0">
                <a:solidFill>
                  <a:srgbClr val="0070C0"/>
                </a:solidFill>
                <a:latin typeface="Arial" panose="020B0604020202020204" pitchFamily="34" charset="0"/>
                <a:cs typeface="Arial" panose="020B0604020202020204" pitchFamily="34" charset="0"/>
              </a:rPr>
              <a:t>Return any forms enclosed in your initial welcome pack, ensure the office staff have seen your proof of address paperwork.</a:t>
            </a:r>
          </a:p>
          <a:p>
            <a:r>
              <a:rPr lang="en-GB" sz="3000" dirty="0" smtClean="0">
                <a:solidFill>
                  <a:srgbClr val="0070C0"/>
                </a:solidFill>
                <a:latin typeface="Arial" panose="020B0604020202020204" pitchFamily="34" charset="0"/>
                <a:cs typeface="Arial" panose="020B0604020202020204" pitchFamily="34" charset="0"/>
              </a:rPr>
              <a:t>Ensure your child has a school uniform for September. They may wear the summer uniform at the start of term, but they will need winter uniform by the end of September depending on the weather. Mrs Searle will send out a message to advise the date.</a:t>
            </a:r>
          </a:p>
          <a:p>
            <a:r>
              <a:rPr lang="en-GB" sz="3000" dirty="0">
                <a:solidFill>
                  <a:srgbClr val="0070C0"/>
                </a:solidFill>
                <a:latin typeface="Arial" panose="020B0604020202020204" pitchFamily="34" charset="0"/>
                <a:cs typeface="Arial" panose="020B0604020202020204" pitchFamily="34" charset="0"/>
                <a:hlinkClick r:id="rId4"/>
              </a:rPr>
              <a:t>https://www.cheapsideschool.org.uk/uniform</a:t>
            </a:r>
            <a:r>
              <a:rPr lang="en-GB" sz="3000" dirty="0" smtClean="0">
                <a:solidFill>
                  <a:srgbClr val="0070C0"/>
                </a:solidFill>
                <a:latin typeface="Arial" panose="020B0604020202020204" pitchFamily="34" charset="0"/>
                <a:cs typeface="Arial" panose="020B0604020202020204" pitchFamily="34" charset="0"/>
                <a:hlinkClick r:id="rId4"/>
              </a:rPr>
              <a:t>/</a:t>
            </a:r>
            <a:r>
              <a:rPr lang="en-GB" sz="3000" dirty="0" smtClean="0">
                <a:solidFill>
                  <a:srgbClr val="0070C0"/>
                </a:solidFill>
                <a:latin typeface="Arial" panose="020B0604020202020204" pitchFamily="34" charset="0"/>
                <a:cs typeface="Arial" panose="020B0604020202020204" pitchFamily="34" charset="0"/>
              </a:rPr>
              <a:t>   - deadline 22</a:t>
            </a:r>
            <a:r>
              <a:rPr lang="en-GB" sz="3000" baseline="30000" dirty="0" smtClean="0">
                <a:solidFill>
                  <a:srgbClr val="0070C0"/>
                </a:solidFill>
                <a:latin typeface="Arial" panose="020B0604020202020204" pitchFamily="34" charset="0"/>
                <a:cs typeface="Arial" panose="020B0604020202020204" pitchFamily="34" charset="0"/>
              </a:rPr>
              <a:t>nd</a:t>
            </a:r>
            <a:r>
              <a:rPr lang="en-GB" sz="3000" dirty="0" smtClean="0">
                <a:solidFill>
                  <a:srgbClr val="0070C0"/>
                </a:solidFill>
                <a:latin typeface="Arial" panose="020B0604020202020204" pitchFamily="34" charset="0"/>
                <a:cs typeface="Arial" panose="020B0604020202020204" pitchFamily="34" charset="0"/>
              </a:rPr>
              <a:t> July 2022</a:t>
            </a:r>
          </a:p>
          <a:p>
            <a:r>
              <a:rPr lang="en-GB" sz="3000" b="1" dirty="0" smtClean="0">
                <a:solidFill>
                  <a:srgbClr val="0070C0"/>
                </a:solidFill>
                <a:latin typeface="Arial" panose="020B0604020202020204" pitchFamily="34" charset="0"/>
                <a:cs typeface="Arial" panose="020B0604020202020204" pitchFamily="34" charset="0"/>
              </a:rPr>
              <a:t>PLEASE NAME EVERYTHING!!!!!!!</a:t>
            </a:r>
          </a:p>
          <a:p>
            <a:r>
              <a:rPr lang="en-GB" sz="3000" dirty="0" smtClean="0">
                <a:solidFill>
                  <a:srgbClr val="0070C0"/>
                </a:solidFill>
                <a:latin typeface="Arial" panose="020B0604020202020204" pitchFamily="34" charset="0"/>
                <a:cs typeface="Arial" panose="020B0604020202020204" pitchFamily="34" charset="0"/>
              </a:rPr>
              <a:t>Please ring or email the school if you have any questions or concerns about your child starting school – 01344 621112 or school.office@cheapsideschool.org.uk.</a:t>
            </a:r>
          </a:p>
          <a:p>
            <a:endParaRPr lang="en-GB" dirty="0"/>
          </a:p>
        </p:txBody>
      </p:sp>
    </p:spTree>
    <p:extLst>
      <p:ext uri="{BB962C8B-B14F-4D97-AF65-F5344CB8AC3E}">
        <p14:creationId xmlns:p14="http://schemas.microsoft.com/office/powerpoint/2010/main" val="224419739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16288" y="0"/>
            <a:ext cx="10367783" cy="6198620"/>
          </a:xfrm>
          <a:prstGeom prst="rect">
            <a:avLst/>
          </a:prstGeom>
        </p:spPr>
        <p:txBody>
          <a:bodyPr wrap="square">
            <a:spAutoFit/>
          </a:bodyPr>
          <a:lstStyle/>
          <a:p>
            <a:pPr lvl="4">
              <a:lnSpc>
                <a:spcPct val="80000"/>
              </a:lnSpc>
            </a:pPr>
            <a:endParaRPr lang="en-GB" altLang="en-US" sz="2400" b="1" dirty="0" smtClean="0">
              <a:latin typeface="Informal Roman" panose="030604020304060B0204" pitchFamily="66" charset="0"/>
            </a:endParaRPr>
          </a:p>
          <a:p>
            <a:pPr lvl="4">
              <a:lnSpc>
                <a:spcPct val="80000"/>
              </a:lnSpc>
            </a:pPr>
            <a:endParaRPr lang="en-GB" altLang="en-US" sz="2400" b="1" dirty="0">
              <a:latin typeface="Informal Roman" panose="030604020304060B0204" pitchFamily="66" charset="0"/>
            </a:endParaRPr>
          </a:p>
          <a:p>
            <a:pPr lvl="4" algn="ctr">
              <a:lnSpc>
                <a:spcPct val="80000"/>
              </a:lnSpc>
            </a:pPr>
            <a:r>
              <a:rPr lang="en-GB" altLang="en-US" sz="3200" b="1" dirty="0" smtClean="0">
                <a:solidFill>
                  <a:srgbClr val="0070C0"/>
                </a:solidFill>
                <a:latin typeface="Arial" panose="020B0604020202020204" pitchFamily="34" charset="0"/>
                <a:cs typeface="Arial" panose="020B0604020202020204" pitchFamily="34" charset="0"/>
              </a:rPr>
              <a:t>Unity…</a:t>
            </a:r>
          </a:p>
          <a:p>
            <a:pPr lvl="4" algn="ctr">
              <a:lnSpc>
                <a:spcPct val="80000"/>
              </a:lnSpc>
            </a:pPr>
            <a:endParaRPr lang="en-GB" altLang="en-US" sz="3200" b="1" dirty="0" smtClean="0">
              <a:solidFill>
                <a:srgbClr val="0070C0"/>
              </a:solidFill>
              <a:latin typeface="Arial" panose="020B0604020202020204" pitchFamily="34" charset="0"/>
              <a:cs typeface="Arial" panose="020B0604020202020204" pitchFamily="34" charset="0"/>
            </a:endParaRP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I dreamt I stood in a studio</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watched two sculptors there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The clay they used was a young child’s mind </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they fashioned it with care.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teacher, the tools she used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Were books and music, art and play.</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One was a parent with a guiding hand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a gentle loving heart……………………</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each agreed they would have failed</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If they had worked alone</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For behind the parents stood the school</a:t>
            </a:r>
          </a:p>
          <a:p>
            <a:pPr lvl="4" algn="ctr">
              <a:lnSpc>
                <a:spcPct val="80000"/>
              </a:lnSpc>
            </a:pPr>
            <a:r>
              <a:rPr lang="en-GB" altLang="en-US" sz="3200" dirty="0" smtClean="0">
                <a:solidFill>
                  <a:srgbClr val="0070C0"/>
                </a:solidFill>
                <a:latin typeface="Arial" panose="020B0604020202020204" pitchFamily="34" charset="0"/>
                <a:cs typeface="Arial" panose="020B0604020202020204" pitchFamily="34" charset="0"/>
              </a:rPr>
              <a:t>And behind the teacher, the home.</a:t>
            </a:r>
          </a:p>
        </p:txBody>
      </p:sp>
      <p:pic>
        <p:nvPicPr>
          <p:cNvPr id="2050" name="Picture 2" descr="The power of the parent voic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6980" y="4357516"/>
            <a:ext cx="3045020" cy="25004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59489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solidFill>
                  <a:schemeClr val="accent1">
                    <a:lumMod val="75000"/>
                  </a:schemeClr>
                </a:solidFill>
                <a:latin typeface="Arial" panose="020B0604020202020204" pitchFamily="34" charset="0"/>
                <a:cs typeface="Arial" panose="020B0604020202020204" pitchFamily="34" charset="0"/>
              </a:rPr>
              <a:t>Any Questions?</a:t>
            </a:r>
            <a:endParaRPr lang="en-GB" b="1" dirty="0">
              <a:solidFill>
                <a:schemeClr val="accent1">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0936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C29A7AAD7359444AE9294EC418D5C00" ma:contentTypeVersion="14" ma:contentTypeDescription="Create a new document." ma:contentTypeScope="" ma:versionID="b729a2c24d8257aaa557763b63c5ecd6">
  <xsd:schema xmlns:xsd="http://www.w3.org/2001/XMLSchema" xmlns:xs="http://www.w3.org/2001/XMLSchema" xmlns:p="http://schemas.microsoft.com/office/2006/metadata/properties" xmlns:ns3="2e4141b8-ba4b-4477-983f-eb5db60c3d93" xmlns:ns4="34065338-c6cf-4cb6-a52c-7e89135bdf84" targetNamespace="http://schemas.microsoft.com/office/2006/metadata/properties" ma:root="true" ma:fieldsID="de500b4f21984ac531113ccae1c48d85" ns3:_="" ns4:_="">
    <xsd:import namespace="2e4141b8-ba4b-4477-983f-eb5db60c3d93"/>
    <xsd:import namespace="34065338-c6cf-4cb6-a52c-7e89135bdf8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4141b8-ba4b-4477-983f-eb5db60c3d93"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DateTaken" ma:index="11" nillable="true" ma:displayName="MediaServiceDateTaken" ma:hidden="true" ma:internalName="MediaServiceDateTaken"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34065338-c6cf-4cb6-a52c-7e89135bdf84"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9592BF0-52A1-4D6E-B27C-E057E3A476D8}">
  <ds:schemaRefs>
    <ds:schemaRef ds:uri="http://schemas.microsoft.com/sharepoint/v3/contenttype/forms"/>
  </ds:schemaRefs>
</ds:datastoreItem>
</file>

<file path=customXml/itemProps2.xml><?xml version="1.0" encoding="utf-8"?>
<ds:datastoreItem xmlns:ds="http://schemas.openxmlformats.org/officeDocument/2006/customXml" ds:itemID="{AFC2AE5C-2AB9-4D4E-8F80-076367501497}">
  <ds:schemaRefs>
    <ds:schemaRef ds:uri="http://purl.org/dc/elements/1.1/"/>
    <ds:schemaRef ds:uri="http://schemas.microsoft.com/office/2006/metadata/properties"/>
    <ds:schemaRef ds:uri="2e4141b8-ba4b-4477-983f-eb5db60c3d9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34065338-c6cf-4cb6-a52c-7e89135bdf84"/>
    <ds:schemaRef ds:uri="http://www.w3.org/XML/1998/namespace"/>
    <ds:schemaRef ds:uri="http://purl.org/dc/dcmitype/"/>
  </ds:schemaRefs>
</ds:datastoreItem>
</file>

<file path=customXml/itemProps3.xml><?xml version="1.0" encoding="utf-8"?>
<ds:datastoreItem xmlns:ds="http://schemas.openxmlformats.org/officeDocument/2006/customXml" ds:itemID="{0640713B-5C0A-447D-80F5-41A1CD95F9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e4141b8-ba4b-4477-983f-eb5db60c3d93"/>
    <ds:schemaRef ds:uri="34065338-c6cf-4cb6-a52c-7e89135bdf8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796</TotalTime>
  <Words>2006</Words>
  <Application>Microsoft Office PowerPoint</Application>
  <PresentationFormat>Widescreen</PresentationFormat>
  <Paragraphs>138</Paragraphs>
  <Slides>14</Slides>
  <Notes>14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Informal Roman</vt:lpstr>
      <vt:lpstr>Wingdings</vt:lpstr>
      <vt:lpstr>Office Theme</vt:lpstr>
      <vt:lpstr>PowerPoint Presentation</vt:lpstr>
      <vt:lpstr>Welcome !</vt:lpstr>
      <vt:lpstr>                   Wrens Class!      </vt:lpstr>
      <vt:lpstr>          “Is my child ready for school ?”</vt:lpstr>
      <vt:lpstr>Foundation Stage</vt:lpstr>
      <vt:lpstr>      How will I know what my child is learning?</vt:lpstr>
      <vt:lpstr>The first few weeks..</vt:lpstr>
      <vt:lpstr>Starting school in September – how           does it work?</vt:lpstr>
      <vt:lpstr>Children invited to attend for the morning session             </vt:lpstr>
      <vt:lpstr>Children invited to attend for the afternoon session </vt:lpstr>
      <vt:lpstr>               Why the phased start?</vt:lpstr>
      <vt:lpstr>               What do I need to do now?</vt:lpstr>
      <vt:lpstr>PowerPoint Presentation</vt:lpstr>
      <vt:lpstr>Any Questions?</vt:lpstr>
    </vt:vector>
  </TitlesOfParts>
  <Company>Charters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 Summers</dc:creator>
  <cp:lastModifiedBy>Deanna Coe</cp:lastModifiedBy>
  <cp:revision>66</cp:revision>
  <cp:lastPrinted>2018-07-03T20:47:12Z</cp:lastPrinted>
  <dcterms:created xsi:type="dcterms:W3CDTF">2018-06-10T15:00:14Z</dcterms:created>
  <dcterms:modified xsi:type="dcterms:W3CDTF">2022-07-20T15:19:47Z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0x0101007C29A7AAD7359444AE9294EC418D5C00</vt:lpwstr>
  </property>
</Properties>
</file>