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69" r:id="rId4"/>
    <p:sldId id="258" r:id="rId5"/>
    <p:sldId id="259" r:id="rId6"/>
    <p:sldId id="260" r:id="rId7"/>
    <p:sldId id="261" r:id="rId8"/>
    <p:sldId id="262" r:id="rId9"/>
    <p:sldId id="263" r:id="rId10"/>
    <p:sldId id="265" r:id="rId11"/>
    <p:sldId id="264" r:id="rId12"/>
    <p:sldId id="266" r:id="rId13"/>
    <p:sldId id="267" r:id="rId14"/>
    <p:sldId id="268" r:id="rId15"/>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BFEE92C3-CBB0-B31F-1FC9-8DF09BB77873}" v="88" dt="2024-09-15T16:35:51.459"/>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105" d="100"/>
          <a:sy n="105" d="100"/>
        </p:scale>
        <p:origin x="1794" y="96"/>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20" Type="http://schemas.microsoft.com/office/2015/10/relationships/revisionInfo" Target="revisionInfo.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51EDC989-C743-4D6E-93B2-0EA0BC71DF27}" type="datetimeFigureOut">
              <a:rPr lang="en-GB" smtClean="0"/>
              <a:t>15/09/2024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FAB7E89-62FB-4D25-B6DB-36FDBFE4B255}" type="slidenum">
              <a:rPr lang="en-GB" smtClean="0"/>
              <a:t>‹#›</a:t>
            </a:fld>
            <a:endParaRPr lang="en-GB"/>
          </a:p>
        </p:txBody>
      </p:sp>
    </p:spTree>
    <p:extLst>
      <p:ext uri="{BB962C8B-B14F-4D97-AF65-F5344CB8AC3E}">
        <p14:creationId xmlns:p14="http://schemas.microsoft.com/office/powerpoint/2010/main" val="375678991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51EDC989-C743-4D6E-93B2-0EA0BC71DF27}" type="datetimeFigureOut">
              <a:rPr lang="en-GB" smtClean="0"/>
              <a:t>15/09/2024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FAB7E89-62FB-4D25-B6DB-36FDBFE4B255}" type="slidenum">
              <a:rPr lang="en-GB" smtClean="0"/>
              <a:t>‹#›</a:t>
            </a:fld>
            <a:endParaRPr lang="en-GB"/>
          </a:p>
        </p:txBody>
      </p:sp>
    </p:spTree>
    <p:extLst>
      <p:ext uri="{BB962C8B-B14F-4D97-AF65-F5344CB8AC3E}">
        <p14:creationId xmlns:p14="http://schemas.microsoft.com/office/powerpoint/2010/main" val="322327946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51EDC989-C743-4D6E-93B2-0EA0BC71DF27}" type="datetimeFigureOut">
              <a:rPr lang="en-GB" smtClean="0"/>
              <a:t>15/09/2024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FAB7E89-62FB-4D25-B6DB-36FDBFE4B255}" type="slidenum">
              <a:rPr lang="en-GB" smtClean="0"/>
              <a:t>‹#›</a:t>
            </a:fld>
            <a:endParaRPr lang="en-GB"/>
          </a:p>
        </p:txBody>
      </p:sp>
    </p:spTree>
    <p:extLst>
      <p:ext uri="{BB962C8B-B14F-4D97-AF65-F5344CB8AC3E}">
        <p14:creationId xmlns:p14="http://schemas.microsoft.com/office/powerpoint/2010/main" val="274265726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51EDC989-C743-4D6E-93B2-0EA0BC71DF27}" type="datetimeFigureOut">
              <a:rPr lang="en-GB" smtClean="0"/>
              <a:t>15/09/2024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FAB7E89-62FB-4D25-B6DB-36FDBFE4B255}" type="slidenum">
              <a:rPr lang="en-GB" smtClean="0"/>
              <a:t>‹#›</a:t>
            </a:fld>
            <a:endParaRPr lang="en-GB"/>
          </a:p>
        </p:txBody>
      </p:sp>
    </p:spTree>
    <p:extLst>
      <p:ext uri="{BB962C8B-B14F-4D97-AF65-F5344CB8AC3E}">
        <p14:creationId xmlns:p14="http://schemas.microsoft.com/office/powerpoint/2010/main" val="372575065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51EDC989-C743-4D6E-93B2-0EA0BC71DF27}" type="datetimeFigureOut">
              <a:rPr lang="en-GB" smtClean="0"/>
              <a:t>15/09/2024</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2FAB7E89-62FB-4D25-B6DB-36FDBFE4B255}" type="slidenum">
              <a:rPr lang="en-GB" smtClean="0"/>
              <a:t>‹#›</a:t>
            </a:fld>
            <a:endParaRPr lang="en-GB"/>
          </a:p>
        </p:txBody>
      </p:sp>
    </p:spTree>
    <p:extLst>
      <p:ext uri="{BB962C8B-B14F-4D97-AF65-F5344CB8AC3E}">
        <p14:creationId xmlns:p14="http://schemas.microsoft.com/office/powerpoint/2010/main" val="232442349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51EDC989-C743-4D6E-93B2-0EA0BC71DF27}" type="datetimeFigureOut">
              <a:rPr lang="en-GB" smtClean="0"/>
              <a:t>15/09/2024</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2FAB7E89-62FB-4D25-B6DB-36FDBFE4B255}" type="slidenum">
              <a:rPr lang="en-GB" smtClean="0"/>
              <a:t>‹#›</a:t>
            </a:fld>
            <a:endParaRPr lang="en-GB"/>
          </a:p>
        </p:txBody>
      </p:sp>
    </p:spTree>
    <p:extLst>
      <p:ext uri="{BB962C8B-B14F-4D97-AF65-F5344CB8AC3E}">
        <p14:creationId xmlns:p14="http://schemas.microsoft.com/office/powerpoint/2010/main" val="118598532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1EDC989-C743-4D6E-93B2-0EA0BC71DF27}" type="datetimeFigureOut">
              <a:rPr lang="en-GB" smtClean="0"/>
              <a:t>15/09/2024</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2FAB7E89-62FB-4D25-B6DB-36FDBFE4B255}" type="slidenum">
              <a:rPr lang="en-GB" smtClean="0"/>
              <a:t>‹#›</a:t>
            </a:fld>
            <a:endParaRPr lang="en-GB"/>
          </a:p>
        </p:txBody>
      </p:sp>
      <p:pic>
        <p:nvPicPr>
          <p:cNvPr id="2050" name="Picture 2"/>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0" y="0"/>
            <a:ext cx="2314575" cy="19716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51" name="Picture 3"/>
          <p:cNvPicPr>
            <a:picLocks noChangeAspect="1" noChangeArrowheads="1"/>
          </p:cNvPicPr>
          <p:nvPr userDrawn="1"/>
        </p:nvPicPr>
        <p:blipFill>
          <a:blip r:embed="rId3" cstate="print">
            <a:extLst>
              <a:ext uri="{28A0092B-C50C-407E-A947-70E740481C1C}">
                <a14:useLocalDpi xmlns:a14="http://schemas.microsoft.com/office/drawing/2010/main" val="0"/>
              </a:ext>
            </a:extLst>
          </a:blip>
          <a:srcRect/>
          <a:stretch>
            <a:fillRect/>
          </a:stretch>
        </p:blipFill>
        <p:spPr bwMode="auto">
          <a:xfrm>
            <a:off x="6524277" y="0"/>
            <a:ext cx="2619723" cy="171102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84099211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51EDC989-C743-4D6E-93B2-0EA0BC71DF27}" type="datetimeFigureOut">
              <a:rPr lang="en-GB" smtClean="0"/>
              <a:t>15/09/2024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FAB7E89-62FB-4D25-B6DB-36FDBFE4B255}" type="slidenum">
              <a:rPr lang="en-GB" smtClean="0"/>
              <a:t>‹#›</a:t>
            </a:fld>
            <a:endParaRPr lang="en-GB"/>
          </a:p>
        </p:txBody>
      </p:sp>
    </p:spTree>
    <p:extLst>
      <p:ext uri="{BB962C8B-B14F-4D97-AF65-F5344CB8AC3E}">
        <p14:creationId xmlns:p14="http://schemas.microsoft.com/office/powerpoint/2010/main" val="403673888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51EDC989-C743-4D6E-93B2-0EA0BC71DF27}" type="datetimeFigureOut">
              <a:rPr lang="en-GB" smtClean="0"/>
              <a:t>15/09/2024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FAB7E89-62FB-4D25-B6DB-36FDBFE4B255}" type="slidenum">
              <a:rPr lang="en-GB" smtClean="0"/>
              <a:t>‹#›</a:t>
            </a:fld>
            <a:endParaRPr lang="en-GB"/>
          </a:p>
        </p:txBody>
      </p:sp>
    </p:spTree>
    <p:extLst>
      <p:ext uri="{BB962C8B-B14F-4D97-AF65-F5344CB8AC3E}">
        <p14:creationId xmlns:p14="http://schemas.microsoft.com/office/powerpoint/2010/main" val="145192093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51EDC989-C743-4D6E-93B2-0EA0BC71DF27}" type="datetimeFigureOut">
              <a:rPr lang="en-GB" smtClean="0"/>
              <a:t>15/09/2024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FAB7E89-62FB-4D25-B6DB-36FDBFE4B255}" type="slidenum">
              <a:rPr lang="en-GB" smtClean="0"/>
              <a:t>‹#›</a:t>
            </a:fld>
            <a:endParaRPr lang="en-GB"/>
          </a:p>
        </p:txBody>
      </p:sp>
    </p:spTree>
    <p:extLst>
      <p:ext uri="{BB962C8B-B14F-4D97-AF65-F5344CB8AC3E}">
        <p14:creationId xmlns:p14="http://schemas.microsoft.com/office/powerpoint/2010/main" val="375705933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51EDC989-C743-4D6E-93B2-0EA0BC71DF27}" type="datetimeFigureOut">
              <a:rPr lang="en-GB" smtClean="0"/>
              <a:t>15/09/2024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FAB7E89-62FB-4D25-B6DB-36FDBFE4B255}" type="slidenum">
              <a:rPr lang="en-GB" smtClean="0"/>
              <a:t>‹#›</a:t>
            </a:fld>
            <a:endParaRPr lang="en-GB"/>
          </a:p>
        </p:txBody>
      </p:sp>
    </p:spTree>
    <p:extLst>
      <p:ext uri="{BB962C8B-B14F-4D97-AF65-F5344CB8AC3E}">
        <p14:creationId xmlns:p14="http://schemas.microsoft.com/office/powerpoint/2010/main" val="11858345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1EDC989-C743-4D6E-93B2-0EA0BC71DF27}" type="datetimeFigureOut">
              <a:rPr lang="en-GB" smtClean="0"/>
              <a:t>15/09/2024</a:t>
            </a:fld>
            <a:endParaRPr lang="en-GB"/>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FAB7E89-62FB-4D25-B6DB-36FDBFE4B255}" type="slidenum">
              <a:rPr lang="en-GB" smtClean="0"/>
              <a:t>‹#›</a:t>
            </a:fld>
            <a:endParaRPr lang="en-GB"/>
          </a:p>
        </p:txBody>
      </p:sp>
    </p:spTree>
    <p:extLst>
      <p:ext uri="{BB962C8B-B14F-4D97-AF65-F5344CB8AC3E}">
        <p14:creationId xmlns:p14="http://schemas.microsoft.com/office/powerpoint/2010/main" val="406285808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2" Type="http://schemas.openxmlformats.org/officeDocument/2006/relationships/image" Target="../media/image4.emf"/><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133600" y="1772816"/>
            <a:ext cx="4876800" cy="21336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TextBox 3"/>
          <p:cNvSpPr txBox="1"/>
          <p:nvPr/>
        </p:nvSpPr>
        <p:spPr>
          <a:xfrm>
            <a:off x="3208784" y="4005064"/>
            <a:ext cx="2726432" cy="830997"/>
          </a:xfrm>
          <a:prstGeom prst="rect">
            <a:avLst/>
          </a:prstGeom>
          <a:noFill/>
        </p:spPr>
        <p:txBody>
          <a:bodyPr wrap="square" rtlCol="0">
            <a:spAutoFit/>
          </a:bodyPr>
          <a:lstStyle/>
          <a:p>
            <a:pPr algn="ctr"/>
            <a:r>
              <a:rPr lang="en-GB" sz="4800" b="1" dirty="0"/>
              <a:t>Kestrels</a:t>
            </a:r>
          </a:p>
        </p:txBody>
      </p:sp>
      <p:sp>
        <p:nvSpPr>
          <p:cNvPr id="5" name="Rectangle 4"/>
          <p:cNvSpPr/>
          <p:nvPr/>
        </p:nvSpPr>
        <p:spPr>
          <a:xfrm>
            <a:off x="1529468" y="5589240"/>
            <a:ext cx="5390771" cy="461665"/>
          </a:xfrm>
          <a:prstGeom prst="rect">
            <a:avLst/>
          </a:prstGeom>
        </p:spPr>
        <p:txBody>
          <a:bodyPr wrap="none" lIns="91440" tIns="45720" rIns="91440" bIns="45720" anchor="t">
            <a:spAutoFit/>
          </a:bodyPr>
          <a:lstStyle/>
          <a:p>
            <a:r>
              <a:rPr lang="en-GB" sz="2400" dirty="0"/>
              <a:t>Teaching Assistant: 	Mrs Jain (a.m. only)</a:t>
            </a:r>
            <a:endParaRPr lang="en-US" dirty="0"/>
          </a:p>
        </p:txBody>
      </p:sp>
      <p:sp>
        <p:nvSpPr>
          <p:cNvPr id="6" name="Rectangle 5"/>
          <p:cNvSpPr/>
          <p:nvPr/>
        </p:nvSpPr>
        <p:spPr>
          <a:xfrm>
            <a:off x="3308738" y="5038716"/>
            <a:ext cx="2526525" cy="461665"/>
          </a:xfrm>
          <a:prstGeom prst="rect">
            <a:avLst/>
          </a:prstGeom>
        </p:spPr>
        <p:txBody>
          <a:bodyPr wrap="none">
            <a:spAutoFit/>
          </a:bodyPr>
          <a:lstStyle/>
          <a:p>
            <a:r>
              <a:rPr lang="en-GB" sz="2400" dirty="0"/>
              <a:t>Teacher: Mr Searle</a:t>
            </a:r>
          </a:p>
        </p:txBody>
      </p:sp>
    </p:spTree>
    <p:extLst>
      <p:ext uri="{BB962C8B-B14F-4D97-AF65-F5344CB8AC3E}">
        <p14:creationId xmlns:p14="http://schemas.microsoft.com/office/powerpoint/2010/main" val="15477536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fade">
                                      <p:cBhvr>
                                        <p:cTn id="14" dur="1000"/>
                                        <p:tgtEl>
                                          <p:spTgt spid="5"/>
                                        </p:tgtEl>
                                      </p:cBhvr>
                                    </p:animEffect>
                                    <p:anim calcmode="lin" valueType="num">
                                      <p:cBhvr>
                                        <p:cTn id="15" dur="1000" fill="hold"/>
                                        <p:tgtEl>
                                          <p:spTgt spid="5"/>
                                        </p:tgtEl>
                                        <p:attrNameLst>
                                          <p:attrName>ppt_x</p:attrName>
                                        </p:attrNameLst>
                                      </p:cBhvr>
                                      <p:tavLst>
                                        <p:tav tm="0">
                                          <p:val>
                                            <p:strVal val="#ppt_x"/>
                                          </p:val>
                                        </p:tav>
                                        <p:tav tm="100000">
                                          <p:val>
                                            <p:strVal val="#ppt_x"/>
                                          </p:val>
                                        </p:tav>
                                      </p:tavLst>
                                    </p:anim>
                                    <p:anim calcmode="lin" valueType="num">
                                      <p:cBhvr>
                                        <p:cTn id="16" dur="1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3208784" y="581779"/>
            <a:ext cx="2726432" cy="830997"/>
          </a:xfrm>
          <a:prstGeom prst="rect">
            <a:avLst/>
          </a:prstGeom>
          <a:noFill/>
        </p:spPr>
        <p:txBody>
          <a:bodyPr wrap="square" rtlCol="0">
            <a:spAutoFit/>
          </a:bodyPr>
          <a:lstStyle/>
          <a:p>
            <a:pPr algn="ctr"/>
            <a:r>
              <a:rPr lang="en-GB" sz="4800" b="1" dirty="0"/>
              <a:t>Timetable</a:t>
            </a:r>
          </a:p>
        </p:txBody>
      </p:sp>
      <p:pic>
        <p:nvPicPr>
          <p:cNvPr id="2" name="Picture 1">
            <a:extLst>
              <a:ext uri="{FF2B5EF4-FFF2-40B4-BE49-F238E27FC236}">
                <a16:creationId xmlns:a16="http://schemas.microsoft.com/office/drawing/2014/main" id="{A954F37B-7807-97CC-8CD1-1ED245E7FC0A}"/>
              </a:ext>
            </a:extLst>
          </p:cNvPr>
          <p:cNvPicPr>
            <a:picLocks noChangeAspect="1"/>
          </p:cNvPicPr>
          <p:nvPr/>
        </p:nvPicPr>
        <p:blipFill>
          <a:blip r:embed="rId2"/>
          <a:stretch>
            <a:fillRect/>
          </a:stretch>
        </p:blipFill>
        <p:spPr>
          <a:xfrm>
            <a:off x="643891" y="1916832"/>
            <a:ext cx="7856218" cy="4752528"/>
          </a:xfrm>
          <a:prstGeom prst="rect">
            <a:avLst/>
          </a:prstGeom>
        </p:spPr>
      </p:pic>
    </p:spTree>
    <p:extLst>
      <p:ext uri="{BB962C8B-B14F-4D97-AF65-F5344CB8AC3E}">
        <p14:creationId xmlns:p14="http://schemas.microsoft.com/office/powerpoint/2010/main" val="212694994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3208784" y="581779"/>
            <a:ext cx="2726432" cy="830997"/>
          </a:xfrm>
          <a:prstGeom prst="rect">
            <a:avLst/>
          </a:prstGeom>
          <a:noFill/>
        </p:spPr>
        <p:txBody>
          <a:bodyPr wrap="square" rtlCol="0">
            <a:spAutoFit/>
          </a:bodyPr>
          <a:lstStyle/>
          <a:p>
            <a:pPr algn="ctr"/>
            <a:r>
              <a:rPr lang="en-GB" sz="4800" b="1" dirty="0"/>
              <a:t>Timetable</a:t>
            </a:r>
          </a:p>
        </p:txBody>
      </p:sp>
      <p:pic>
        <p:nvPicPr>
          <p:cNvPr id="9" name="Picture 8">
            <a:extLst>
              <a:ext uri="{FF2B5EF4-FFF2-40B4-BE49-F238E27FC236}">
                <a16:creationId xmlns:a16="http://schemas.microsoft.com/office/drawing/2014/main" id="{BCE482B9-2404-2FBD-5570-AEBD2506F771}"/>
              </a:ext>
            </a:extLst>
          </p:cNvPr>
          <p:cNvPicPr>
            <a:picLocks noChangeAspect="1"/>
          </p:cNvPicPr>
          <p:nvPr/>
        </p:nvPicPr>
        <p:blipFill>
          <a:blip r:embed="rId2"/>
          <a:stretch>
            <a:fillRect/>
          </a:stretch>
        </p:blipFill>
        <p:spPr>
          <a:xfrm>
            <a:off x="643891" y="1916832"/>
            <a:ext cx="7856218" cy="4752528"/>
          </a:xfrm>
          <a:prstGeom prst="rect">
            <a:avLst/>
          </a:prstGeom>
        </p:spPr>
      </p:pic>
    </p:spTree>
    <p:extLst>
      <p:ext uri="{BB962C8B-B14F-4D97-AF65-F5344CB8AC3E}">
        <p14:creationId xmlns:p14="http://schemas.microsoft.com/office/powerpoint/2010/main" val="300529812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3208784" y="581779"/>
            <a:ext cx="2726432" cy="830997"/>
          </a:xfrm>
          <a:prstGeom prst="rect">
            <a:avLst/>
          </a:prstGeom>
          <a:noFill/>
        </p:spPr>
        <p:txBody>
          <a:bodyPr wrap="square" rtlCol="0">
            <a:spAutoFit/>
          </a:bodyPr>
          <a:lstStyle/>
          <a:p>
            <a:pPr algn="ctr"/>
            <a:r>
              <a:rPr lang="en-GB" sz="4800" b="1" dirty="0"/>
              <a:t>P.E.</a:t>
            </a:r>
          </a:p>
        </p:txBody>
      </p:sp>
      <p:sp>
        <p:nvSpPr>
          <p:cNvPr id="4" name="Content Placeholder 2"/>
          <p:cNvSpPr txBox="1">
            <a:spLocks/>
          </p:cNvSpPr>
          <p:nvPr/>
        </p:nvSpPr>
        <p:spPr>
          <a:xfrm>
            <a:off x="457200" y="1999381"/>
            <a:ext cx="8229600" cy="4525963"/>
          </a:xfrm>
          <a:prstGeom prst="rect">
            <a:avLst/>
          </a:prstGeom>
        </p:spPr>
        <p:txBody>
          <a:bodyPr lIns="91440" tIns="45720" rIns="91440" bIns="45720" anchor="t"/>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fontAlgn="t"/>
            <a:r>
              <a:rPr lang="en-GB" sz="2600" dirty="0"/>
              <a:t>Up to half term our sports are </a:t>
            </a:r>
            <a:r>
              <a:rPr lang="en-GB" sz="2600" b="1" dirty="0"/>
              <a:t>Tag Rugby </a:t>
            </a:r>
            <a:r>
              <a:rPr lang="en-GB" sz="2600" dirty="0"/>
              <a:t>– for which we are privileged to have an external coach - and </a:t>
            </a:r>
            <a:r>
              <a:rPr lang="en-GB" sz="2600" b="1" dirty="0"/>
              <a:t>Swimming</a:t>
            </a:r>
            <a:r>
              <a:rPr lang="en-GB" sz="2600" dirty="0"/>
              <a:t>.</a:t>
            </a:r>
            <a:endParaRPr lang="en-GB" sz="2600" dirty="0">
              <a:ea typeface="Calibri"/>
              <a:cs typeface="Calibri"/>
            </a:endParaRPr>
          </a:p>
          <a:p>
            <a:pPr fontAlgn="t"/>
            <a:r>
              <a:rPr lang="en-GB" sz="2600" dirty="0"/>
              <a:t>After half term, our sports are </a:t>
            </a:r>
            <a:r>
              <a:rPr lang="en-GB" sz="2600" b="1" dirty="0"/>
              <a:t>Football</a:t>
            </a:r>
            <a:r>
              <a:rPr lang="en-GB" sz="2600" dirty="0"/>
              <a:t> and </a:t>
            </a:r>
            <a:r>
              <a:rPr lang="en-GB" sz="2600" b="1" dirty="0"/>
              <a:t>Circuits</a:t>
            </a:r>
            <a:r>
              <a:rPr lang="en-GB" sz="2600" dirty="0"/>
              <a:t>.</a:t>
            </a:r>
          </a:p>
          <a:p>
            <a:pPr fontAlgn="t"/>
            <a:r>
              <a:rPr lang="en-GB" sz="2600" dirty="0"/>
              <a:t>P.E. is on </a:t>
            </a:r>
            <a:r>
              <a:rPr lang="en-GB" sz="2600" b="1" dirty="0"/>
              <a:t>Tuesdays</a:t>
            </a:r>
            <a:r>
              <a:rPr lang="en-GB" sz="2600" dirty="0"/>
              <a:t> and </a:t>
            </a:r>
            <a:r>
              <a:rPr lang="en-GB" sz="2600" b="1" dirty="0"/>
              <a:t>Wednesdays</a:t>
            </a:r>
            <a:r>
              <a:rPr lang="en-GB" sz="2600" dirty="0"/>
              <a:t>.</a:t>
            </a:r>
            <a:endParaRPr lang="en-GB" sz="2600" i="1" dirty="0"/>
          </a:p>
          <a:p>
            <a:pPr fontAlgn="t"/>
            <a:r>
              <a:rPr lang="en-GB" sz="2600" dirty="0"/>
              <a:t>Children should come to school in PE kit on these days </a:t>
            </a:r>
            <a:r>
              <a:rPr lang="en-GB" sz="2800" dirty="0"/>
              <a:t>and brings in their school shoes as well</a:t>
            </a:r>
            <a:r>
              <a:rPr lang="en-GB" sz="2600" dirty="0"/>
              <a:t>. </a:t>
            </a:r>
          </a:p>
          <a:p>
            <a:pPr fontAlgn="t"/>
            <a:r>
              <a:rPr lang="en-GB" sz="2600" dirty="0"/>
              <a:t>Long hair </a:t>
            </a:r>
            <a:r>
              <a:rPr lang="en-GB" sz="2600" b="1" dirty="0"/>
              <a:t>must</a:t>
            </a:r>
            <a:r>
              <a:rPr lang="en-GB" sz="2600" dirty="0"/>
              <a:t> be tied back and earrings should be removed (plastic retainers could be used to ensure newly pierced ears maintain their holes). </a:t>
            </a:r>
          </a:p>
          <a:p>
            <a:r>
              <a:rPr lang="en-GB" sz="2600" dirty="0">
                <a:ea typeface="Calibri"/>
                <a:cs typeface="Calibri"/>
              </a:rPr>
              <a:t>Lunchtime Football Club (</a:t>
            </a:r>
            <a:r>
              <a:rPr lang="en-GB" sz="2600" b="1" dirty="0">
                <a:ea typeface="Calibri"/>
                <a:cs typeface="Calibri"/>
              </a:rPr>
              <a:t>Mon </a:t>
            </a:r>
            <a:r>
              <a:rPr lang="en-GB" sz="2600" dirty="0">
                <a:ea typeface="Calibri"/>
                <a:cs typeface="Calibri"/>
              </a:rPr>
              <a:t>– Girls, </a:t>
            </a:r>
            <a:r>
              <a:rPr lang="en-GB" sz="2600" b="1" dirty="0">
                <a:ea typeface="Calibri"/>
                <a:cs typeface="Calibri"/>
              </a:rPr>
              <a:t>Tues </a:t>
            </a:r>
            <a:r>
              <a:rPr lang="en-GB" sz="2600" dirty="0">
                <a:ea typeface="Calibri"/>
                <a:cs typeface="Calibri"/>
              </a:rPr>
              <a:t>– Boys)</a:t>
            </a:r>
          </a:p>
          <a:p>
            <a:pPr fontAlgn="t"/>
            <a:endParaRPr lang="en-GB" sz="2600" dirty="0">
              <a:ea typeface="Calibri"/>
              <a:cs typeface="Calibri"/>
            </a:endParaRPr>
          </a:p>
        </p:txBody>
      </p:sp>
    </p:spTree>
    <p:extLst>
      <p:ext uri="{BB962C8B-B14F-4D97-AF65-F5344CB8AC3E}">
        <p14:creationId xmlns:p14="http://schemas.microsoft.com/office/powerpoint/2010/main" val="36611251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fade">
                                      <p:cBhvr>
                                        <p:cTn id="7" dur="1000"/>
                                        <p:tgtEl>
                                          <p:spTgt spid="4">
                                            <p:txEl>
                                              <p:pRg st="0" end="0"/>
                                            </p:txEl>
                                          </p:spTgt>
                                        </p:tgtEl>
                                      </p:cBhvr>
                                    </p:animEffect>
                                    <p:anim calcmode="lin" valueType="num">
                                      <p:cBhvr>
                                        <p:cTn id="8" dur="1000" fill="hold"/>
                                        <p:tgtEl>
                                          <p:spTgt spid="4">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4">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4">
                                            <p:txEl>
                                              <p:pRg st="1" end="1"/>
                                            </p:txEl>
                                          </p:spTgt>
                                        </p:tgtEl>
                                        <p:attrNameLst>
                                          <p:attrName>style.visibility</p:attrName>
                                        </p:attrNameLst>
                                      </p:cBhvr>
                                      <p:to>
                                        <p:strVal val="visible"/>
                                      </p:to>
                                    </p:set>
                                    <p:animEffect transition="in" filter="fade">
                                      <p:cBhvr>
                                        <p:cTn id="14" dur="1000"/>
                                        <p:tgtEl>
                                          <p:spTgt spid="4">
                                            <p:txEl>
                                              <p:pRg st="1" end="1"/>
                                            </p:txEl>
                                          </p:spTgt>
                                        </p:tgtEl>
                                      </p:cBhvr>
                                    </p:animEffect>
                                    <p:anim calcmode="lin" valueType="num">
                                      <p:cBhvr>
                                        <p:cTn id="15" dur="1000" fill="hold"/>
                                        <p:tgtEl>
                                          <p:spTgt spid="4">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4">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4">
                                            <p:txEl>
                                              <p:pRg st="2" end="2"/>
                                            </p:txEl>
                                          </p:spTgt>
                                        </p:tgtEl>
                                        <p:attrNameLst>
                                          <p:attrName>style.visibility</p:attrName>
                                        </p:attrNameLst>
                                      </p:cBhvr>
                                      <p:to>
                                        <p:strVal val="visible"/>
                                      </p:to>
                                    </p:set>
                                    <p:animEffect transition="in" filter="fade">
                                      <p:cBhvr>
                                        <p:cTn id="21" dur="1000"/>
                                        <p:tgtEl>
                                          <p:spTgt spid="4">
                                            <p:txEl>
                                              <p:pRg st="2" end="2"/>
                                            </p:txEl>
                                          </p:spTgt>
                                        </p:tgtEl>
                                      </p:cBhvr>
                                    </p:animEffect>
                                    <p:anim calcmode="lin" valueType="num">
                                      <p:cBhvr>
                                        <p:cTn id="22" dur="1000" fill="hold"/>
                                        <p:tgtEl>
                                          <p:spTgt spid="4">
                                            <p:txEl>
                                              <p:pRg st="2" end="2"/>
                                            </p:txEl>
                                          </p:spTgt>
                                        </p:tgtEl>
                                        <p:attrNameLst>
                                          <p:attrName>ppt_x</p:attrName>
                                        </p:attrNameLst>
                                      </p:cBhvr>
                                      <p:tavLst>
                                        <p:tav tm="0">
                                          <p:val>
                                            <p:strVal val="#ppt_x"/>
                                          </p:val>
                                        </p:tav>
                                        <p:tav tm="100000">
                                          <p:val>
                                            <p:strVal val="#ppt_x"/>
                                          </p:val>
                                        </p:tav>
                                      </p:tavLst>
                                    </p:anim>
                                    <p:anim calcmode="lin" valueType="num">
                                      <p:cBhvr>
                                        <p:cTn id="23" dur="1000" fill="hold"/>
                                        <p:tgtEl>
                                          <p:spTgt spid="4">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nodeType="clickEffect">
                                  <p:stCondLst>
                                    <p:cond delay="0"/>
                                  </p:stCondLst>
                                  <p:childTnLst>
                                    <p:set>
                                      <p:cBhvr>
                                        <p:cTn id="27" dur="1" fill="hold">
                                          <p:stCondLst>
                                            <p:cond delay="0"/>
                                          </p:stCondLst>
                                        </p:cTn>
                                        <p:tgtEl>
                                          <p:spTgt spid="4">
                                            <p:txEl>
                                              <p:pRg st="3" end="3"/>
                                            </p:txEl>
                                          </p:spTgt>
                                        </p:tgtEl>
                                        <p:attrNameLst>
                                          <p:attrName>style.visibility</p:attrName>
                                        </p:attrNameLst>
                                      </p:cBhvr>
                                      <p:to>
                                        <p:strVal val="visible"/>
                                      </p:to>
                                    </p:set>
                                    <p:animEffect transition="in" filter="fade">
                                      <p:cBhvr>
                                        <p:cTn id="28" dur="1000"/>
                                        <p:tgtEl>
                                          <p:spTgt spid="4">
                                            <p:txEl>
                                              <p:pRg st="3" end="3"/>
                                            </p:txEl>
                                          </p:spTgt>
                                        </p:tgtEl>
                                      </p:cBhvr>
                                    </p:animEffect>
                                    <p:anim calcmode="lin" valueType="num">
                                      <p:cBhvr>
                                        <p:cTn id="29" dur="1000" fill="hold"/>
                                        <p:tgtEl>
                                          <p:spTgt spid="4">
                                            <p:txEl>
                                              <p:pRg st="3" end="3"/>
                                            </p:txEl>
                                          </p:spTgt>
                                        </p:tgtEl>
                                        <p:attrNameLst>
                                          <p:attrName>ppt_x</p:attrName>
                                        </p:attrNameLst>
                                      </p:cBhvr>
                                      <p:tavLst>
                                        <p:tav tm="0">
                                          <p:val>
                                            <p:strVal val="#ppt_x"/>
                                          </p:val>
                                        </p:tav>
                                        <p:tav tm="100000">
                                          <p:val>
                                            <p:strVal val="#ppt_x"/>
                                          </p:val>
                                        </p:tav>
                                      </p:tavLst>
                                    </p:anim>
                                    <p:anim calcmode="lin" valueType="num">
                                      <p:cBhvr>
                                        <p:cTn id="30" dur="1000" fill="hold"/>
                                        <p:tgtEl>
                                          <p:spTgt spid="4">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nodeType="clickEffect">
                                  <p:stCondLst>
                                    <p:cond delay="0"/>
                                  </p:stCondLst>
                                  <p:childTnLst>
                                    <p:set>
                                      <p:cBhvr>
                                        <p:cTn id="34" dur="1" fill="hold">
                                          <p:stCondLst>
                                            <p:cond delay="0"/>
                                          </p:stCondLst>
                                        </p:cTn>
                                        <p:tgtEl>
                                          <p:spTgt spid="4">
                                            <p:txEl>
                                              <p:pRg st="4" end="4"/>
                                            </p:txEl>
                                          </p:spTgt>
                                        </p:tgtEl>
                                        <p:attrNameLst>
                                          <p:attrName>style.visibility</p:attrName>
                                        </p:attrNameLst>
                                      </p:cBhvr>
                                      <p:to>
                                        <p:strVal val="visible"/>
                                      </p:to>
                                    </p:set>
                                    <p:animEffect transition="in" filter="fade">
                                      <p:cBhvr>
                                        <p:cTn id="35" dur="1000"/>
                                        <p:tgtEl>
                                          <p:spTgt spid="4">
                                            <p:txEl>
                                              <p:pRg st="4" end="4"/>
                                            </p:txEl>
                                          </p:spTgt>
                                        </p:tgtEl>
                                      </p:cBhvr>
                                    </p:animEffect>
                                    <p:anim calcmode="lin" valueType="num">
                                      <p:cBhvr>
                                        <p:cTn id="36" dur="1000" fill="hold"/>
                                        <p:tgtEl>
                                          <p:spTgt spid="4">
                                            <p:txEl>
                                              <p:pRg st="4" end="4"/>
                                            </p:txEl>
                                          </p:spTgt>
                                        </p:tgtEl>
                                        <p:attrNameLst>
                                          <p:attrName>ppt_x</p:attrName>
                                        </p:attrNameLst>
                                      </p:cBhvr>
                                      <p:tavLst>
                                        <p:tav tm="0">
                                          <p:val>
                                            <p:strVal val="#ppt_x"/>
                                          </p:val>
                                        </p:tav>
                                        <p:tav tm="100000">
                                          <p:val>
                                            <p:strVal val="#ppt_x"/>
                                          </p:val>
                                        </p:tav>
                                      </p:tavLst>
                                    </p:anim>
                                    <p:anim calcmode="lin" valueType="num">
                                      <p:cBhvr>
                                        <p:cTn id="37" dur="1000" fill="hold"/>
                                        <p:tgtEl>
                                          <p:spTgt spid="4">
                                            <p:txEl>
                                              <p:pRg st="4" end="4"/>
                                            </p:txEl>
                                          </p:spTgt>
                                        </p:tgtEl>
                                        <p:attrNameLst>
                                          <p:attrName>ppt_y</p:attrName>
                                        </p:attrNameLst>
                                      </p:cBhvr>
                                      <p:tavLst>
                                        <p:tav tm="0">
                                          <p:val>
                                            <p:strVal val="#ppt_y+.1"/>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42" presetClass="entr" presetSubtype="0" fill="hold" nodeType="clickEffect">
                                  <p:stCondLst>
                                    <p:cond delay="0"/>
                                  </p:stCondLst>
                                  <p:childTnLst>
                                    <p:set>
                                      <p:cBhvr>
                                        <p:cTn id="41" dur="1" fill="hold">
                                          <p:stCondLst>
                                            <p:cond delay="0"/>
                                          </p:stCondLst>
                                        </p:cTn>
                                        <p:tgtEl>
                                          <p:spTgt spid="4">
                                            <p:txEl>
                                              <p:pRg st="5" end="5"/>
                                            </p:txEl>
                                          </p:spTgt>
                                        </p:tgtEl>
                                        <p:attrNameLst>
                                          <p:attrName>style.visibility</p:attrName>
                                        </p:attrNameLst>
                                      </p:cBhvr>
                                      <p:to>
                                        <p:strVal val="visible"/>
                                      </p:to>
                                    </p:set>
                                    <p:animEffect transition="in" filter="fade">
                                      <p:cBhvr>
                                        <p:cTn id="42" dur="1000"/>
                                        <p:tgtEl>
                                          <p:spTgt spid="4">
                                            <p:txEl>
                                              <p:pRg st="5" end="5"/>
                                            </p:txEl>
                                          </p:spTgt>
                                        </p:tgtEl>
                                      </p:cBhvr>
                                    </p:animEffect>
                                    <p:anim calcmode="lin" valueType="num">
                                      <p:cBhvr>
                                        <p:cTn id="43" dur="1000" fill="hold"/>
                                        <p:tgtEl>
                                          <p:spTgt spid="4">
                                            <p:txEl>
                                              <p:pRg st="5" end="5"/>
                                            </p:txEl>
                                          </p:spTgt>
                                        </p:tgtEl>
                                        <p:attrNameLst>
                                          <p:attrName>ppt_x</p:attrName>
                                        </p:attrNameLst>
                                      </p:cBhvr>
                                      <p:tavLst>
                                        <p:tav tm="0">
                                          <p:val>
                                            <p:strVal val="#ppt_x"/>
                                          </p:val>
                                        </p:tav>
                                        <p:tav tm="100000">
                                          <p:val>
                                            <p:strVal val="#ppt_x"/>
                                          </p:val>
                                        </p:tav>
                                      </p:tavLst>
                                    </p:anim>
                                    <p:anim calcmode="lin" valueType="num">
                                      <p:cBhvr>
                                        <p:cTn id="44" dur="1000" fill="hold"/>
                                        <p:tgtEl>
                                          <p:spTgt spid="4">
                                            <p:txEl>
                                              <p:pRg st="5" end="5"/>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2555776" y="131148"/>
            <a:ext cx="3672408" cy="1569660"/>
          </a:xfrm>
          <a:prstGeom prst="rect">
            <a:avLst/>
          </a:prstGeom>
          <a:noFill/>
        </p:spPr>
        <p:txBody>
          <a:bodyPr wrap="square" rtlCol="0">
            <a:spAutoFit/>
          </a:bodyPr>
          <a:lstStyle/>
          <a:p>
            <a:pPr algn="ctr"/>
            <a:r>
              <a:rPr lang="en-GB" sz="4800" b="1" dirty="0"/>
              <a:t>The Creative Curriculum</a:t>
            </a:r>
          </a:p>
        </p:txBody>
      </p:sp>
      <p:pic>
        <p:nvPicPr>
          <p:cNvPr id="4" name="Picture 3">
            <a:extLst>
              <a:ext uri="{FF2B5EF4-FFF2-40B4-BE49-F238E27FC236}">
                <a16:creationId xmlns:a16="http://schemas.microsoft.com/office/drawing/2014/main" id="{D66242A1-39F9-A95D-746C-DF3EDC9BE91B}"/>
              </a:ext>
            </a:extLst>
          </p:cNvPr>
          <p:cNvPicPr>
            <a:picLocks noChangeAspect="1"/>
          </p:cNvPicPr>
          <p:nvPr/>
        </p:nvPicPr>
        <p:blipFill>
          <a:blip r:embed="rId2"/>
          <a:stretch>
            <a:fillRect/>
          </a:stretch>
        </p:blipFill>
        <p:spPr>
          <a:xfrm>
            <a:off x="1314059" y="1859340"/>
            <a:ext cx="6515881" cy="4882028"/>
          </a:xfrm>
          <a:prstGeom prst="rect">
            <a:avLst/>
          </a:prstGeom>
        </p:spPr>
      </p:pic>
    </p:spTree>
    <p:extLst>
      <p:ext uri="{BB962C8B-B14F-4D97-AF65-F5344CB8AC3E}">
        <p14:creationId xmlns:p14="http://schemas.microsoft.com/office/powerpoint/2010/main" val="180010597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3208784" y="581779"/>
            <a:ext cx="2726432" cy="830997"/>
          </a:xfrm>
          <a:prstGeom prst="rect">
            <a:avLst/>
          </a:prstGeom>
          <a:noFill/>
        </p:spPr>
        <p:txBody>
          <a:bodyPr wrap="square" rtlCol="0">
            <a:spAutoFit/>
          </a:bodyPr>
          <a:lstStyle/>
          <a:p>
            <a:pPr algn="ctr"/>
            <a:r>
              <a:rPr lang="en-GB" sz="4800" b="1" dirty="0"/>
              <a:t>Our Topic</a:t>
            </a:r>
          </a:p>
        </p:txBody>
      </p:sp>
      <p:sp>
        <p:nvSpPr>
          <p:cNvPr id="4" name="Content Placeholder 2"/>
          <p:cNvSpPr txBox="1">
            <a:spLocks/>
          </p:cNvSpPr>
          <p:nvPr/>
        </p:nvSpPr>
        <p:spPr>
          <a:xfrm>
            <a:off x="457200" y="1999381"/>
            <a:ext cx="8229600" cy="4525963"/>
          </a:xfrm>
          <a:prstGeom prst="rect">
            <a:avLst/>
          </a:prstGeom>
        </p:spPr>
        <p:txBody>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r>
              <a:rPr lang="en-GB" sz="2800" b="1" u="sng" dirty="0"/>
              <a:t>Are we lost or just not amused?</a:t>
            </a:r>
            <a:r>
              <a:rPr lang="en-GB" sz="2800" dirty="0"/>
              <a:t> is based around our Geography topic of Maps and our History topic of ‘Victorian Britain: Dark Age or Golden Age?’ </a:t>
            </a:r>
          </a:p>
          <a:p>
            <a:r>
              <a:rPr lang="en-GB" sz="2800" dirty="0"/>
              <a:t>The geographical skills of map reading, including the use of grid references, will be enhanced by looking at how the locality and the World has changed since Victorian times.</a:t>
            </a:r>
          </a:p>
          <a:p>
            <a:r>
              <a:rPr lang="en-GB" sz="2800" dirty="0"/>
              <a:t>Lists of key vocabulary and a summary of what we will be covering can be found in the ‘Knowledge Organisers’ section on the class page.</a:t>
            </a:r>
          </a:p>
          <a:p>
            <a:pPr fontAlgn="t"/>
            <a:endParaRPr lang="en-GB" sz="2600" dirty="0"/>
          </a:p>
        </p:txBody>
      </p:sp>
    </p:spTree>
    <p:extLst>
      <p:ext uri="{BB962C8B-B14F-4D97-AF65-F5344CB8AC3E}">
        <p14:creationId xmlns:p14="http://schemas.microsoft.com/office/powerpoint/2010/main" val="883917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fade">
                                      <p:cBhvr>
                                        <p:cTn id="7" dur="1000"/>
                                        <p:tgtEl>
                                          <p:spTgt spid="4">
                                            <p:txEl>
                                              <p:pRg st="0" end="0"/>
                                            </p:txEl>
                                          </p:spTgt>
                                        </p:tgtEl>
                                      </p:cBhvr>
                                    </p:animEffect>
                                    <p:anim calcmode="lin" valueType="num">
                                      <p:cBhvr>
                                        <p:cTn id="8" dur="1000" fill="hold"/>
                                        <p:tgtEl>
                                          <p:spTgt spid="4">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4">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4">
                                            <p:txEl>
                                              <p:pRg st="1" end="1"/>
                                            </p:txEl>
                                          </p:spTgt>
                                        </p:tgtEl>
                                        <p:attrNameLst>
                                          <p:attrName>style.visibility</p:attrName>
                                        </p:attrNameLst>
                                      </p:cBhvr>
                                      <p:to>
                                        <p:strVal val="visible"/>
                                      </p:to>
                                    </p:set>
                                    <p:animEffect transition="in" filter="fade">
                                      <p:cBhvr>
                                        <p:cTn id="14" dur="1000"/>
                                        <p:tgtEl>
                                          <p:spTgt spid="4">
                                            <p:txEl>
                                              <p:pRg st="1" end="1"/>
                                            </p:txEl>
                                          </p:spTgt>
                                        </p:tgtEl>
                                      </p:cBhvr>
                                    </p:animEffect>
                                    <p:anim calcmode="lin" valueType="num">
                                      <p:cBhvr>
                                        <p:cTn id="15" dur="1000" fill="hold"/>
                                        <p:tgtEl>
                                          <p:spTgt spid="4">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4">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4">
                                            <p:txEl>
                                              <p:pRg st="2" end="2"/>
                                            </p:txEl>
                                          </p:spTgt>
                                        </p:tgtEl>
                                        <p:attrNameLst>
                                          <p:attrName>style.visibility</p:attrName>
                                        </p:attrNameLst>
                                      </p:cBhvr>
                                      <p:to>
                                        <p:strVal val="visible"/>
                                      </p:to>
                                    </p:set>
                                    <p:animEffect transition="in" filter="fade">
                                      <p:cBhvr>
                                        <p:cTn id="21" dur="1000"/>
                                        <p:tgtEl>
                                          <p:spTgt spid="4">
                                            <p:txEl>
                                              <p:pRg st="2" end="2"/>
                                            </p:txEl>
                                          </p:spTgt>
                                        </p:tgtEl>
                                      </p:cBhvr>
                                    </p:animEffect>
                                    <p:anim calcmode="lin" valueType="num">
                                      <p:cBhvr>
                                        <p:cTn id="22" dur="1000" fill="hold"/>
                                        <p:tgtEl>
                                          <p:spTgt spid="4">
                                            <p:txEl>
                                              <p:pRg st="2" end="2"/>
                                            </p:txEl>
                                          </p:spTgt>
                                        </p:tgtEl>
                                        <p:attrNameLst>
                                          <p:attrName>ppt_x</p:attrName>
                                        </p:attrNameLst>
                                      </p:cBhvr>
                                      <p:tavLst>
                                        <p:tav tm="0">
                                          <p:val>
                                            <p:strVal val="#ppt_x"/>
                                          </p:val>
                                        </p:tav>
                                        <p:tav tm="100000">
                                          <p:val>
                                            <p:strVal val="#ppt_x"/>
                                          </p:val>
                                        </p:tav>
                                      </p:tavLst>
                                    </p:anim>
                                    <p:anim calcmode="lin" valueType="num">
                                      <p:cBhvr>
                                        <p:cTn id="23" dur="1000" fill="hold"/>
                                        <p:tgtEl>
                                          <p:spTgt spid="4">
                                            <p:txEl>
                                              <p:pRg st="2" end="2"/>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3208784" y="581779"/>
            <a:ext cx="2726432" cy="830997"/>
          </a:xfrm>
          <a:prstGeom prst="rect">
            <a:avLst/>
          </a:prstGeom>
          <a:noFill/>
        </p:spPr>
        <p:txBody>
          <a:bodyPr wrap="square" rtlCol="0">
            <a:spAutoFit/>
          </a:bodyPr>
          <a:lstStyle/>
          <a:p>
            <a:pPr algn="ctr"/>
            <a:r>
              <a:rPr lang="en-GB" sz="4800" b="1" dirty="0"/>
              <a:t>Science</a:t>
            </a:r>
          </a:p>
        </p:txBody>
      </p:sp>
      <p:sp>
        <p:nvSpPr>
          <p:cNvPr id="4" name="Content Placeholder 2"/>
          <p:cNvSpPr txBox="1">
            <a:spLocks/>
          </p:cNvSpPr>
          <p:nvPr/>
        </p:nvSpPr>
        <p:spPr>
          <a:xfrm>
            <a:off x="457200" y="1999381"/>
            <a:ext cx="8229600" cy="4525963"/>
          </a:xfrm>
          <a:prstGeom prst="rect">
            <a:avLst/>
          </a:prstGeom>
        </p:spPr>
        <p:txBody>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r>
              <a:rPr lang="en-GB" sz="2800" dirty="0"/>
              <a:t>This term we will be learning about all things related to the ‘Properties and Changes of Materials’.</a:t>
            </a:r>
          </a:p>
          <a:p>
            <a:endParaRPr lang="en-GB" sz="1200" dirty="0"/>
          </a:p>
          <a:p>
            <a:r>
              <a:rPr lang="en-GB" sz="2800" dirty="0"/>
              <a:t>A list of vocabulary and a summary of what we will be covering can be found in the ‘Knowledge Organisers’ section on the class page.</a:t>
            </a:r>
            <a:endParaRPr lang="en-GB" sz="2600" dirty="0"/>
          </a:p>
        </p:txBody>
      </p:sp>
      <p:pic>
        <p:nvPicPr>
          <p:cNvPr id="512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923928" y="4579977"/>
            <a:ext cx="5112568" cy="218500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5123" name="Picture 3"/>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b="5100"/>
          <a:stretch/>
        </p:blipFill>
        <p:spPr bwMode="auto">
          <a:xfrm>
            <a:off x="179511" y="4580553"/>
            <a:ext cx="3254761" cy="218385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25820303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fade">
                                      <p:cBhvr>
                                        <p:cTn id="7" dur="1000"/>
                                        <p:tgtEl>
                                          <p:spTgt spid="4">
                                            <p:txEl>
                                              <p:pRg st="0" end="0"/>
                                            </p:txEl>
                                          </p:spTgt>
                                        </p:tgtEl>
                                      </p:cBhvr>
                                    </p:animEffect>
                                    <p:anim calcmode="lin" valueType="num">
                                      <p:cBhvr>
                                        <p:cTn id="8" dur="1000" fill="hold"/>
                                        <p:tgtEl>
                                          <p:spTgt spid="4">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4">
                                            <p:txEl>
                                              <p:pRg st="0" end="0"/>
                                            </p:txEl>
                                          </p:spTgt>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5123"/>
                                        </p:tgtEl>
                                        <p:attrNameLst>
                                          <p:attrName>style.visibility</p:attrName>
                                        </p:attrNameLst>
                                      </p:cBhvr>
                                      <p:to>
                                        <p:strVal val="visible"/>
                                      </p:to>
                                    </p:set>
                                    <p:animEffect transition="in" filter="fade">
                                      <p:cBhvr>
                                        <p:cTn id="12" dur="1000"/>
                                        <p:tgtEl>
                                          <p:spTgt spid="5123"/>
                                        </p:tgtEl>
                                      </p:cBhvr>
                                    </p:animEffect>
                                    <p:anim calcmode="lin" valueType="num">
                                      <p:cBhvr>
                                        <p:cTn id="13" dur="1000" fill="hold"/>
                                        <p:tgtEl>
                                          <p:spTgt spid="5123"/>
                                        </p:tgtEl>
                                        <p:attrNameLst>
                                          <p:attrName>ppt_x</p:attrName>
                                        </p:attrNameLst>
                                      </p:cBhvr>
                                      <p:tavLst>
                                        <p:tav tm="0">
                                          <p:val>
                                            <p:strVal val="#ppt_x"/>
                                          </p:val>
                                        </p:tav>
                                        <p:tav tm="100000">
                                          <p:val>
                                            <p:strVal val="#ppt_x"/>
                                          </p:val>
                                        </p:tav>
                                      </p:tavLst>
                                    </p:anim>
                                    <p:anim calcmode="lin" valueType="num">
                                      <p:cBhvr>
                                        <p:cTn id="14" dur="1000" fill="hold"/>
                                        <p:tgtEl>
                                          <p:spTgt spid="5123"/>
                                        </p:tgtEl>
                                        <p:attrNameLst>
                                          <p:attrName>ppt_y</p:attrName>
                                        </p:attrNameLst>
                                      </p:cBhvr>
                                      <p:tavLst>
                                        <p:tav tm="0">
                                          <p:val>
                                            <p:strVal val="#ppt_y+.1"/>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42" presetClass="entr" presetSubtype="0" fill="hold" nodeType="clickEffect">
                                  <p:stCondLst>
                                    <p:cond delay="0"/>
                                  </p:stCondLst>
                                  <p:childTnLst>
                                    <p:set>
                                      <p:cBhvr>
                                        <p:cTn id="18" dur="1" fill="hold">
                                          <p:stCondLst>
                                            <p:cond delay="0"/>
                                          </p:stCondLst>
                                        </p:cTn>
                                        <p:tgtEl>
                                          <p:spTgt spid="4">
                                            <p:txEl>
                                              <p:pRg st="2" end="2"/>
                                            </p:txEl>
                                          </p:spTgt>
                                        </p:tgtEl>
                                        <p:attrNameLst>
                                          <p:attrName>style.visibility</p:attrName>
                                        </p:attrNameLst>
                                      </p:cBhvr>
                                      <p:to>
                                        <p:strVal val="visible"/>
                                      </p:to>
                                    </p:set>
                                    <p:animEffect transition="in" filter="fade">
                                      <p:cBhvr>
                                        <p:cTn id="19" dur="1000"/>
                                        <p:tgtEl>
                                          <p:spTgt spid="4">
                                            <p:txEl>
                                              <p:pRg st="2" end="2"/>
                                            </p:txEl>
                                          </p:spTgt>
                                        </p:tgtEl>
                                      </p:cBhvr>
                                    </p:animEffect>
                                    <p:anim calcmode="lin" valueType="num">
                                      <p:cBhvr>
                                        <p:cTn id="20" dur="1000" fill="hold"/>
                                        <p:tgtEl>
                                          <p:spTgt spid="4">
                                            <p:txEl>
                                              <p:pRg st="2" end="2"/>
                                            </p:txEl>
                                          </p:spTgt>
                                        </p:tgtEl>
                                        <p:attrNameLst>
                                          <p:attrName>ppt_x</p:attrName>
                                        </p:attrNameLst>
                                      </p:cBhvr>
                                      <p:tavLst>
                                        <p:tav tm="0">
                                          <p:val>
                                            <p:strVal val="#ppt_x"/>
                                          </p:val>
                                        </p:tav>
                                        <p:tav tm="100000">
                                          <p:val>
                                            <p:strVal val="#ppt_x"/>
                                          </p:val>
                                        </p:tav>
                                      </p:tavLst>
                                    </p:anim>
                                    <p:anim calcmode="lin" valueType="num">
                                      <p:cBhvr>
                                        <p:cTn id="21" dur="1000" fill="hold"/>
                                        <p:tgtEl>
                                          <p:spTgt spid="4">
                                            <p:txEl>
                                              <p:pRg st="2" end="2"/>
                                            </p:txEl>
                                          </p:spTgt>
                                        </p:tgtEl>
                                        <p:attrNameLst>
                                          <p:attrName>ppt_y</p:attrName>
                                        </p:attrNameLst>
                                      </p:cBhvr>
                                      <p:tavLst>
                                        <p:tav tm="0">
                                          <p:val>
                                            <p:strVal val="#ppt_y+.1"/>
                                          </p:val>
                                        </p:tav>
                                        <p:tav tm="100000">
                                          <p:val>
                                            <p:strVal val="#ppt_y"/>
                                          </p:val>
                                        </p:tav>
                                      </p:tavLst>
                                    </p:anim>
                                  </p:childTnLst>
                                </p:cTn>
                              </p:par>
                              <p:par>
                                <p:cTn id="22" presetID="42" presetClass="entr" presetSubtype="0" fill="hold" nodeType="withEffect">
                                  <p:stCondLst>
                                    <p:cond delay="0"/>
                                  </p:stCondLst>
                                  <p:childTnLst>
                                    <p:set>
                                      <p:cBhvr>
                                        <p:cTn id="23" dur="1" fill="hold">
                                          <p:stCondLst>
                                            <p:cond delay="0"/>
                                          </p:stCondLst>
                                        </p:cTn>
                                        <p:tgtEl>
                                          <p:spTgt spid="5122"/>
                                        </p:tgtEl>
                                        <p:attrNameLst>
                                          <p:attrName>style.visibility</p:attrName>
                                        </p:attrNameLst>
                                      </p:cBhvr>
                                      <p:to>
                                        <p:strVal val="visible"/>
                                      </p:to>
                                    </p:set>
                                    <p:animEffect transition="in" filter="fade">
                                      <p:cBhvr>
                                        <p:cTn id="24" dur="1000"/>
                                        <p:tgtEl>
                                          <p:spTgt spid="5122"/>
                                        </p:tgtEl>
                                      </p:cBhvr>
                                    </p:animEffect>
                                    <p:anim calcmode="lin" valueType="num">
                                      <p:cBhvr>
                                        <p:cTn id="25" dur="1000" fill="hold"/>
                                        <p:tgtEl>
                                          <p:spTgt spid="5122"/>
                                        </p:tgtEl>
                                        <p:attrNameLst>
                                          <p:attrName>ppt_x</p:attrName>
                                        </p:attrNameLst>
                                      </p:cBhvr>
                                      <p:tavLst>
                                        <p:tav tm="0">
                                          <p:val>
                                            <p:strVal val="#ppt_x"/>
                                          </p:val>
                                        </p:tav>
                                        <p:tav tm="100000">
                                          <p:val>
                                            <p:strVal val="#ppt_x"/>
                                          </p:val>
                                        </p:tav>
                                      </p:tavLst>
                                    </p:anim>
                                    <p:anim calcmode="lin" valueType="num">
                                      <p:cBhvr>
                                        <p:cTn id="26" dur="1000" fill="hold"/>
                                        <p:tgtEl>
                                          <p:spTgt spid="512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3208784" y="581779"/>
            <a:ext cx="2726432" cy="830997"/>
          </a:xfrm>
          <a:prstGeom prst="rect">
            <a:avLst/>
          </a:prstGeom>
          <a:noFill/>
        </p:spPr>
        <p:txBody>
          <a:bodyPr wrap="square" rtlCol="0">
            <a:spAutoFit/>
          </a:bodyPr>
          <a:lstStyle/>
          <a:p>
            <a:pPr algn="ctr"/>
            <a:r>
              <a:rPr lang="en-GB" sz="4800" b="1" dirty="0"/>
              <a:t>Reading</a:t>
            </a:r>
          </a:p>
        </p:txBody>
      </p:sp>
      <p:sp>
        <p:nvSpPr>
          <p:cNvPr id="4" name="Content Placeholder 2"/>
          <p:cNvSpPr txBox="1">
            <a:spLocks/>
          </p:cNvSpPr>
          <p:nvPr/>
        </p:nvSpPr>
        <p:spPr>
          <a:xfrm>
            <a:off x="457200" y="1999381"/>
            <a:ext cx="8229600" cy="4525963"/>
          </a:xfrm>
          <a:prstGeom prst="rect">
            <a:avLst/>
          </a:prstGeom>
        </p:spPr>
        <p:txBody>
          <a:bodyPr lIns="91440" tIns="45720" rIns="91440" bIns="45720" anchor="t"/>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r>
              <a:rPr lang="en-GB" sz="2400" dirty="0"/>
              <a:t>English will include ‘focused’ reading based on our topic linked class novels:  Street Child. This is to build up their </a:t>
            </a:r>
            <a:r>
              <a:rPr lang="en-GB" sz="2400" b="1" dirty="0"/>
              <a:t>comprehension skills</a:t>
            </a:r>
            <a:r>
              <a:rPr lang="en-GB" sz="2400" dirty="0"/>
              <a:t> as well as encouraging </a:t>
            </a:r>
            <a:r>
              <a:rPr lang="en-GB" sz="2400" b="1" dirty="0"/>
              <a:t>reading for enjoyment.</a:t>
            </a:r>
          </a:p>
          <a:p>
            <a:r>
              <a:rPr lang="en-GB" sz="2400" dirty="0"/>
              <a:t>It is </a:t>
            </a:r>
            <a:r>
              <a:rPr lang="en-GB" sz="2400" b="1" dirty="0"/>
              <a:t>essential</a:t>
            </a:r>
            <a:r>
              <a:rPr lang="en-GB" sz="2400" dirty="0"/>
              <a:t> that children read/are read to at home daily. Reading is a great way of understanding the world and reading to your child is as important as listening to your child read.</a:t>
            </a:r>
          </a:p>
          <a:p>
            <a:r>
              <a:rPr lang="en-GB" sz="2400" dirty="0"/>
              <a:t>Children in Year 5 can choose a book from our class library, with guidance if required, or may bring in a book from home which they should also be reading with you.  </a:t>
            </a:r>
          </a:p>
        </p:txBody>
      </p:sp>
    </p:spTree>
    <p:extLst>
      <p:ext uri="{BB962C8B-B14F-4D97-AF65-F5344CB8AC3E}">
        <p14:creationId xmlns:p14="http://schemas.microsoft.com/office/powerpoint/2010/main" val="86530089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fade">
                                      <p:cBhvr>
                                        <p:cTn id="7" dur="1000"/>
                                        <p:tgtEl>
                                          <p:spTgt spid="4">
                                            <p:txEl>
                                              <p:pRg st="0" end="0"/>
                                            </p:txEl>
                                          </p:spTgt>
                                        </p:tgtEl>
                                      </p:cBhvr>
                                    </p:animEffect>
                                    <p:anim calcmode="lin" valueType="num">
                                      <p:cBhvr>
                                        <p:cTn id="8" dur="1000" fill="hold"/>
                                        <p:tgtEl>
                                          <p:spTgt spid="4">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4">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4">
                                            <p:txEl>
                                              <p:pRg st="1" end="1"/>
                                            </p:txEl>
                                          </p:spTgt>
                                        </p:tgtEl>
                                        <p:attrNameLst>
                                          <p:attrName>style.visibility</p:attrName>
                                        </p:attrNameLst>
                                      </p:cBhvr>
                                      <p:to>
                                        <p:strVal val="visible"/>
                                      </p:to>
                                    </p:set>
                                    <p:animEffect transition="in" filter="fade">
                                      <p:cBhvr>
                                        <p:cTn id="14" dur="1000"/>
                                        <p:tgtEl>
                                          <p:spTgt spid="4">
                                            <p:txEl>
                                              <p:pRg st="1" end="1"/>
                                            </p:txEl>
                                          </p:spTgt>
                                        </p:tgtEl>
                                      </p:cBhvr>
                                    </p:animEffect>
                                    <p:anim calcmode="lin" valueType="num">
                                      <p:cBhvr>
                                        <p:cTn id="15" dur="1000" fill="hold"/>
                                        <p:tgtEl>
                                          <p:spTgt spid="4">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4">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4">
                                            <p:txEl>
                                              <p:pRg st="2" end="2"/>
                                            </p:txEl>
                                          </p:spTgt>
                                        </p:tgtEl>
                                        <p:attrNameLst>
                                          <p:attrName>style.visibility</p:attrName>
                                        </p:attrNameLst>
                                      </p:cBhvr>
                                      <p:to>
                                        <p:strVal val="visible"/>
                                      </p:to>
                                    </p:set>
                                    <p:animEffect transition="in" filter="fade">
                                      <p:cBhvr>
                                        <p:cTn id="21" dur="1000"/>
                                        <p:tgtEl>
                                          <p:spTgt spid="4">
                                            <p:txEl>
                                              <p:pRg st="2" end="2"/>
                                            </p:txEl>
                                          </p:spTgt>
                                        </p:tgtEl>
                                      </p:cBhvr>
                                    </p:animEffect>
                                    <p:anim calcmode="lin" valueType="num">
                                      <p:cBhvr>
                                        <p:cTn id="22" dur="1000" fill="hold"/>
                                        <p:tgtEl>
                                          <p:spTgt spid="4">
                                            <p:txEl>
                                              <p:pRg st="2" end="2"/>
                                            </p:txEl>
                                          </p:spTgt>
                                        </p:tgtEl>
                                        <p:attrNameLst>
                                          <p:attrName>ppt_x</p:attrName>
                                        </p:attrNameLst>
                                      </p:cBhvr>
                                      <p:tavLst>
                                        <p:tav tm="0">
                                          <p:val>
                                            <p:strVal val="#ppt_x"/>
                                          </p:val>
                                        </p:tav>
                                        <p:tav tm="100000">
                                          <p:val>
                                            <p:strVal val="#ppt_x"/>
                                          </p:val>
                                        </p:tav>
                                      </p:tavLst>
                                    </p:anim>
                                    <p:anim calcmode="lin" valueType="num">
                                      <p:cBhvr>
                                        <p:cTn id="23" dur="1000" fill="hold"/>
                                        <p:tgtEl>
                                          <p:spTgt spid="4">
                                            <p:txEl>
                                              <p:pRg st="2" end="2"/>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3208784" y="581779"/>
            <a:ext cx="2726432" cy="830997"/>
          </a:xfrm>
          <a:prstGeom prst="rect">
            <a:avLst/>
          </a:prstGeom>
          <a:noFill/>
        </p:spPr>
        <p:txBody>
          <a:bodyPr wrap="square" rtlCol="0">
            <a:spAutoFit/>
          </a:bodyPr>
          <a:lstStyle/>
          <a:p>
            <a:pPr algn="ctr"/>
            <a:r>
              <a:rPr lang="en-GB" sz="4800" b="1" dirty="0"/>
              <a:t>Writing</a:t>
            </a:r>
          </a:p>
        </p:txBody>
      </p:sp>
      <p:sp>
        <p:nvSpPr>
          <p:cNvPr id="4" name="Content Placeholder 2"/>
          <p:cNvSpPr txBox="1">
            <a:spLocks/>
          </p:cNvSpPr>
          <p:nvPr/>
        </p:nvSpPr>
        <p:spPr>
          <a:xfrm>
            <a:off x="457200" y="1999381"/>
            <a:ext cx="8229600" cy="4525963"/>
          </a:xfrm>
          <a:prstGeom prst="rect">
            <a:avLst/>
          </a:prstGeom>
        </p:spPr>
        <p:txBody>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r>
              <a:rPr lang="en-GB" sz="2200" dirty="0"/>
              <a:t>Writing will also be based around our Topic linked class readers and will include:</a:t>
            </a:r>
          </a:p>
          <a:p>
            <a:pPr lvl="1"/>
            <a:r>
              <a:rPr lang="en-GB" sz="2200" dirty="0"/>
              <a:t>Narrative and descriptive writing</a:t>
            </a:r>
          </a:p>
          <a:p>
            <a:pPr lvl="2"/>
            <a:r>
              <a:rPr lang="en-GB" sz="1800" dirty="0"/>
              <a:t>Play scripts</a:t>
            </a:r>
          </a:p>
          <a:p>
            <a:pPr lvl="2"/>
            <a:r>
              <a:rPr lang="en-GB" sz="1800" dirty="0"/>
              <a:t>Graphic Novels</a:t>
            </a:r>
          </a:p>
          <a:p>
            <a:pPr lvl="1"/>
            <a:r>
              <a:rPr lang="en-GB" sz="2200" dirty="0"/>
              <a:t>Poetry </a:t>
            </a:r>
          </a:p>
          <a:p>
            <a:pPr lvl="1"/>
            <a:r>
              <a:rPr lang="en-GB" sz="2200" dirty="0"/>
              <a:t>Non-fiction writing</a:t>
            </a:r>
          </a:p>
          <a:p>
            <a:pPr lvl="2"/>
            <a:r>
              <a:rPr lang="en-GB" sz="1800" dirty="0"/>
              <a:t>Information (Non-chronological Reports) texts</a:t>
            </a:r>
          </a:p>
          <a:p>
            <a:pPr lvl="2"/>
            <a:r>
              <a:rPr lang="en-GB" sz="1800" dirty="0"/>
              <a:t>Recount texts</a:t>
            </a:r>
          </a:p>
          <a:p>
            <a:pPr lvl="2"/>
            <a:r>
              <a:rPr lang="en-GB" sz="1800" dirty="0"/>
              <a:t>Explanation texts</a:t>
            </a:r>
          </a:p>
          <a:p>
            <a:pPr lvl="2"/>
            <a:r>
              <a:rPr lang="en-GB" sz="1800" dirty="0"/>
              <a:t>Instruction texts</a:t>
            </a:r>
          </a:p>
          <a:p>
            <a:pPr lvl="2"/>
            <a:r>
              <a:rPr lang="en-GB" sz="1800" dirty="0"/>
              <a:t>Persuasive texts</a:t>
            </a:r>
          </a:p>
          <a:p>
            <a:pPr lvl="2"/>
            <a:r>
              <a:rPr lang="en-GB" sz="1800" dirty="0"/>
              <a:t>Discussion texts</a:t>
            </a:r>
          </a:p>
          <a:p>
            <a:endParaRPr lang="en-GB" sz="2400" dirty="0"/>
          </a:p>
        </p:txBody>
      </p:sp>
    </p:spTree>
    <p:extLst>
      <p:ext uri="{BB962C8B-B14F-4D97-AF65-F5344CB8AC3E}">
        <p14:creationId xmlns:p14="http://schemas.microsoft.com/office/powerpoint/2010/main" val="24885875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fade">
                                      <p:cBhvr>
                                        <p:cTn id="7" dur="1000"/>
                                        <p:tgtEl>
                                          <p:spTgt spid="4">
                                            <p:txEl>
                                              <p:pRg st="0" end="0"/>
                                            </p:txEl>
                                          </p:spTgt>
                                        </p:tgtEl>
                                      </p:cBhvr>
                                    </p:animEffect>
                                    <p:anim calcmode="lin" valueType="num">
                                      <p:cBhvr>
                                        <p:cTn id="8" dur="1000" fill="hold"/>
                                        <p:tgtEl>
                                          <p:spTgt spid="4">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4">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4">
                                            <p:txEl>
                                              <p:pRg st="1" end="1"/>
                                            </p:txEl>
                                          </p:spTgt>
                                        </p:tgtEl>
                                        <p:attrNameLst>
                                          <p:attrName>style.visibility</p:attrName>
                                        </p:attrNameLst>
                                      </p:cBhvr>
                                      <p:to>
                                        <p:strVal val="visible"/>
                                      </p:to>
                                    </p:set>
                                    <p:animEffect transition="in" filter="fade">
                                      <p:cBhvr>
                                        <p:cTn id="14" dur="1000"/>
                                        <p:tgtEl>
                                          <p:spTgt spid="4">
                                            <p:txEl>
                                              <p:pRg st="1" end="1"/>
                                            </p:txEl>
                                          </p:spTgt>
                                        </p:tgtEl>
                                      </p:cBhvr>
                                    </p:animEffect>
                                    <p:anim calcmode="lin" valueType="num">
                                      <p:cBhvr>
                                        <p:cTn id="15" dur="1000" fill="hold"/>
                                        <p:tgtEl>
                                          <p:spTgt spid="4">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4">
                                            <p:txEl>
                                              <p:pRg st="1" end="1"/>
                                            </p:txEl>
                                          </p:spTgt>
                                        </p:tgtEl>
                                        <p:attrNameLst>
                                          <p:attrName>ppt_y</p:attrName>
                                        </p:attrNameLst>
                                      </p:cBhvr>
                                      <p:tavLst>
                                        <p:tav tm="0">
                                          <p:val>
                                            <p:strVal val="#ppt_y+.1"/>
                                          </p:val>
                                        </p:tav>
                                        <p:tav tm="100000">
                                          <p:val>
                                            <p:strVal val="#ppt_y"/>
                                          </p:val>
                                        </p:tav>
                                      </p:tavLst>
                                    </p:anim>
                                  </p:childTnLst>
                                </p:cTn>
                              </p:par>
                              <p:par>
                                <p:cTn id="17" presetID="42" presetClass="entr" presetSubtype="0" fill="hold" nodeType="withEffect">
                                  <p:stCondLst>
                                    <p:cond delay="0"/>
                                  </p:stCondLst>
                                  <p:childTnLst>
                                    <p:set>
                                      <p:cBhvr>
                                        <p:cTn id="18" dur="1" fill="hold">
                                          <p:stCondLst>
                                            <p:cond delay="0"/>
                                          </p:stCondLst>
                                        </p:cTn>
                                        <p:tgtEl>
                                          <p:spTgt spid="4">
                                            <p:txEl>
                                              <p:pRg st="2" end="2"/>
                                            </p:txEl>
                                          </p:spTgt>
                                        </p:tgtEl>
                                        <p:attrNameLst>
                                          <p:attrName>style.visibility</p:attrName>
                                        </p:attrNameLst>
                                      </p:cBhvr>
                                      <p:to>
                                        <p:strVal val="visible"/>
                                      </p:to>
                                    </p:set>
                                    <p:animEffect transition="in" filter="fade">
                                      <p:cBhvr>
                                        <p:cTn id="19" dur="1000"/>
                                        <p:tgtEl>
                                          <p:spTgt spid="4">
                                            <p:txEl>
                                              <p:pRg st="2" end="2"/>
                                            </p:txEl>
                                          </p:spTgt>
                                        </p:tgtEl>
                                      </p:cBhvr>
                                    </p:animEffect>
                                    <p:anim calcmode="lin" valueType="num">
                                      <p:cBhvr>
                                        <p:cTn id="20" dur="1000" fill="hold"/>
                                        <p:tgtEl>
                                          <p:spTgt spid="4">
                                            <p:txEl>
                                              <p:pRg st="2" end="2"/>
                                            </p:txEl>
                                          </p:spTgt>
                                        </p:tgtEl>
                                        <p:attrNameLst>
                                          <p:attrName>ppt_x</p:attrName>
                                        </p:attrNameLst>
                                      </p:cBhvr>
                                      <p:tavLst>
                                        <p:tav tm="0">
                                          <p:val>
                                            <p:strVal val="#ppt_x"/>
                                          </p:val>
                                        </p:tav>
                                        <p:tav tm="100000">
                                          <p:val>
                                            <p:strVal val="#ppt_x"/>
                                          </p:val>
                                        </p:tav>
                                      </p:tavLst>
                                    </p:anim>
                                    <p:anim calcmode="lin" valueType="num">
                                      <p:cBhvr>
                                        <p:cTn id="21" dur="1000" fill="hold"/>
                                        <p:tgtEl>
                                          <p:spTgt spid="4">
                                            <p:txEl>
                                              <p:pRg st="2" end="2"/>
                                            </p:txEl>
                                          </p:spTgt>
                                        </p:tgtEl>
                                        <p:attrNameLst>
                                          <p:attrName>ppt_y</p:attrName>
                                        </p:attrNameLst>
                                      </p:cBhvr>
                                      <p:tavLst>
                                        <p:tav tm="0">
                                          <p:val>
                                            <p:strVal val="#ppt_y+.1"/>
                                          </p:val>
                                        </p:tav>
                                        <p:tav tm="100000">
                                          <p:val>
                                            <p:strVal val="#ppt_y"/>
                                          </p:val>
                                        </p:tav>
                                      </p:tavLst>
                                    </p:anim>
                                  </p:childTnLst>
                                </p:cTn>
                              </p:par>
                              <p:par>
                                <p:cTn id="22" presetID="42" presetClass="entr" presetSubtype="0" fill="hold" nodeType="withEffect">
                                  <p:stCondLst>
                                    <p:cond delay="0"/>
                                  </p:stCondLst>
                                  <p:childTnLst>
                                    <p:set>
                                      <p:cBhvr>
                                        <p:cTn id="23" dur="1" fill="hold">
                                          <p:stCondLst>
                                            <p:cond delay="0"/>
                                          </p:stCondLst>
                                        </p:cTn>
                                        <p:tgtEl>
                                          <p:spTgt spid="4">
                                            <p:txEl>
                                              <p:pRg st="3" end="3"/>
                                            </p:txEl>
                                          </p:spTgt>
                                        </p:tgtEl>
                                        <p:attrNameLst>
                                          <p:attrName>style.visibility</p:attrName>
                                        </p:attrNameLst>
                                      </p:cBhvr>
                                      <p:to>
                                        <p:strVal val="visible"/>
                                      </p:to>
                                    </p:set>
                                    <p:animEffect transition="in" filter="fade">
                                      <p:cBhvr>
                                        <p:cTn id="24" dur="1000"/>
                                        <p:tgtEl>
                                          <p:spTgt spid="4">
                                            <p:txEl>
                                              <p:pRg st="3" end="3"/>
                                            </p:txEl>
                                          </p:spTgt>
                                        </p:tgtEl>
                                      </p:cBhvr>
                                    </p:animEffect>
                                    <p:anim calcmode="lin" valueType="num">
                                      <p:cBhvr>
                                        <p:cTn id="25" dur="1000" fill="hold"/>
                                        <p:tgtEl>
                                          <p:spTgt spid="4">
                                            <p:txEl>
                                              <p:pRg st="3" end="3"/>
                                            </p:txEl>
                                          </p:spTgt>
                                        </p:tgtEl>
                                        <p:attrNameLst>
                                          <p:attrName>ppt_x</p:attrName>
                                        </p:attrNameLst>
                                      </p:cBhvr>
                                      <p:tavLst>
                                        <p:tav tm="0">
                                          <p:val>
                                            <p:strVal val="#ppt_x"/>
                                          </p:val>
                                        </p:tav>
                                        <p:tav tm="100000">
                                          <p:val>
                                            <p:strVal val="#ppt_x"/>
                                          </p:val>
                                        </p:tav>
                                      </p:tavLst>
                                    </p:anim>
                                    <p:anim calcmode="lin" valueType="num">
                                      <p:cBhvr>
                                        <p:cTn id="26" dur="1000" fill="hold"/>
                                        <p:tgtEl>
                                          <p:spTgt spid="4">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42" presetClass="entr" presetSubtype="0" fill="hold" nodeType="clickEffect">
                                  <p:stCondLst>
                                    <p:cond delay="0"/>
                                  </p:stCondLst>
                                  <p:childTnLst>
                                    <p:set>
                                      <p:cBhvr>
                                        <p:cTn id="30" dur="1" fill="hold">
                                          <p:stCondLst>
                                            <p:cond delay="0"/>
                                          </p:stCondLst>
                                        </p:cTn>
                                        <p:tgtEl>
                                          <p:spTgt spid="4">
                                            <p:txEl>
                                              <p:pRg st="4" end="4"/>
                                            </p:txEl>
                                          </p:spTgt>
                                        </p:tgtEl>
                                        <p:attrNameLst>
                                          <p:attrName>style.visibility</p:attrName>
                                        </p:attrNameLst>
                                      </p:cBhvr>
                                      <p:to>
                                        <p:strVal val="visible"/>
                                      </p:to>
                                    </p:set>
                                    <p:animEffect transition="in" filter="fade">
                                      <p:cBhvr>
                                        <p:cTn id="31" dur="1000"/>
                                        <p:tgtEl>
                                          <p:spTgt spid="4">
                                            <p:txEl>
                                              <p:pRg st="4" end="4"/>
                                            </p:txEl>
                                          </p:spTgt>
                                        </p:tgtEl>
                                      </p:cBhvr>
                                    </p:animEffect>
                                    <p:anim calcmode="lin" valueType="num">
                                      <p:cBhvr>
                                        <p:cTn id="32" dur="1000" fill="hold"/>
                                        <p:tgtEl>
                                          <p:spTgt spid="4">
                                            <p:txEl>
                                              <p:pRg st="4" end="4"/>
                                            </p:txEl>
                                          </p:spTgt>
                                        </p:tgtEl>
                                        <p:attrNameLst>
                                          <p:attrName>ppt_x</p:attrName>
                                        </p:attrNameLst>
                                      </p:cBhvr>
                                      <p:tavLst>
                                        <p:tav tm="0">
                                          <p:val>
                                            <p:strVal val="#ppt_x"/>
                                          </p:val>
                                        </p:tav>
                                        <p:tav tm="100000">
                                          <p:val>
                                            <p:strVal val="#ppt_x"/>
                                          </p:val>
                                        </p:tav>
                                      </p:tavLst>
                                    </p:anim>
                                    <p:anim calcmode="lin" valueType="num">
                                      <p:cBhvr>
                                        <p:cTn id="33" dur="1000" fill="hold"/>
                                        <p:tgtEl>
                                          <p:spTgt spid="4">
                                            <p:txEl>
                                              <p:pRg st="4" end="4"/>
                                            </p:txEl>
                                          </p:spTgt>
                                        </p:tgtEl>
                                        <p:attrNameLst>
                                          <p:attrName>ppt_y</p:attrName>
                                        </p:attrNameLst>
                                      </p:cBhvr>
                                      <p:tavLst>
                                        <p:tav tm="0">
                                          <p:val>
                                            <p:strVal val="#ppt_y+.1"/>
                                          </p:val>
                                        </p:tav>
                                        <p:tav tm="100000">
                                          <p:val>
                                            <p:strVal val="#ppt_y"/>
                                          </p:val>
                                        </p:tav>
                                      </p:tavLst>
                                    </p:anim>
                                  </p:childTnLst>
                                </p:cTn>
                              </p:par>
                            </p:childTnLst>
                          </p:cTn>
                        </p:par>
                      </p:childTnLst>
                    </p:cTn>
                  </p:par>
                  <p:par>
                    <p:cTn id="34" fill="hold">
                      <p:stCondLst>
                        <p:cond delay="indefinite"/>
                      </p:stCondLst>
                      <p:childTnLst>
                        <p:par>
                          <p:cTn id="35" fill="hold">
                            <p:stCondLst>
                              <p:cond delay="0"/>
                            </p:stCondLst>
                            <p:childTnLst>
                              <p:par>
                                <p:cTn id="36" presetID="42" presetClass="entr" presetSubtype="0" fill="hold" nodeType="clickEffect">
                                  <p:stCondLst>
                                    <p:cond delay="0"/>
                                  </p:stCondLst>
                                  <p:childTnLst>
                                    <p:set>
                                      <p:cBhvr>
                                        <p:cTn id="37" dur="1" fill="hold">
                                          <p:stCondLst>
                                            <p:cond delay="0"/>
                                          </p:stCondLst>
                                        </p:cTn>
                                        <p:tgtEl>
                                          <p:spTgt spid="4">
                                            <p:txEl>
                                              <p:pRg st="5" end="5"/>
                                            </p:txEl>
                                          </p:spTgt>
                                        </p:tgtEl>
                                        <p:attrNameLst>
                                          <p:attrName>style.visibility</p:attrName>
                                        </p:attrNameLst>
                                      </p:cBhvr>
                                      <p:to>
                                        <p:strVal val="visible"/>
                                      </p:to>
                                    </p:set>
                                    <p:animEffect transition="in" filter="fade">
                                      <p:cBhvr>
                                        <p:cTn id="38" dur="1000"/>
                                        <p:tgtEl>
                                          <p:spTgt spid="4">
                                            <p:txEl>
                                              <p:pRg st="5" end="5"/>
                                            </p:txEl>
                                          </p:spTgt>
                                        </p:tgtEl>
                                      </p:cBhvr>
                                    </p:animEffect>
                                    <p:anim calcmode="lin" valueType="num">
                                      <p:cBhvr>
                                        <p:cTn id="39" dur="1000" fill="hold"/>
                                        <p:tgtEl>
                                          <p:spTgt spid="4">
                                            <p:txEl>
                                              <p:pRg st="5" end="5"/>
                                            </p:txEl>
                                          </p:spTgt>
                                        </p:tgtEl>
                                        <p:attrNameLst>
                                          <p:attrName>ppt_x</p:attrName>
                                        </p:attrNameLst>
                                      </p:cBhvr>
                                      <p:tavLst>
                                        <p:tav tm="0">
                                          <p:val>
                                            <p:strVal val="#ppt_x"/>
                                          </p:val>
                                        </p:tav>
                                        <p:tav tm="100000">
                                          <p:val>
                                            <p:strVal val="#ppt_x"/>
                                          </p:val>
                                        </p:tav>
                                      </p:tavLst>
                                    </p:anim>
                                    <p:anim calcmode="lin" valueType="num">
                                      <p:cBhvr>
                                        <p:cTn id="40" dur="1000" fill="hold"/>
                                        <p:tgtEl>
                                          <p:spTgt spid="4">
                                            <p:txEl>
                                              <p:pRg st="5" end="5"/>
                                            </p:txEl>
                                          </p:spTgt>
                                        </p:tgtEl>
                                        <p:attrNameLst>
                                          <p:attrName>ppt_y</p:attrName>
                                        </p:attrNameLst>
                                      </p:cBhvr>
                                      <p:tavLst>
                                        <p:tav tm="0">
                                          <p:val>
                                            <p:strVal val="#ppt_y+.1"/>
                                          </p:val>
                                        </p:tav>
                                        <p:tav tm="100000">
                                          <p:val>
                                            <p:strVal val="#ppt_y"/>
                                          </p:val>
                                        </p:tav>
                                      </p:tavLst>
                                    </p:anim>
                                  </p:childTnLst>
                                </p:cTn>
                              </p:par>
                              <p:par>
                                <p:cTn id="41" presetID="42" presetClass="entr" presetSubtype="0" fill="hold" nodeType="withEffect">
                                  <p:stCondLst>
                                    <p:cond delay="0"/>
                                  </p:stCondLst>
                                  <p:childTnLst>
                                    <p:set>
                                      <p:cBhvr>
                                        <p:cTn id="42" dur="1" fill="hold">
                                          <p:stCondLst>
                                            <p:cond delay="0"/>
                                          </p:stCondLst>
                                        </p:cTn>
                                        <p:tgtEl>
                                          <p:spTgt spid="4">
                                            <p:txEl>
                                              <p:pRg st="6" end="6"/>
                                            </p:txEl>
                                          </p:spTgt>
                                        </p:tgtEl>
                                        <p:attrNameLst>
                                          <p:attrName>style.visibility</p:attrName>
                                        </p:attrNameLst>
                                      </p:cBhvr>
                                      <p:to>
                                        <p:strVal val="visible"/>
                                      </p:to>
                                    </p:set>
                                    <p:animEffect transition="in" filter="fade">
                                      <p:cBhvr>
                                        <p:cTn id="43" dur="1000"/>
                                        <p:tgtEl>
                                          <p:spTgt spid="4">
                                            <p:txEl>
                                              <p:pRg st="6" end="6"/>
                                            </p:txEl>
                                          </p:spTgt>
                                        </p:tgtEl>
                                      </p:cBhvr>
                                    </p:animEffect>
                                    <p:anim calcmode="lin" valueType="num">
                                      <p:cBhvr>
                                        <p:cTn id="44" dur="1000" fill="hold"/>
                                        <p:tgtEl>
                                          <p:spTgt spid="4">
                                            <p:txEl>
                                              <p:pRg st="6" end="6"/>
                                            </p:txEl>
                                          </p:spTgt>
                                        </p:tgtEl>
                                        <p:attrNameLst>
                                          <p:attrName>ppt_x</p:attrName>
                                        </p:attrNameLst>
                                      </p:cBhvr>
                                      <p:tavLst>
                                        <p:tav tm="0">
                                          <p:val>
                                            <p:strVal val="#ppt_x"/>
                                          </p:val>
                                        </p:tav>
                                        <p:tav tm="100000">
                                          <p:val>
                                            <p:strVal val="#ppt_x"/>
                                          </p:val>
                                        </p:tav>
                                      </p:tavLst>
                                    </p:anim>
                                    <p:anim calcmode="lin" valueType="num">
                                      <p:cBhvr>
                                        <p:cTn id="45" dur="1000" fill="hold"/>
                                        <p:tgtEl>
                                          <p:spTgt spid="4">
                                            <p:txEl>
                                              <p:pRg st="6" end="6"/>
                                            </p:txEl>
                                          </p:spTgt>
                                        </p:tgtEl>
                                        <p:attrNameLst>
                                          <p:attrName>ppt_y</p:attrName>
                                        </p:attrNameLst>
                                      </p:cBhvr>
                                      <p:tavLst>
                                        <p:tav tm="0">
                                          <p:val>
                                            <p:strVal val="#ppt_y+.1"/>
                                          </p:val>
                                        </p:tav>
                                        <p:tav tm="100000">
                                          <p:val>
                                            <p:strVal val="#ppt_y"/>
                                          </p:val>
                                        </p:tav>
                                      </p:tavLst>
                                    </p:anim>
                                  </p:childTnLst>
                                </p:cTn>
                              </p:par>
                              <p:par>
                                <p:cTn id="46" presetID="42" presetClass="entr" presetSubtype="0" fill="hold" nodeType="withEffect">
                                  <p:stCondLst>
                                    <p:cond delay="0"/>
                                  </p:stCondLst>
                                  <p:childTnLst>
                                    <p:set>
                                      <p:cBhvr>
                                        <p:cTn id="47" dur="1" fill="hold">
                                          <p:stCondLst>
                                            <p:cond delay="0"/>
                                          </p:stCondLst>
                                        </p:cTn>
                                        <p:tgtEl>
                                          <p:spTgt spid="4">
                                            <p:txEl>
                                              <p:pRg st="7" end="7"/>
                                            </p:txEl>
                                          </p:spTgt>
                                        </p:tgtEl>
                                        <p:attrNameLst>
                                          <p:attrName>style.visibility</p:attrName>
                                        </p:attrNameLst>
                                      </p:cBhvr>
                                      <p:to>
                                        <p:strVal val="visible"/>
                                      </p:to>
                                    </p:set>
                                    <p:animEffect transition="in" filter="fade">
                                      <p:cBhvr>
                                        <p:cTn id="48" dur="1000"/>
                                        <p:tgtEl>
                                          <p:spTgt spid="4">
                                            <p:txEl>
                                              <p:pRg st="7" end="7"/>
                                            </p:txEl>
                                          </p:spTgt>
                                        </p:tgtEl>
                                      </p:cBhvr>
                                    </p:animEffect>
                                    <p:anim calcmode="lin" valueType="num">
                                      <p:cBhvr>
                                        <p:cTn id="49" dur="1000" fill="hold"/>
                                        <p:tgtEl>
                                          <p:spTgt spid="4">
                                            <p:txEl>
                                              <p:pRg st="7" end="7"/>
                                            </p:txEl>
                                          </p:spTgt>
                                        </p:tgtEl>
                                        <p:attrNameLst>
                                          <p:attrName>ppt_x</p:attrName>
                                        </p:attrNameLst>
                                      </p:cBhvr>
                                      <p:tavLst>
                                        <p:tav tm="0">
                                          <p:val>
                                            <p:strVal val="#ppt_x"/>
                                          </p:val>
                                        </p:tav>
                                        <p:tav tm="100000">
                                          <p:val>
                                            <p:strVal val="#ppt_x"/>
                                          </p:val>
                                        </p:tav>
                                      </p:tavLst>
                                    </p:anim>
                                    <p:anim calcmode="lin" valueType="num">
                                      <p:cBhvr>
                                        <p:cTn id="50" dur="1000" fill="hold"/>
                                        <p:tgtEl>
                                          <p:spTgt spid="4">
                                            <p:txEl>
                                              <p:pRg st="7" end="7"/>
                                            </p:txEl>
                                          </p:spTgt>
                                        </p:tgtEl>
                                        <p:attrNameLst>
                                          <p:attrName>ppt_y</p:attrName>
                                        </p:attrNameLst>
                                      </p:cBhvr>
                                      <p:tavLst>
                                        <p:tav tm="0">
                                          <p:val>
                                            <p:strVal val="#ppt_y+.1"/>
                                          </p:val>
                                        </p:tav>
                                        <p:tav tm="100000">
                                          <p:val>
                                            <p:strVal val="#ppt_y"/>
                                          </p:val>
                                        </p:tav>
                                      </p:tavLst>
                                    </p:anim>
                                  </p:childTnLst>
                                </p:cTn>
                              </p:par>
                              <p:par>
                                <p:cTn id="51" presetID="42" presetClass="entr" presetSubtype="0" fill="hold" nodeType="withEffect">
                                  <p:stCondLst>
                                    <p:cond delay="0"/>
                                  </p:stCondLst>
                                  <p:childTnLst>
                                    <p:set>
                                      <p:cBhvr>
                                        <p:cTn id="52" dur="1" fill="hold">
                                          <p:stCondLst>
                                            <p:cond delay="0"/>
                                          </p:stCondLst>
                                        </p:cTn>
                                        <p:tgtEl>
                                          <p:spTgt spid="4">
                                            <p:txEl>
                                              <p:pRg st="8" end="8"/>
                                            </p:txEl>
                                          </p:spTgt>
                                        </p:tgtEl>
                                        <p:attrNameLst>
                                          <p:attrName>style.visibility</p:attrName>
                                        </p:attrNameLst>
                                      </p:cBhvr>
                                      <p:to>
                                        <p:strVal val="visible"/>
                                      </p:to>
                                    </p:set>
                                    <p:animEffect transition="in" filter="fade">
                                      <p:cBhvr>
                                        <p:cTn id="53" dur="1000"/>
                                        <p:tgtEl>
                                          <p:spTgt spid="4">
                                            <p:txEl>
                                              <p:pRg st="8" end="8"/>
                                            </p:txEl>
                                          </p:spTgt>
                                        </p:tgtEl>
                                      </p:cBhvr>
                                    </p:animEffect>
                                    <p:anim calcmode="lin" valueType="num">
                                      <p:cBhvr>
                                        <p:cTn id="54" dur="1000" fill="hold"/>
                                        <p:tgtEl>
                                          <p:spTgt spid="4">
                                            <p:txEl>
                                              <p:pRg st="8" end="8"/>
                                            </p:txEl>
                                          </p:spTgt>
                                        </p:tgtEl>
                                        <p:attrNameLst>
                                          <p:attrName>ppt_x</p:attrName>
                                        </p:attrNameLst>
                                      </p:cBhvr>
                                      <p:tavLst>
                                        <p:tav tm="0">
                                          <p:val>
                                            <p:strVal val="#ppt_x"/>
                                          </p:val>
                                        </p:tav>
                                        <p:tav tm="100000">
                                          <p:val>
                                            <p:strVal val="#ppt_x"/>
                                          </p:val>
                                        </p:tav>
                                      </p:tavLst>
                                    </p:anim>
                                    <p:anim calcmode="lin" valueType="num">
                                      <p:cBhvr>
                                        <p:cTn id="55" dur="1000" fill="hold"/>
                                        <p:tgtEl>
                                          <p:spTgt spid="4">
                                            <p:txEl>
                                              <p:pRg st="8" end="8"/>
                                            </p:txEl>
                                          </p:spTgt>
                                        </p:tgtEl>
                                        <p:attrNameLst>
                                          <p:attrName>ppt_y</p:attrName>
                                        </p:attrNameLst>
                                      </p:cBhvr>
                                      <p:tavLst>
                                        <p:tav tm="0">
                                          <p:val>
                                            <p:strVal val="#ppt_y+.1"/>
                                          </p:val>
                                        </p:tav>
                                        <p:tav tm="100000">
                                          <p:val>
                                            <p:strVal val="#ppt_y"/>
                                          </p:val>
                                        </p:tav>
                                      </p:tavLst>
                                    </p:anim>
                                  </p:childTnLst>
                                </p:cTn>
                              </p:par>
                              <p:par>
                                <p:cTn id="56" presetID="42" presetClass="entr" presetSubtype="0" fill="hold" nodeType="withEffect">
                                  <p:stCondLst>
                                    <p:cond delay="0"/>
                                  </p:stCondLst>
                                  <p:childTnLst>
                                    <p:set>
                                      <p:cBhvr>
                                        <p:cTn id="57" dur="1" fill="hold">
                                          <p:stCondLst>
                                            <p:cond delay="0"/>
                                          </p:stCondLst>
                                        </p:cTn>
                                        <p:tgtEl>
                                          <p:spTgt spid="4">
                                            <p:txEl>
                                              <p:pRg st="9" end="9"/>
                                            </p:txEl>
                                          </p:spTgt>
                                        </p:tgtEl>
                                        <p:attrNameLst>
                                          <p:attrName>style.visibility</p:attrName>
                                        </p:attrNameLst>
                                      </p:cBhvr>
                                      <p:to>
                                        <p:strVal val="visible"/>
                                      </p:to>
                                    </p:set>
                                    <p:animEffect transition="in" filter="fade">
                                      <p:cBhvr>
                                        <p:cTn id="58" dur="1000"/>
                                        <p:tgtEl>
                                          <p:spTgt spid="4">
                                            <p:txEl>
                                              <p:pRg st="9" end="9"/>
                                            </p:txEl>
                                          </p:spTgt>
                                        </p:tgtEl>
                                      </p:cBhvr>
                                    </p:animEffect>
                                    <p:anim calcmode="lin" valueType="num">
                                      <p:cBhvr>
                                        <p:cTn id="59" dur="1000" fill="hold"/>
                                        <p:tgtEl>
                                          <p:spTgt spid="4">
                                            <p:txEl>
                                              <p:pRg st="9" end="9"/>
                                            </p:txEl>
                                          </p:spTgt>
                                        </p:tgtEl>
                                        <p:attrNameLst>
                                          <p:attrName>ppt_x</p:attrName>
                                        </p:attrNameLst>
                                      </p:cBhvr>
                                      <p:tavLst>
                                        <p:tav tm="0">
                                          <p:val>
                                            <p:strVal val="#ppt_x"/>
                                          </p:val>
                                        </p:tav>
                                        <p:tav tm="100000">
                                          <p:val>
                                            <p:strVal val="#ppt_x"/>
                                          </p:val>
                                        </p:tav>
                                      </p:tavLst>
                                    </p:anim>
                                    <p:anim calcmode="lin" valueType="num">
                                      <p:cBhvr>
                                        <p:cTn id="60" dur="1000" fill="hold"/>
                                        <p:tgtEl>
                                          <p:spTgt spid="4">
                                            <p:txEl>
                                              <p:pRg st="9" end="9"/>
                                            </p:txEl>
                                          </p:spTgt>
                                        </p:tgtEl>
                                        <p:attrNameLst>
                                          <p:attrName>ppt_y</p:attrName>
                                        </p:attrNameLst>
                                      </p:cBhvr>
                                      <p:tavLst>
                                        <p:tav tm="0">
                                          <p:val>
                                            <p:strVal val="#ppt_y+.1"/>
                                          </p:val>
                                        </p:tav>
                                        <p:tav tm="100000">
                                          <p:val>
                                            <p:strVal val="#ppt_y"/>
                                          </p:val>
                                        </p:tav>
                                      </p:tavLst>
                                    </p:anim>
                                  </p:childTnLst>
                                </p:cTn>
                              </p:par>
                              <p:par>
                                <p:cTn id="61" presetID="42" presetClass="entr" presetSubtype="0" fill="hold" nodeType="withEffect">
                                  <p:stCondLst>
                                    <p:cond delay="0"/>
                                  </p:stCondLst>
                                  <p:childTnLst>
                                    <p:set>
                                      <p:cBhvr>
                                        <p:cTn id="62" dur="1" fill="hold">
                                          <p:stCondLst>
                                            <p:cond delay="0"/>
                                          </p:stCondLst>
                                        </p:cTn>
                                        <p:tgtEl>
                                          <p:spTgt spid="4">
                                            <p:txEl>
                                              <p:pRg st="10" end="10"/>
                                            </p:txEl>
                                          </p:spTgt>
                                        </p:tgtEl>
                                        <p:attrNameLst>
                                          <p:attrName>style.visibility</p:attrName>
                                        </p:attrNameLst>
                                      </p:cBhvr>
                                      <p:to>
                                        <p:strVal val="visible"/>
                                      </p:to>
                                    </p:set>
                                    <p:animEffect transition="in" filter="fade">
                                      <p:cBhvr>
                                        <p:cTn id="63" dur="1000"/>
                                        <p:tgtEl>
                                          <p:spTgt spid="4">
                                            <p:txEl>
                                              <p:pRg st="10" end="10"/>
                                            </p:txEl>
                                          </p:spTgt>
                                        </p:tgtEl>
                                      </p:cBhvr>
                                    </p:animEffect>
                                    <p:anim calcmode="lin" valueType="num">
                                      <p:cBhvr>
                                        <p:cTn id="64" dur="1000" fill="hold"/>
                                        <p:tgtEl>
                                          <p:spTgt spid="4">
                                            <p:txEl>
                                              <p:pRg st="10" end="10"/>
                                            </p:txEl>
                                          </p:spTgt>
                                        </p:tgtEl>
                                        <p:attrNameLst>
                                          <p:attrName>ppt_x</p:attrName>
                                        </p:attrNameLst>
                                      </p:cBhvr>
                                      <p:tavLst>
                                        <p:tav tm="0">
                                          <p:val>
                                            <p:strVal val="#ppt_x"/>
                                          </p:val>
                                        </p:tav>
                                        <p:tav tm="100000">
                                          <p:val>
                                            <p:strVal val="#ppt_x"/>
                                          </p:val>
                                        </p:tav>
                                      </p:tavLst>
                                    </p:anim>
                                    <p:anim calcmode="lin" valueType="num">
                                      <p:cBhvr>
                                        <p:cTn id="65" dur="1000" fill="hold"/>
                                        <p:tgtEl>
                                          <p:spTgt spid="4">
                                            <p:txEl>
                                              <p:pRg st="10" end="10"/>
                                            </p:txEl>
                                          </p:spTgt>
                                        </p:tgtEl>
                                        <p:attrNameLst>
                                          <p:attrName>ppt_y</p:attrName>
                                        </p:attrNameLst>
                                      </p:cBhvr>
                                      <p:tavLst>
                                        <p:tav tm="0">
                                          <p:val>
                                            <p:strVal val="#ppt_y+.1"/>
                                          </p:val>
                                        </p:tav>
                                        <p:tav tm="100000">
                                          <p:val>
                                            <p:strVal val="#ppt_y"/>
                                          </p:val>
                                        </p:tav>
                                      </p:tavLst>
                                    </p:anim>
                                  </p:childTnLst>
                                </p:cTn>
                              </p:par>
                              <p:par>
                                <p:cTn id="66" presetID="42" presetClass="entr" presetSubtype="0" fill="hold" nodeType="withEffect">
                                  <p:stCondLst>
                                    <p:cond delay="0"/>
                                  </p:stCondLst>
                                  <p:childTnLst>
                                    <p:set>
                                      <p:cBhvr>
                                        <p:cTn id="67" dur="1" fill="hold">
                                          <p:stCondLst>
                                            <p:cond delay="0"/>
                                          </p:stCondLst>
                                        </p:cTn>
                                        <p:tgtEl>
                                          <p:spTgt spid="4">
                                            <p:txEl>
                                              <p:pRg st="11" end="11"/>
                                            </p:txEl>
                                          </p:spTgt>
                                        </p:tgtEl>
                                        <p:attrNameLst>
                                          <p:attrName>style.visibility</p:attrName>
                                        </p:attrNameLst>
                                      </p:cBhvr>
                                      <p:to>
                                        <p:strVal val="visible"/>
                                      </p:to>
                                    </p:set>
                                    <p:animEffect transition="in" filter="fade">
                                      <p:cBhvr>
                                        <p:cTn id="68" dur="1000"/>
                                        <p:tgtEl>
                                          <p:spTgt spid="4">
                                            <p:txEl>
                                              <p:pRg st="11" end="11"/>
                                            </p:txEl>
                                          </p:spTgt>
                                        </p:tgtEl>
                                      </p:cBhvr>
                                    </p:animEffect>
                                    <p:anim calcmode="lin" valueType="num">
                                      <p:cBhvr>
                                        <p:cTn id="69" dur="1000" fill="hold"/>
                                        <p:tgtEl>
                                          <p:spTgt spid="4">
                                            <p:txEl>
                                              <p:pRg st="11" end="11"/>
                                            </p:txEl>
                                          </p:spTgt>
                                        </p:tgtEl>
                                        <p:attrNameLst>
                                          <p:attrName>ppt_x</p:attrName>
                                        </p:attrNameLst>
                                      </p:cBhvr>
                                      <p:tavLst>
                                        <p:tav tm="0">
                                          <p:val>
                                            <p:strVal val="#ppt_x"/>
                                          </p:val>
                                        </p:tav>
                                        <p:tav tm="100000">
                                          <p:val>
                                            <p:strVal val="#ppt_x"/>
                                          </p:val>
                                        </p:tav>
                                      </p:tavLst>
                                    </p:anim>
                                    <p:anim calcmode="lin" valueType="num">
                                      <p:cBhvr>
                                        <p:cTn id="70" dur="1000" fill="hold"/>
                                        <p:tgtEl>
                                          <p:spTgt spid="4">
                                            <p:txEl>
                                              <p:pRg st="11" end="11"/>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3208784" y="581779"/>
            <a:ext cx="2726432" cy="830997"/>
          </a:xfrm>
          <a:prstGeom prst="rect">
            <a:avLst/>
          </a:prstGeom>
          <a:noFill/>
        </p:spPr>
        <p:txBody>
          <a:bodyPr wrap="square" rtlCol="0">
            <a:spAutoFit/>
          </a:bodyPr>
          <a:lstStyle/>
          <a:p>
            <a:pPr algn="ctr"/>
            <a:r>
              <a:rPr lang="en-GB" sz="4800" b="1" dirty="0"/>
              <a:t>Spelling</a:t>
            </a:r>
          </a:p>
        </p:txBody>
      </p:sp>
      <p:sp>
        <p:nvSpPr>
          <p:cNvPr id="4" name="Content Placeholder 2"/>
          <p:cNvSpPr txBox="1">
            <a:spLocks/>
          </p:cNvSpPr>
          <p:nvPr/>
        </p:nvSpPr>
        <p:spPr>
          <a:xfrm>
            <a:off x="457200" y="1999381"/>
            <a:ext cx="8229600" cy="4525963"/>
          </a:xfrm>
          <a:prstGeom prst="rect">
            <a:avLst/>
          </a:prstGeom>
        </p:spPr>
        <p:txBody>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r>
              <a:rPr lang="en-GB" sz="2400" dirty="0"/>
              <a:t>Every Monday the children will bring home a spelling list with 10 spellings for them to learn.  These spellings will consist of words based on the week’s spelling pattern or rule or words from the class writing or the statutory word lists (see website). Sometimes additional spellings may also be given.</a:t>
            </a:r>
          </a:p>
          <a:p>
            <a:endParaRPr lang="en-GB" sz="1000" dirty="0"/>
          </a:p>
          <a:p>
            <a:r>
              <a:rPr lang="en-GB" sz="2400" dirty="0"/>
              <a:t>The children will be tested on these throughout the week in class with a formal spelling test on Friday.</a:t>
            </a:r>
          </a:p>
        </p:txBody>
      </p:sp>
      <p:pic>
        <p:nvPicPr>
          <p:cNvPr id="6146" name="Picture 2"/>
          <p:cNvPicPr>
            <a:picLocks noChangeAspect="1" noChangeArrowheads="1"/>
          </p:cNvPicPr>
          <p:nvPr/>
        </p:nvPicPr>
        <p:blipFill rotWithShape="1">
          <a:blip r:embed="rId2">
            <a:extLst>
              <a:ext uri="{28A0092B-C50C-407E-A947-70E740481C1C}">
                <a14:useLocalDpi xmlns:a14="http://schemas.microsoft.com/office/drawing/2010/main" val="0"/>
              </a:ext>
            </a:extLst>
          </a:blip>
          <a:srcRect l="22294" t="10865" r="21948" b="10865"/>
          <a:stretch/>
        </p:blipFill>
        <p:spPr bwMode="auto">
          <a:xfrm>
            <a:off x="457200" y="4941168"/>
            <a:ext cx="2550378" cy="179001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6147" name="Picture 3"/>
          <p:cNvPicPr>
            <a:picLocks noChangeAspect="1" noChangeArrowheads="1"/>
          </p:cNvPicPr>
          <p:nvPr/>
        </p:nvPicPr>
        <p:blipFill rotWithShape="1">
          <a:blip r:embed="rId3">
            <a:extLst>
              <a:ext uri="{28A0092B-C50C-407E-A947-70E740481C1C}">
                <a14:useLocalDpi xmlns:a14="http://schemas.microsoft.com/office/drawing/2010/main" val="0"/>
              </a:ext>
            </a:extLst>
          </a:blip>
          <a:srcRect l="17273" t="5671" r="17792" b="5324"/>
          <a:stretch/>
        </p:blipFill>
        <p:spPr bwMode="auto">
          <a:xfrm>
            <a:off x="6156176" y="4836330"/>
            <a:ext cx="2736304" cy="18752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40259500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fade">
                                      <p:cBhvr>
                                        <p:cTn id="7" dur="1000"/>
                                        <p:tgtEl>
                                          <p:spTgt spid="4">
                                            <p:txEl>
                                              <p:pRg st="0" end="0"/>
                                            </p:txEl>
                                          </p:spTgt>
                                        </p:tgtEl>
                                      </p:cBhvr>
                                    </p:animEffect>
                                    <p:anim calcmode="lin" valueType="num">
                                      <p:cBhvr>
                                        <p:cTn id="8" dur="1000" fill="hold"/>
                                        <p:tgtEl>
                                          <p:spTgt spid="4">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4">
                                            <p:txEl>
                                              <p:pRg st="0" end="0"/>
                                            </p:txEl>
                                          </p:spTgt>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6146"/>
                                        </p:tgtEl>
                                        <p:attrNameLst>
                                          <p:attrName>style.visibility</p:attrName>
                                        </p:attrNameLst>
                                      </p:cBhvr>
                                      <p:to>
                                        <p:strVal val="visible"/>
                                      </p:to>
                                    </p:set>
                                    <p:animEffect transition="in" filter="fade">
                                      <p:cBhvr>
                                        <p:cTn id="12" dur="1000"/>
                                        <p:tgtEl>
                                          <p:spTgt spid="6146"/>
                                        </p:tgtEl>
                                      </p:cBhvr>
                                    </p:animEffect>
                                    <p:anim calcmode="lin" valueType="num">
                                      <p:cBhvr>
                                        <p:cTn id="13" dur="1000" fill="hold"/>
                                        <p:tgtEl>
                                          <p:spTgt spid="6146"/>
                                        </p:tgtEl>
                                        <p:attrNameLst>
                                          <p:attrName>ppt_x</p:attrName>
                                        </p:attrNameLst>
                                      </p:cBhvr>
                                      <p:tavLst>
                                        <p:tav tm="0">
                                          <p:val>
                                            <p:strVal val="#ppt_x"/>
                                          </p:val>
                                        </p:tav>
                                        <p:tav tm="100000">
                                          <p:val>
                                            <p:strVal val="#ppt_x"/>
                                          </p:val>
                                        </p:tav>
                                      </p:tavLst>
                                    </p:anim>
                                    <p:anim calcmode="lin" valueType="num">
                                      <p:cBhvr>
                                        <p:cTn id="14" dur="1000" fill="hold"/>
                                        <p:tgtEl>
                                          <p:spTgt spid="6146"/>
                                        </p:tgtEl>
                                        <p:attrNameLst>
                                          <p:attrName>ppt_y</p:attrName>
                                        </p:attrNameLst>
                                      </p:cBhvr>
                                      <p:tavLst>
                                        <p:tav tm="0">
                                          <p:val>
                                            <p:strVal val="#ppt_y+.1"/>
                                          </p:val>
                                        </p:tav>
                                        <p:tav tm="100000">
                                          <p:val>
                                            <p:strVal val="#ppt_y"/>
                                          </p:val>
                                        </p:tav>
                                      </p:tavLst>
                                    </p:anim>
                                  </p:childTnLst>
                                </p:cTn>
                              </p:par>
                              <p:par>
                                <p:cTn id="15" presetID="42" presetClass="entr" presetSubtype="0" fill="hold" nodeType="withEffect">
                                  <p:stCondLst>
                                    <p:cond delay="0"/>
                                  </p:stCondLst>
                                  <p:childTnLst>
                                    <p:set>
                                      <p:cBhvr>
                                        <p:cTn id="16" dur="1" fill="hold">
                                          <p:stCondLst>
                                            <p:cond delay="0"/>
                                          </p:stCondLst>
                                        </p:cTn>
                                        <p:tgtEl>
                                          <p:spTgt spid="6147"/>
                                        </p:tgtEl>
                                        <p:attrNameLst>
                                          <p:attrName>style.visibility</p:attrName>
                                        </p:attrNameLst>
                                      </p:cBhvr>
                                      <p:to>
                                        <p:strVal val="visible"/>
                                      </p:to>
                                    </p:set>
                                    <p:animEffect transition="in" filter="fade">
                                      <p:cBhvr>
                                        <p:cTn id="17" dur="1000"/>
                                        <p:tgtEl>
                                          <p:spTgt spid="6147"/>
                                        </p:tgtEl>
                                      </p:cBhvr>
                                    </p:animEffect>
                                    <p:anim calcmode="lin" valueType="num">
                                      <p:cBhvr>
                                        <p:cTn id="18" dur="1000" fill="hold"/>
                                        <p:tgtEl>
                                          <p:spTgt spid="6147"/>
                                        </p:tgtEl>
                                        <p:attrNameLst>
                                          <p:attrName>ppt_x</p:attrName>
                                        </p:attrNameLst>
                                      </p:cBhvr>
                                      <p:tavLst>
                                        <p:tav tm="0">
                                          <p:val>
                                            <p:strVal val="#ppt_x"/>
                                          </p:val>
                                        </p:tav>
                                        <p:tav tm="100000">
                                          <p:val>
                                            <p:strVal val="#ppt_x"/>
                                          </p:val>
                                        </p:tav>
                                      </p:tavLst>
                                    </p:anim>
                                    <p:anim calcmode="lin" valueType="num">
                                      <p:cBhvr>
                                        <p:cTn id="19" dur="1000" fill="hold"/>
                                        <p:tgtEl>
                                          <p:spTgt spid="6147"/>
                                        </p:tgtEl>
                                        <p:attrNameLst>
                                          <p:attrName>ppt_y</p:attrName>
                                        </p:attrNameLst>
                                      </p:cBhvr>
                                      <p:tavLst>
                                        <p:tav tm="0">
                                          <p:val>
                                            <p:strVal val="#ppt_y+.1"/>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42" presetClass="entr" presetSubtype="0" fill="hold" nodeType="clickEffect">
                                  <p:stCondLst>
                                    <p:cond delay="0"/>
                                  </p:stCondLst>
                                  <p:childTnLst>
                                    <p:set>
                                      <p:cBhvr>
                                        <p:cTn id="23" dur="1" fill="hold">
                                          <p:stCondLst>
                                            <p:cond delay="0"/>
                                          </p:stCondLst>
                                        </p:cTn>
                                        <p:tgtEl>
                                          <p:spTgt spid="4">
                                            <p:txEl>
                                              <p:pRg st="2" end="2"/>
                                            </p:txEl>
                                          </p:spTgt>
                                        </p:tgtEl>
                                        <p:attrNameLst>
                                          <p:attrName>style.visibility</p:attrName>
                                        </p:attrNameLst>
                                      </p:cBhvr>
                                      <p:to>
                                        <p:strVal val="visible"/>
                                      </p:to>
                                    </p:set>
                                    <p:animEffect transition="in" filter="fade">
                                      <p:cBhvr>
                                        <p:cTn id="24" dur="1000"/>
                                        <p:tgtEl>
                                          <p:spTgt spid="4">
                                            <p:txEl>
                                              <p:pRg st="2" end="2"/>
                                            </p:txEl>
                                          </p:spTgt>
                                        </p:tgtEl>
                                      </p:cBhvr>
                                    </p:animEffect>
                                    <p:anim calcmode="lin" valueType="num">
                                      <p:cBhvr>
                                        <p:cTn id="25" dur="1000" fill="hold"/>
                                        <p:tgtEl>
                                          <p:spTgt spid="4">
                                            <p:txEl>
                                              <p:pRg st="2" end="2"/>
                                            </p:txEl>
                                          </p:spTgt>
                                        </p:tgtEl>
                                        <p:attrNameLst>
                                          <p:attrName>ppt_x</p:attrName>
                                        </p:attrNameLst>
                                      </p:cBhvr>
                                      <p:tavLst>
                                        <p:tav tm="0">
                                          <p:val>
                                            <p:strVal val="#ppt_x"/>
                                          </p:val>
                                        </p:tav>
                                        <p:tav tm="100000">
                                          <p:val>
                                            <p:strVal val="#ppt_x"/>
                                          </p:val>
                                        </p:tav>
                                      </p:tavLst>
                                    </p:anim>
                                    <p:anim calcmode="lin" valueType="num">
                                      <p:cBhvr>
                                        <p:cTn id="26" dur="1000" fill="hold"/>
                                        <p:tgtEl>
                                          <p:spTgt spid="4">
                                            <p:txEl>
                                              <p:pRg st="2" end="2"/>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3208784" y="581779"/>
            <a:ext cx="2726432" cy="830997"/>
          </a:xfrm>
          <a:prstGeom prst="rect">
            <a:avLst/>
          </a:prstGeom>
          <a:noFill/>
        </p:spPr>
        <p:txBody>
          <a:bodyPr wrap="square" rtlCol="0">
            <a:spAutoFit/>
          </a:bodyPr>
          <a:lstStyle/>
          <a:p>
            <a:pPr algn="ctr"/>
            <a:r>
              <a:rPr lang="en-GB" sz="4800" b="1" dirty="0"/>
              <a:t>Maths</a:t>
            </a:r>
          </a:p>
        </p:txBody>
      </p:sp>
      <p:sp>
        <p:nvSpPr>
          <p:cNvPr id="4" name="Content Placeholder 2"/>
          <p:cNvSpPr txBox="1">
            <a:spLocks/>
          </p:cNvSpPr>
          <p:nvPr/>
        </p:nvSpPr>
        <p:spPr>
          <a:xfrm>
            <a:off x="467591" y="2007974"/>
            <a:ext cx="8229600" cy="4525963"/>
          </a:xfrm>
          <a:prstGeom prst="rect">
            <a:avLst/>
          </a:prstGeom>
        </p:spPr>
        <p:txBody>
          <a:bodyPr lIns="91440" tIns="45720" rIns="91440" bIns="45720" anchor="t"/>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r>
              <a:rPr lang="en-GB" sz="2200" dirty="0"/>
              <a:t>An outline of what we will be covering in maths can be found on the class page, along with the Key Instant Recall Facts (KIRFs).</a:t>
            </a:r>
          </a:p>
          <a:p>
            <a:r>
              <a:rPr lang="en-GB" sz="2200" dirty="0"/>
              <a:t>Focussing on the KIRFs will improve your child’s mental maths skills and their ability to recall facts quickly; enabling them to solve more complex mathematical problems they encounter.</a:t>
            </a:r>
          </a:p>
          <a:p>
            <a:r>
              <a:rPr lang="en-GB" sz="2200" dirty="0"/>
              <a:t>In order to support their Times Tables, I would encourage children to spend </a:t>
            </a:r>
            <a:r>
              <a:rPr lang="en-GB" sz="2200" b="1" dirty="0"/>
              <a:t>at least 10 minutes per day</a:t>
            </a:r>
            <a:r>
              <a:rPr lang="en-GB" sz="2200" dirty="0"/>
              <a:t> on Times Table Rockstars. A set Homework on Tuesdays will also be TTRS. Your child has been provided with their login and password. </a:t>
            </a:r>
          </a:p>
        </p:txBody>
      </p:sp>
    </p:spTree>
    <p:extLst>
      <p:ext uri="{BB962C8B-B14F-4D97-AF65-F5344CB8AC3E}">
        <p14:creationId xmlns:p14="http://schemas.microsoft.com/office/powerpoint/2010/main" val="318047316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fade">
                                      <p:cBhvr>
                                        <p:cTn id="7" dur="1000"/>
                                        <p:tgtEl>
                                          <p:spTgt spid="4">
                                            <p:txEl>
                                              <p:pRg st="0" end="0"/>
                                            </p:txEl>
                                          </p:spTgt>
                                        </p:tgtEl>
                                      </p:cBhvr>
                                    </p:animEffect>
                                    <p:anim calcmode="lin" valueType="num">
                                      <p:cBhvr>
                                        <p:cTn id="8" dur="1000" fill="hold"/>
                                        <p:tgtEl>
                                          <p:spTgt spid="4">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4">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4">
                                            <p:txEl>
                                              <p:pRg st="1" end="1"/>
                                            </p:txEl>
                                          </p:spTgt>
                                        </p:tgtEl>
                                        <p:attrNameLst>
                                          <p:attrName>style.visibility</p:attrName>
                                        </p:attrNameLst>
                                      </p:cBhvr>
                                      <p:to>
                                        <p:strVal val="visible"/>
                                      </p:to>
                                    </p:set>
                                    <p:animEffect transition="in" filter="fade">
                                      <p:cBhvr>
                                        <p:cTn id="14" dur="1000"/>
                                        <p:tgtEl>
                                          <p:spTgt spid="4">
                                            <p:txEl>
                                              <p:pRg st="1" end="1"/>
                                            </p:txEl>
                                          </p:spTgt>
                                        </p:tgtEl>
                                      </p:cBhvr>
                                    </p:animEffect>
                                    <p:anim calcmode="lin" valueType="num">
                                      <p:cBhvr>
                                        <p:cTn id="15" dur="1000" fill="hold"/>
                                        <p:tgtEl>
                                          <p:spTgt spid="4">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4">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4">
                                            <p:txEl>
                                              <p:pRg st="2" end="2"/>
                                            </p:txEl>
                                          </p:spTgt>
                                        </p:tgtEl>
                                        <p:attrNameLst>
                                          <p:attrName>style.visibility</p:attrName>
                                        </p:attrNameLst>
                                      </p:cBhvr>
                                      <p:to>
                                        <p:strVal val="visible"/>
                                      </p:to>
                                    </p:set>
                                    <p:animEffect transition="in" filter="fade">
                                      <p:cBhvr>
                                        <p:cTn id="21" dur="1000"/>
                                        <p:tgtEl>
                                          <p:spTgt spid="4">
                                            <p:txEl>
                                              <p:pRg st="2" end="2"/>
                                            </p:txEl>
                                          </p:spTgt>
                                        </p:tgtEl>
                                      </p:cBhvr>
                                    </p:animEffect>
                                    <p:anim calcmode="lin" valueType="num">
                                      <p:cBhvr>
                                        <p:cTn id="22" dur="1000" fill="hold"/>
                                        <p:tgtEl>
                                          <p:spTgt spid="4">
                                            <p:txEl>
                                              <p:pRg st="2" end="2"/>
                                            </p:txEl>
                                          </p:spTgt>
                                        </p:tgtEl>
                                        <p:attrNameLst>
                                          <p:attrName>ppt_x</p:attrName>
                                        </p:attrNameLst>
                                      </p:cBhvr>
                                      <p:tavLst>
                                        <p:tav tm="0">
                                          <p:val>
                                            <p:strVal val="#ppt_x"/>
                                          </p:val>
                                        </p:tav>
                                        <p:tav tm="100000">
                                          <p:val>
                                            <p:strVal val="#ppt_x"/>
                                          </p:val>
                                        </p:tav>
                                      </p:tavLst>
                                    </p:anim>
                                    <p:anim calcmode="lin" valueType="num">
                                      <p:cBhvr>
                                        <p:cTn id="23" dur="1000" fill="hold"/>
                                        <p:tgtEl>
                                          <p:spTgt spid="4">
                                            <p:txEl>
                                              <p:pRg st="2" end="2"/>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3023828" y="581779"/>
            <a:ext cx="3096344" cy="830997"/>
          </a:xfrm>
          <a:prstGeom prst="rect">
            <a:avLst/>
          </a:prstGeom>
          <a:noFill/>
        </p:spPr>
        <p:txBody>
          <a:bodyPr wrap="square" rtlCol="0">
            <a:spAutoFit/>
          </a:bodyPr>
          <a:lstStyle/>
          <a:p>
            <a:pPr algn="ctr"/>
            <a:r>
              <a:rPr lang="en-GB" sz="4800" b="1" dirty="0"/>
              <a:t>Homework</a:t>
            </a:r>
          </a:p>
        </p:txBody>
      </p:sp>
      <p:sp>
        <p:nvSpPr>
          <p:cNvPr id="4" name="Content Placeholder 2"/>
          <p:cNvSpPr txBox="1">
            <a:spLocks/>
          </p:cNvSpPr>
          <p:nvPr/>
        </p:nvSpPr>
        <p:spPr>
          <a:xfrm>
            <a:off x="467591" y="2007974"/>
            <a:ext cx="8229600" cy="4525963"/>
          </a:xfrm>
          <a:prstGeom prst="rect">
            <a:avLst/>
          </a:prstGeom>
        </p:spPr>
        <p:txBody>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buNone/>
            </a:pPr>
            <a:r>
              <a:rPr lang="en-GB" sz="2200" dirty="0"/>
              <a:t>It is the intention is to give approximately 30 minutes Homework per night, including Literacy, Reading, Spelling, Topic work and Maths. Please check and sign your child’s homework diary, each week, if possible.</a:t>
            </a:r>
          </a:p>
          <a:p>
            <a:pPr marL="0" indent="0">
              <a:buNone/>
            </a:pPr>
            <a:endParaRPr lang="en-GB" sz="1000" b="1" dirty="0"/>
          </a:p>
          <a:p>
            <a:r>
              <a:rPr lang="en-GB" sz="2200" b="1" dirty="0"/>
              <a:t>Ongoing</a:t>
            </a:r>
            <a:r>
              <a:rPr lang="en-GB" sz="2200" dirty="0"/>
              <a:t> – Daily Reading, Times tables and KIRFS.</a:t>
            </a:r>
          </a:p>
          <a:p>
            <a:r>
              <a:rPr lang="en-GB" sz="2200" b="1" dirty="0"/>
              <a:t>Spellings </a:t>
            </a:r>
            <a:r>
              <a:rPr lang="en-GB" sz="2200" dirty="0"/>
              <a:t>– The children are given these on Monday for a test on Friday. </a:t>
            </a:r>
          </a:p>
          <a:p>
            <a:r>
              <a:rPr lang="en-GB" sz="2200" b="1" dirty="0"/>
              <a:t>Maths </a:t>
            </a:r>
            <a:r>
              <a:rPr lang="en-GB" sz="2200" dirty="0"/>
              <a:t>– an extra piece of Maths Homework will be provided weekly.</a:t>
            </a:r>
          </a:p>
          <a:p>
            <a:r>
              <a:rPr lang="en-GB" sz="2200" b="1" dirty="0"/>
              <a:t>Other Homework Tasks </a:t>
            </a:r>
            <a:r>
              <a:rPr lang="en-GB" sz="2200" dirty="0"/>
              <a:t>– sometimes, additional support pieces of Homework will be provided. </a:t>
            </a:r>
          </a:p>
        </p:txBody>
      </p:sp>
    </p:spTree>
    <p:extLst>
      <p:ext uri="{BB962C8B-B14F-4D97-AF65-F5344CB8AC3E}">
        <p14:creationId xmlns:p14="http://schemas.microsoft.com/office/powerpoint/2010/main" val="199269818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fade">
                                      <p:cBhvr>
                                        <p:cTn id="7" dur="1000"/>
                                        <p:tgtEl>
                                          <p:spTgt spid="4">
                                            <p:txEl>
                                              <p:pRg st="0" end="0"/>
                                            </p:txEl>
                                          </p:spTgt>
                                        </p:tgtEl>
                                      </p:cBhvr>
                                    </p:animEffect>
                                    <p:anim calcmode="lin" valueType="num">
                                      <p:cBhvr>
                                        <p:cTn id="8" dur="1000" fill="hold"/>
                                        <p:tgtEl>
                                          <p:spTgt spid="4">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4">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4">
                                            <p:txEl>
                                              <p:pRg st="2" end="2"/>
                                            </p:txEl>
                                          </p:spTgt>
                                        </p:tgtEl>
                                        <p:attrNameLst>
                                          <p:attrName>style.visibility</p:attrName>
                                        </p:attrNameLst>
                                      </p:cBhvr>
                                      <p:to>
                                        <p:strVal val="visible"/>
                                      </p:to>
                                    </p:set>
                                    <p:animEffect transition="in" filter="fade">
                                      <p:cBhvr>
                                        <p:cTn id="14" dur="1000"/>
                                        <p:tgtEl>
                                          <p:spTgt spid="4">
                                            <p:txEl>
                                              <p:pRg st="2" end="2"/>
                                            </p:txEl>
                                          </p:spTgt>
                                        </p:tgtEl>
                                      </p:cBhvr>
                                    </p:animEffect>
                                    <p:anim calcmode="lin" valueType="num">
                                      <p:cBhvr>
                                        <p:cTn id="15" dur="1000" fill="hold"/>
                                        <p:tgtEl>
                                          <p:spTgt spid="4">
                                            <p:txEl>
                                              <p:pRg st="2" end="2"/>
                                            </p:txEl>
                                          </p:spTgt>
                                        </p:tgtEl>
                                        <p:attrNameLst>
                                          <p:attrName>ppt_x</p:attrName>
                                        </p:attrNameLst>
                                      </p:cBhvr>
                                      <p:tavLst>
                                        <p:tav tm="0">
                                          <p:val>
                                            <p:strVal val="#ppt_x"/>
                                          </p:val>
                                        </p:tav>
                                        <p:tav tm="100000">
                                          <p:val>
                                            <p:strVal val="#ppt_x"/>
                                          </p:val>
                                        </p:tav>
                                      </p:tavLst>
                                    </p:anim>
                                    <p:anim calcmode="lin" valueType="num">
                                      <p:cBhvr>
                                        <p:cTn id="16" dur="1000" fill="hold"/>
                                        <p:tgtEl>
                                          <p:spTgt spid="4">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4">
                                            <p:txEl>
                                              <p:pRg st="3" end="3"/>
                                            </p:txEl>
                                          </p:spTgt>
                                        </p:tgtEl>
                                        <p:attrNameLst>
                                          <p:attrName>style.visibility</p:attrName>
                                        </p:attrNameLst>
                                      </p:cBhvr>
                                      <p:to>
                                        <p:strVal val="visible"/>
                                      </p:to>
                                    </p:set>
                                    <p:animEffect transition="in" filter="fade">
                                      <p:cBhvr>
                                        <p:cTn id="21" dur="1000"/>
                                        <p:tgtEl>
                                          <p:spTgt spid="4">
                                            <p:txEl>
                                              <p:pRg st="3" end="3"/>
                                            </p:txEl>
                                          </p:spTgt>
                                        </p:tgtEl>
                                      </p:cBhvr>
                                    </p:animEffect>
                                    <p:anim calcmode="lin" valueType="num">
                                      <p:cBhvr>
                                        <p:cTn id="22" dur="1000" fill="hold"/>
                                        <p:tgtEl>
                                          <p:spTgt spid="4">
                                            <p:txEl>
                                              <p:pRg st="3" end="3"/>
                                            </p:txEl>
                                          </p:spTgt>
                                        </p:tgtEl>
                                        <p:attrNameLst>
                                          <p:attrName>ppt_x</p:attrName>
                                        </p:attrNameLst>
                                      </p:cBhvr>
                                      <p:tavLst>
                                        <p:tav tm="0">
                                          <p:val>
                                            <p:strVal val="#ppt_x"/>
                                          </p:val>
                                        </p:tav>
                                        <p:tav tm="100000">
                                          <p:val>
                                            <p:strVal val="#ppt_x"/>
                                          </p:val>
                                        </p:tav>
                                      </p:tavLst>
                                    </p:anim>
                                    <p:anim calcmode="lin" valueType="num">
                                      <p:cBhvr>
                                        <p:cTn id="23" dur="1000" fill="hold"/>
                                        <p:tgtEl>
                                          <p:spTgt spid="4">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nodeType="clickEffect">
                                  <p:stCondLst>
                                    <p:cond delay="0"/>
                                  </p:stCondLst>
                                  <p:childTnLst>
                                    <p:set>
                                      <p:cBhvr>
                                        <p:cTn id="27" dur="1" fill="hold">
                                          <p:stCondLst>
                                            <p:cond delay="0"/>
                                          </p:stCondLst>
                                        </p:cTn>
                                        <p:tgtEl>
                                          <p:spTgt spid="4">
                                            <p:txEl>
                                              <p:pRg st="4" end="4"/>
                                            </p:txEl>
                                          </p:spTgt>
                                        </p:tgtEl>
                                        <p:attrNameLst>
                                          <p:attrName>style.visibility</p:attrName>
                                        </p:attrNameLst>
                                      </p:cBhvr>
                                      <p:to>
                                        <p:strVal val="visible"/>
                                      </p:to>
                                    </p:set>
                                    <p:animEffect transition="in" filter="fade">
                                      <p:cBhvr>
                                        <p:cTn id="28" dur="1000"/>
                                        <p:tgtEl>
                                          <p:spTgt spid="4">
                                            <p:txEl>
                                              <p:pRg st="4" end="4"/>
                                            </p:txEl>
                                          </p:spTgt>
                                        </p:tgtEl>
                                      </p:cBhvr>
                                    </p:animEffect>
                                    <p:anim calcmode="lin" valueType="num">
                                      <p:cBhvr>
                                        <p:cTn id="29" dur="1000" fill="hold"/>
                                        <p:tgtEl>
                                          <p:spTgt spid="4">
                                            <p:txEl>
                                              <p:pRg st="4" end="4"/>
                                            </p:txEl>
                                          </p:spTgt>
                                        </p:tgtEl>
                                        <p:attrNameLst>
                                          <p:attrName>ppt_x</p:attrName>
                                        </p:attrNameLst>
                                      </p:cBhvr>
                                      <p:tavLst>
                                        <p:tav tm="0">
                                          <p:val>
                                            <p:strVal val="#ppt_x"/>
                                          </p:val>
                                        </p:tav>
                                        <p:tav tm="100000">
                                          <p:val>
                                            <p:strVal val="#ppt_x"/>
                                          </p:val>
                                        </p:tav>
                                      </p:tavLst>
                                    </p:anim>
                                    <p:anim calcmode="lin" valueType="num">
                                      <p:cBhvr>
                                        <p:cTn id="30" dur="1000" fill="hold"/>
                                        <p:tgtEl>
                                          <p:spTgt spid="4">
                                            <p:txEl>
                                              <p:pRg st="4" end="4"/>
                                            </p:txEl>
                                          </p:spTgt>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nodeType="clickEffect">
                                  <p:stCondLst>
                                    <p:cond delay="0"/>
                                  </p:stCondLst>
                                  <p:childTnLst>
                                    <p:set>
                                      <p:cBhvr>
                                        <p:cTn id="34" dur="1" fill="hold">
                                          <p:stCondLst>
                                            <p:cond delay="0"/>
                                          </p:stCondLst>
                                        </p:cTn>
                                        <p:tgtEl>
                                          <p:spTgt spid="4">
                                            <p:txEl>
                                              <p:pRg st="5" end="5"/>
                                            </p:txEl>
                                          </p:spTgt>
                                        </p:tgtEl>
                                        <p:attrNameLst>
                                          <p:attrName>style.visibility</p:attrName>
                                        </p:attrNameLst>
                                      </p:cBhvr>
                                      <p:to>
                                        <p:strVal val="visible"/>
                                      </p:to>
                                    </p:set>
                                    <p:animEffect transition="in" filter="fade">
                                      <p:cBhvr>
                                        <p:cTn id="35" dur="1000"/>
                                        <p:tgtEl>
                                          <p:spTgt spid="4">
                                            <p:txEl>
                                              <p:pRg st="5" end="5"/>
                                            </p:txEl>
                                          </p:spTgt>
                                        </p:tgtEl>
                                      </p:cBhvr>
                                    </p:animEffect>
                                    <p:anim calcmode="lin" valueType="num">
                                      <p:cBhvr>
                                        <p:cTn id="36" dur="1000" fill="hold"/>
                                        <p:tgtEl>
                                          <p:spTgt spid="4">
                                            <p:txEl>
                                              <p:pRg st="5" end="5"/>
                                            </p:txEl>
                                          </p:spTgt>
                                        </p:tgtEl>
                                        <p:attrNameLst>
                                          <p:attrName>ppt_x</p:attrName>
                                        </p:attrNameLst>
                                      </p:cBhvr>
                                      <p:tavLst>
                                        <p:tav tm="0">
                                          <p:val>
                                            <p:strVal val="#ppt_x"/>
                                          </p:val>
                                        </p:tav>
                                        <p:tav tm="100000">
                                          <p:val>
                                            <p:strVal val="#ppt_x"/>
                                          </p:val>
                                        </p:tav>
                                      </p:tavLst>
                                    </p:anim>
                                    <p:anim calcmode="lin" valueType="num">
                                      <p:cBhvr>
                                        <p:cTn id="37" dur="1000" fill="hold"/>
                                        <p:tgtEl>
                                          <p:spTgt spid="4">
                                            <p:txEl>
                                              <p:pRg st="5" end="5"/>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2825806" y="116632"/>
            <a:ext cx="3492388" cy="1569660"/>
          </a:xfrm>
          <a:prstGeom prst="rect">
            <a:avLst/>
          </a:prstGeom>
          <a:noFill/>
        </p:spPr>
        <p:txBody>
          <a:bodyPr wrap="square" rtlCol="0">
            <a:spAutoFit/>
          </a:bodyPr>
          <a:lstStyle/>
          <a:p>
            <a:pPr algn="ctr"/>
            <a:r>
              <a:rPr lang="en-GB" sz="4800" b="1" dirty="0"/>
              <a:t>Expectations in upper KS2</a:t>
            </a:r>
          </a:p>
        </p:txBody>
      </p:sp>
      <p:sp>
        <p:nvSpPr>
          <p:cNvPr id="4" name="Content Placeholder 2"/>
          <p:cNvSpPr txBox="1">
            <a:spLocks/>
          </p:cNvSpPr>
          <p:nvPr/>
        </p:nvSpPr>
        <p:spPr>
          <a:xfrm>
            <a:off x="467591" y="2007974"/>
            <a:ext cx="8229600" cy="4525963"/>
          </a:xfrm>
          <a:prstGeom prst="rect">
            <a:avLst/>
          </a:prstGeom>
        </p:spPr>
        <p:txBody>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r>
              <a:rPr lang="en-GB" dirty="0"/>
              <a:t>Achieving our best - in thought, in word, in deed.</a:t>
            </a:r>
          </a:p>
          <a:p>
            <a:r>
              <a:rPr lang="en-GB" dirty="0"/>
              <a:t>Role models to the younger children.</a:t>
            </a:r>
          </a:p>
          <a:p>
            <a:r>
              <a:rPr lang="en-GB" dirty="0"/>
              <a:t>Uniform – neat and correct.</a:t>
            </a:r>
          </a:p>
          <a:p>
            <a:r>
              <a:rPr lang="en-GB" dirty="0"/>
              <a:t>Homework on time where possible.</a:t>
            </a:r>
          </a:p>
          <a:p>
            <a:r>
              <a:rPr lang="en-GB" dirty="0"/>
              <a:t>Sensible, helpful and polite around the school.</a:t>
            </a:r>
          </a:p>
          <a:p>
            <a:r>
              <a:rPr lang="en-GB" dirty="0"/>
              <a:t>Hard work but lots of fun too!</a:t>
            </a:r>
          </a:p>
        </p:txBody>
      </p:sp>
    </p:spTree>
    <p:extLst>
      <p:ext uri="{BB962C8B-B14F-4D97-AF65-F5344CB8AC3E}">
        <p14:creationId xmlns:p14="http://schemas.microsoft.com/office/powerpoint/2010/main" val="100781288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fade">
                                      <p:cBhvr>
                                        <p:cTn id="7" dur="1000"/>
                                        <p:tgtEl>
                                          <p:spTgt spid="4">
                                            <p:txEl>
                                              <p:pRg st="0" end="0"/>
                                            </p:txEl>
                                          </p:spTgt>
                                        </p:tgtEl>
                                      </p:cBhvr>
                                    </p:animEffect>
                                    <p:anim calcmode="lin" valueType="num">
                                      <p:cBhvr>
                                        <p:cTn id="8" dur="1000" fill="hold"/>
                                        <p:tgtEl>
                                          <p:spTgt spid="4">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4">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4">
                                            <p:txEl>
                                              <p:pRg st="1" end="1"/>
                                            </p:txEl>
                                          </p:spTgt>
                                        </p:tgtEl>
                                        <p:attrNameLst>
                                          <p:attrName>style.visibility</p:attrName>
                                        </p:attrNameLst>
                                      </p:cBhvr>
                                      <p:to>
                                        <p:strVal val="visible"/>
                                      </p:to>
                                    </p:set>
                                    <p:animEffect transition="in" filter="fade">
                                      <p:cBhvr>
                                        <p:cTn id="14" dur="1000"/>
                                        <p:tgtEl>
                                          <p:spTgt spid="4">
                                            <p:txEl>
                                              <p:pRg st="1" end="1"/>
                                            </p:txEl>
                                          </p:spTgt>
                                        </p:tgtEl>
                                      </p:cBhvr>
                                    </p:animEffect>
                                    <p:anim calcmode="lin" valueType="num">
                                      <p:cBhvr>
                                        <p:cTn id="15" dur="1000" fill="hold"/>
                                        <p:tgtEl>
                                          <p:spTgt spid="4">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4">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4">
                                            <p:txEl>
                                              <p:pRg st="2" end="2"/>
                                            </p:txEl>
                                          </p:spTgt>
                                        </p:tgtEl>
                                        <p:attrNameLst>
                                          <p:attrName>style.visibility</p:attrName>
                                        </p:attrNameLst>
                                      </p:cBhvr>
                                      <p:to>
                                        <p:strVal val="visible"/>
                                      </p:to>
                                    </p:set>
                                    <p:animEffect transition="in" filter="fade">
                                      <p:cBhvr>
                                        <p:cTn id="21" dur="1000"/>
                                        <p:tgtEl>
                                          <p:spTgt spid="4">
                                            <p:txEl>
                                              <p:pRg st="2" end="2"/>
                                            </p:txEl>
                                          </p:spTgt>
                                        </p:tgtEl>
                                      </p:cBhvr>
                                    </p:animEffect>
                                    <p:anim calcmode="lin" valueType="num">
                                      <p:cBhvr>
                                        <p:cTn id="22" dur="1000" fill="hold"/>
                                        <p:tgtEl>
                                          <p:spTgt spid="4">
                                            <p:txEl>
                                              <p:pRg st="2" end="2"/>
                                            </p:txEl>
                                          </p:spTgt>
                                        </p:tgtEl>
                                        <p:attrNameLst>
                                          <p:attrName>ppt_x</p:attrName>
                                        </p:attrNameLst>
                                      </p:cBhvr>
                                      <p:tavLst>
                                        <p:tav tm="0">
                                          <p:val>
                                            <p:strVal val="#ppt_x"/>
                                          </p:val>
                                        </p:tav>
                                        <p:tav tm="100000">
                                          <p:val>
                                            <p:strVal val="#ppt_x"/>
                                          </p:val>
                                        </p:tav>
                                      </p:tavLst>
                                    </p:anim>
                                    <p:anim calcmode="lin" valueType="num">
                                      <p:cBhvr>
                                        <p:cTn id="23" dur="1000" fill="hold"/>
                                        <p:tgtEl>
                                          <p:spTgt spid="4">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nodeType="clickEffect">
                                  <p:stCondLst>
                                    <p:cond delay="0"/>
                                  </p:stCondLst>
                                  <p:childTnLst>
                                    <p:set>
                                      <p:cBhvr>
                                        <p:cTn id="27" dur="1" fill="hold">
                                          <p:stCondLst>
                                            <p:cond delay="0"/>
                                          </p:stCondLst>
                                        </p:cTn>
                                        <p:tgtEl>
                                          <p:spTgt spid="4">
                                            <p:txEl>
                                              <p:pRg st="3" end="3"/>
                                            </p:txEl>
                                          </p:spTgt>
                                        </p:tgtEl>
                                        <p:attrNameLst>
                                          <p:attrName>style.visibility</p:attrName>
                                        </p:attrNameLst>
                                      </p:cBhvr>
                                      <p:to>
                                        <p:strVal val="visible"/>
                                      </p:to>
                                    </p:set>
                                    <p:animEffect transition="in" filter="fade">
                                      <p:cBhvr>
                                        <p:cTn id="28" dur="1000"/>
                                        <p:tgtEl>
                                          <p:spTgt spid="4">
                                            <p:txEl>
                                              <p:pRg st="3" end="3"/>
                                            </p:txEl>
                                          </p:spTgt>
                                        </p:tgtEl>
                                      </p:cBhvr>
                                    </p:animEffect>
                                    <p:anim calcmode="lin" valueType="num">
                                      <p:cBhvr>
                                        <p:cTn id="29" dur="1000" fill="hold"/>
                                        <p:tgtEl>
                                          <p:spTgt spid="4">
                                            <p:txEl>
                                              <p:pRg st="3" end="3"/>
                                            </p:txEl>
                                          </p:spTgt>
                                        </p:tgtEl>
                                        <p:attrNameLst>
                                          <p:attrName>ppt_x</p:attrName>
                                        </p:attrNameLst>
                                      </p:cBhvr>
                                      <p:tavLst>
                                        <p:tav tm="0">
                                          <p:val>
                                            <p:strVal val="#ppt_x"/>
                                          </p:val>
                                        </p:tav>
                                        <p:tav tm="100000">
                                          <p:val>
                                            <p:strVal val="#ppt_x"/>
                                          </p:val>
                                        </p:tav>
                                      </p:tavLst>
                                    </p:anim>
                                    <p:anim calcmode="lin" valueType="num">
                                      <p:cBhvr>
                                        <p:cTn id="30" dur="1000" fill="hold"/>
                                        <p:tgtEl>
                                          <p:spTgt spid="4">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nodeType="clickEffect">
                                  <p:stCondLst>
                                    <p:cond delay="0"/>
                                  </p:stCondLst>
                                  <p:childTnLst>
                                    <p:set>
                                      <p:cBhvr>
                                        <p:cTn id="34" dur="1" fill="hold">
                                          <p:stCondLst>
                                            <p:cond delay="0"/>
                                          </p:stCondLst>
                                        </p:cTn>
                                        <p:tgtEl>
                                          <p:spTgt spid="4">
                                            <p:txEl>
                                              <p:pRg st="4" end="4"/>
                                            </p:txEl>
                                          </p:spTgt>
                                        </p:tgtEl>
                                        <p:attrNameLst>
                                          <p:attrName>style.visibility</p:attrName>
                                        </p:attrNameLst>
                                      </p:cBhvr>
                                      <p:to>
                                        <p:strVal val="visible"/>
                                      </p:to>
                                    </p:set>
                                    <p:animEffect transition="in" filter="fade">
                                      <p:cBhvr>
                                        <p:cTn id="35" dur="1000"/>
                                        <p:tgtEl>
                                          <p:spTgt spid="4">
                                            <p:txEl>
                                              <p:pRg st="4" end="4"/>
                                            </p:txEl>
                                          </p:spTgt>
                                        </p:tgtEl>
                                      </p:cBhvr>
                                    </p:animEffect>
                                    <p:anim calcmode="lin" valueType="num">
                                      <p:cBhvr>
                                        <p:cTn id="36" dur="1000" fill="hold"/>
                                        <p:tgtEl>
                                          <p:spTgt spid="4">
                                            <p:txEl>
                                              <p:pRg st="4" end="4"/>
                                            </p:txEl>
                                          </p:spTgt>
                                        </p:tgtEl>
                                        <p:attrNameLst>
                                          <p:attrName>ppt_x</p:attrName>
                                        </p:attrNameLst>
                                      </p:cBhvr>
                                      <p:tavLst>
                                        <p:tav tm="0">
                                          <p:val>
                                            <p:strVal val="#ppt_x"/>
                                          </p:val>
                                        </p:tav>
                                        <p:tav tm="100000">
                                          <p:val>
                                            <p:strVal val="#ppt_x"/>
                                          </p:val>
                                        </p:tav>
                                      </p:tavLst>
                                    </p:anim>
                                    <p:anim calcmode="lin" valueType="num">
                                      <p:cBhvr>
                                        <p:cTn id="37" dur="1000" fill="hold"/>
                                        <p:tgtEl>
                                          <p:spTgt spid="4">
                                            <p:txEl>
                                              <p:pRg st="4" end="4"/>
                                            </p:txEl>
                                          </p:spTgt>
                                        </p:tgtEl>
                                        <p:attrNameLst>
                                          <p:attrName>ppt_y</p:attrName>
                                        </p:attrNameLst>
                                      </p:cBhvr>
                                      <p:tavLst>
                                        <p:tav tm="0">
                                          <p:val>
                                            <p:strVal val="#ppt_y+.1"/>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42" presetClass="entr" presetSubtype="0" fill="hold" nodeType="clickEffect">
                                  <p:stCondLst>
                                    <p:cond delay="0"/>
                                  </p:stCondLst>
                                  <p:childTnLst>
                                    <p:set>
                                      <p:cBhvr>
                                        <p:cTn id="41" dur="1" fill="hold">
                                          <p:stCondLst>
                                            <p:cond delay="0"/>
                                          </p:stCondLst>
                                        </p:cTn>
                                        <p:tgtEl>
                                          <p:spTgt spid="4">
                                            <p:txEl>
                                              <p:pRg st="5" end="5"/>
                                            </p:txEl>
                                          </p:spTgt>
                                        </p:tgtEl>
                                        <p:attrNameLst>
                                          <p:attrName>style.visibility</p:attrName>
                                        </p:attrNameLst>
                                      </p:cBhvr>
                                      <p:to>
                                        <p:strVal val="visible"/>
                                      </p:to>
                                    </p:set>
                                    <p:animEffect transition="in" filter="fade">
                                      <p:cBhvr>
                                        <p:cTn id="42" dur="1000"/>
                                        <p:tgtEl>
                                          <p:spTgt spid="4">
                                            <p:txEl>
                                              <p:pRg st="5" end="5"/>
                                            </p:txEl>
                                          </p:spTgt>
                                        </p:tgtEl>
                                      </p:cBhvr>
                                    </p:animEffect>
                                    <p:anim calcmode="lin" valueType="num">
                                      <p:cBhvr>
                                        <p:cTn id="43" dur="1000" fill="hold"/>
                                        <p:tgtEl>
                                          <p:spTgt spid="4">
                                            <p:txEl>
                                              <p:pRg st="5" end="5"/>
                                            </p:txEl>
                                          </p:spTgt>
                                        </p:tgtEl>
                                        <p:attrNameLst>
                                          <p:attrName>ppt_x</p:attrName>
                                        </p:attrNameLst>
                                      </p:cBhvr>
                                      <p:tavLst>
                                        <p:tav tm="0">
                                          <p:val>
                                            <p:strVal val="#ppt_x"/>
                                          </p:val>
                                        </p:tav>
                                        <p:tav tm="100000">
                                          <p:val>
                                            <p:strVal val="#ppt_x"/>
                                          </p:val>
                                        </p:tav>
                                      </p:tavLst>
                                    </p:anim>
                                    <p:anim calcmode="lin" valueType="num">
                                      <p:cBhvr>
                                        <p:cTn id="44" dur="1000" fill="hold"/>
                                        <p:tgtEl>
                                          <p:spTgt spid="4">
                                            <p:txEl>
                                              <p:pRg st="5" end="5"/>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2825806" y="116632"/>
            <a:ext cx="3492388" cy="1569660"/>
          </a:xfrm>
          <a:prstGeom prst="rect">
            <a:avLst/>
          </a:prstGeom>
          <a:noFill/>
        </p:spPr>
        <p:txBody>
          <a:bodyPr wrap="square" rtlCol="0">
            <a:spAutoFit/>
          </a:bodyPr>
          <a:lstStyle/>
          <a:p>
            <a:pPr algn="ctr"/>
            <a:r>
              <a:rPr lang="en-GB" sz="4800" b="1" dirty="0"/>
              <a:t>Any Questions?</a:t>
            </a:r>
          </a:p>
        </p:txBody>
      </p:sp>
      <p:sp>
        <p:nvSpPr>
          <p:cNvPr id="4" name="Content Placeholder 2"/>
          <p:cNvSpPr txBox="1">
            <a:spLocks/>
          </p:cNvSpPr>
          <p:nvPr/>
        </p:nvSpPr>
        <p:spPr>
          <a:xfrm>
            <a:off x="467591" y="2007974"/>
            <a:ext cx="8229600" cy="4525963"/>
          </a:xfrm>
          <a:prstGeom prst="rect">
            <a:avLst/>
          </a:prstGeom>
        </p:spPr>
        <p:txBody>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r>
              <a:rPr lang="en-GB" sz="2400" dirty="0"/>
              <a:t>Having a quick chat at the gate or in the car park is not ideal so please contact the office and we can arrange an appointment.</a:t>
            </a:r>
          </a:p>
          <a:p>
            <a:r>
              <a:rPr lang="en-GB" sz="2400" dirty="0"/>
              <a:t>Formal Parent consultations will be held later in the term as usual.</a:t>
            </a:r>
          </a:p>
          <a:p>
            <a:r>
              <a:rPr lang="en-GB" sz="2400" dirty="0"/>
              <a:t>Our Class Page on the website is regularly updated and is a good source of information, so please do check it.</a:t>
            </a:r>
          </a:p>
          <a:p>
            <a:r>
              <a:rPr lang="en-GB" sz="2400" dirty="0"/>
              <a:t>The website also has lots of other useful pages such as the Curriculum page under the Key Information tab and the Reading Zone under the Children tab.</a:t>
            </a:r>
          </a:p>
          <a:p>
            <a:r>
              <a:rPr lang="en-GB" sz="2400" dirty="0"/>
              <a:t>Do you have any questions you wish to raise at this time?</a:t>
            </a:r>
          </a:p>
        </p:txBody>
      </p:sp>
    </p:spTree>
    <p:extLst>
      <p:ext uri="{BB962C8B-B14F-4D97-AF65-F5344CB8AC3E}">
        <p14:creationId xmlns:p14="http://schemas.microsoft.com/office/powerpoint/2010/main" val="304151828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fade">
                                      <p:cBhvr>
                                        <p:cTn id="7" dur="1000"/>
                                        <p:tgtEl>
                                          <p:spTgt spid="4">
                                            <p:txEl>
                                              <p:pRg st="0" end="0"/>
                                            </p:txEl>
                                          </p:spTgt>
                                        </p:tgtEl>
                                      </p:cBhvr>
                                    </p:animEffect>
                                    <p:anim calcmode="lin" valueType="num">
                                      <p:cBhvr>
                                        <p:cTn id="8" dur="1000" fill="hold"/>
                                        <p:tgtEl>
                                          <p:spTgt spid="4">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4">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4">
                                            <p:txEl>
                                              <p:pRg st="1" end="1"/>
                                            </p:txEl>
                                          </p:spTgt>
                                        </p:tgtEl>
                                        <p:attrNameLst>
                                          <p:attrName>style.visibility</p:attrName>
                                        </p:attrNameLst>
                                      </p:cBhvr>
                                      <p:to>
                                        <p:strVal val="visible"/>
                                      </p:to>
                                    </p:set>
                                    <p:animEffect transition="in" filter="fade">
                                      <p:cBhvr>
                                        <p:cTn id="14" dur="1000"/>
                                        <p:tgtEl>
                                          <p:spTgt spid="4">
                                            <p:txEl>
                                              <p:pRg st="1" end="1"/>
                                            </p:txEl>
                                          </p:spTgt>
                                        </p:tgtEl>
                                      </p:cBhvr>
                                    </p:animEffect>
                                    <p:anim calcmode="lin" valueType="num">
                                      <p:cBhvr>
                                        <p:cTn id="15" dur="1000" fill="hold"/>
                                        <p:tgtEl>
                                          <p:spTgt spid="4">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4">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4">
                                            <p:txEl>
                                              <p:pRg st="2" end="2"/>
                                            </p:txEl>
                                          </p:spTgt>
                                        </p:tgtEl>
                                        <p:attrNameLst>
                                          <p:attrName>style.visibility</p:attrName>
                                        </p:attrNameLst>
                                      </p:cBhvr>
                                      <p:to>
                                        <p:strVal val="visible"/>
                                      </p:to>
                                    </p:set>
                                    <p:animEffect transition="in" filter="fade">
                                      <p:cBhvr>
                                        <p:cTn id="21" dur="1000"/>
                                        <p:tgtEl>
                                          <p:spTgt spid="4">
                                            <p:txEl>
                                              <p:pRg st="2" end="2"/>
                                            </p:txEl>
                                          </p:spTgt>
                                        </p:tgtEl>
                                      </p:cBhvr>
                                    </p:animEffect>
                                    <p:anim calcmode="lin" valueType="num">
                                      <p:cBhvr>
                                        <p:cTn id="22" dur="1000" fill="hold"/>
                                        <p:tgtEl>
                                          <p:spTgt spid="4">
                                            <p:txEl>
                                              <p:pRg st="2" end="2"/>
                                            </p:txEl>
                                          </p:spTgt>
                                        </p:tgtEl>
                                        <p:attrNameLst>
                                          <p:attrName>ppt_x</p:attrName>
                                        </p:attrNameLst>
                                      </p:cBhvr>
                                      <p:tavLst>
                                        <p:tav tm="0">
                                          <p:val>
                                            <p:strVal val="#ppt_x"/>
                                          </p:val>
                                        </p:tav>
                                        <p:tav tm="100000">
                                          <p:val>
                                            <p:strVal val="#ppt_x"/>
                                          </p:val>
                                        </p:tav>
                                      </p:tavLst>
                                    </p:anim>
                                    <p:anim calcmode="lin" valueType="num">
                                      <p:cBhvr>
                                        <p:cTn id="23" dur="1000" fill="hold"/>
                                        <p:tgtEl>
                                          <p:spTgt spid="4">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nodeType="clickEffect">
                                  <p:stCondLst>
                                    <p:cond delay="0"/>
                                  </p:stCondLst>
                                  <p:childTnLst>
                                    <p:set>
                                      <p:cBhvr>
                                        <p:cTn id="27" dur="1" fill="hold">
                                          <p:stCondLst>
                                            <p:cond delay="0"/>
                                          </p:stCondLst>
                                        </p:cTn>
                                        <p:tgtEl>
                                          <p:spTgt spid="4">
                                            <p:txEl>
                                              <p:pRg st="3" end="3"/>
                                            </p:txEl>
                                          </p:spTgt>
                                        </p:tgtEl>
                                        <p:attrNameLst>
                                          <p:attrName>style.visibility</p:attrName>
                                        </p:attrNameLst>
                                      </p:cBhvr>
                                      <p:to>
                                        <p:strVal val="visible"/>
                                      </p:to>
                                    </p:set>
                                    <p:animEffect transition="in" filter="fade">
                                      <p:cBhvr>
                                        <p:cTn id="28" dur="1000"/>
                                        <p:tgtEl>
                                          <p:spTgt spid="4">
                                            <p:txEl>
                                              <p:pRg st="3" end="3"/>
                                            </p:txEl>
                                          </p:spTgt>
                                        </p:tgtEl>
                                      </p:cBhvr>
                                    </p:animEffect>
                                    <p:anim calcmode="lin" valueType="num">
                                      <p:cBhvr>
                                        <p:cTn id="29" dur="1000" fill="hold"/>
                                        <p:tgtEl>
                                          <p:spTgt spid="4">
                                            <p:txEl>
                                              <p:pRg st="3" end="3"/>
                                            </p:txEl>
                                          </p:spTgt>
                                        </p:tgtEl>
                                        <p:attrNameLst>
                                          <p:attrName>ppt_x</p:attrName>
                                        </p:attrNameLst>
                                      </p:cBhvr>
                                      <p:tavLst>
                                        <p:tav tm="0">
                                          <p:val>
                                            <p:strVal val="#ppt_x"/>
                                          </p:val>
                                        </p:tav>
                                        <p:tav tm="100000">
                                          <p:val>
                                            <p:strVal val="#ppt_x"/>
                                          </p:val>
                                        </p:tav>
                                      </p:tavLst>
                                    </p:anim>
                                    <p:anim calcmode="lin" valueType="num">
                                      <p:cBhvr>
                                        <p:cTn id="30" dur="1000" fill="hold"/>
                                        <p:tgtEl>
                                          <p:spTgt spid="4">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nodeType="clickEffect">
                                  <p:stCondLst>
                                    <p:cond delay="0"/>
                                  </p:stCondLst>
                                  <p:childTnLst>
                                    <p:set>
                                      <p:cBhvr>
                                        <p:cTn id="34" dur="1" fill="hold">
                                          <p:stCondLst>
                                            <p:cond delay="0"/>
                                          </p:stCondLst>
                                        </p:cTn>
                                        <p:tgtEl>
                                          <p:spTgt spid="4">
                                            <p:txEl>
                                              <p:pRg st="4" end="4"/>
                                            </p:txEl>
                                          </p:spTgt>
                                        </p:tgtEl>
                                        <p:attrNameLst>
                                          <p:attrName>style.visibility</p:attrName>
                                        </p:attrNameLst>
                                      </p:cBhvr>
                                      <p:to>
                                        <p:strVal val="visible"/>
                                      </p:to>
                                    </p:set>
                                    <p:animEffect transition="in" filter="fade">
                                      <p:cBhvr>
                                        <p:cTn id="35" dur="1000"/>
                                        <p:tgtEl>
                                          <p:spTgt spid="4">
                                            <p:txEl>
                                              <p:pRg st="4" end="4"/>
                                            </p:txEl>
                                          </p:spTgt>
                                        </p:tgtEl>
                                      </p:cBhvr>
                                    </p:animEffect>
                                    <p:anim calcmode="lin" valueType="num">
                                      <p:cBhvr>
                                        <p:cTn id="36" dur="1000" fill="hold"/>
                                        <p:tgtEl>
                                          <p:spTgt spid="4">
                                            <p:txEl>
                                              <p:pRg st="4" end="4"/>
                                            </p:txEl>
                                          </p:spTgt>
                                        </p:tgtEl>
                                        <p:attrNameLst>
                                          <p:attrName>ppt_x</p:attrName>
                                        </p:attrNameLst>
                                      </p:cBhvr>
                                      <p:tavLst>
                                        <p:tav tm="0">
                                          <p:val>
                                            <p:strVal val="#ppt_x"/>
                                          </p:val>
                                        </p:tav>
                                        <p:tav tm="100000">
                                          <p:val>
                                            <p:strVal val="#ppt_x"/>
                                          </p:val>
                                        </p:tav>
                                      </p:tavLst>
                                    </p:anim>
                                    <p:anim calcmode="lin" valueType="num">
                                      <p:cBhvr>
                                        <p:cTn id="37" dur="1000" fill="hold"/>
                                        <p:tgtEl>
                                          <p:spTgt spid="4">
                                            <p:txEl>
                                              <p:pRg st="4" end="4"/>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93</TotalTime>
  <Words>858</Words>
  <Application>Microsoft Office PowerPoint</Application>
  <PresentationFormat>On-screen Show (4:3)</PresentationFormat>
  <Paragraphs>66</Paragraphs>
  <Slides>14</Slides>
  <Notes>0</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14</vt:i4>
      </vt:variant>
    </vt:vector>
  </HeadingPairs>
  <TitlesOfParts>
    <vt:vector size="17" baseType="lpstr">
      <vt:lpstr>Arial</vt:lpstr>
      <vt:lpstr>Calibri</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Microsoft</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Andrew</dc:creator>
  <cp:lastModifiedBy>Imogen Searle</cp:lastModifiedBy>
  <cp:revision>29</cp:revision>
  <dcterms:created xsi:type="dcterms:W3CDTF">2021-09-22T21:29:01Z</dcterms:created>
  <dcterms:modified xsi:type="dcterms:W3CDTF">2024-09-15T18:20:53Z</dcterms:modified>
</cp:coreProperties>
</file>