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8" autoAdjust="0"/>
    <p:restoredTop sz="94660"/>
  </p:normalViewPr>
  <p:slideViewPr>
    <p:cSldViewPr snapToGrid="0">
      <p:cViewPr varScale="1">
        <p:scale>
          <a:sx n="85" d="100"/>
          <a:sy n="85" d="100"/>
        </p:scale>
        <p:origin x="1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CF883F-EAE9-4884-BAEE-BA9F52941498}"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4105134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CF883F-EAE9-4884-BAEE-BA9F52941498}"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1432502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CF883F-EAE9-4884-BAEE-BA9F52941498}"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461807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CF883F-EAE9-4884-BAEE-BA9F52941498}"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1836777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CF883F-EAE9-4884-BAEE-BA9F52941498}" type="datetimeFigureOut">
              <a:rPr lang="en-GB" smtClean="0"/>
              <a:t>15/07/2021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617164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CF883F-EAE9-4884-BAEE-BA9F52941498}" type="datetimeFigureOut">
              <a:rPr lang="en-GB" smtClean="0"/>
              <a:t>15/07/2021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2030143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CF883F-EAE9-4884-BAEE-BA9F52941498}" type="datetimeFigureOut">
              <a:rPr lang="en-GB" smtClean="0"/>
              <a:t>15/07/2021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3450755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CF883F-EAE9-4884-BAEE-BA9F52941498}"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265454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CF883F-EAE9-4884-BAEE-BA9F52941498}"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1986828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CF883F-EAE9-4884-BAEE-BA9F52941498}"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4198334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CF883F-EAE9-4884-BAEE-BA9F52941498}"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EF4430-4873-41C8-BB87-5B70AADDF06B}" type="slidenum">
              <a:rPr lang="en-GB" smtClean="0"/>
              <a:t>‹#›</a:t>
            </a:fld>
            <a:endParaRPr lang="en-GB"/>
          </a:p>
        </p:txBody>
      </p:sp>
    </p:spTree>
    <p:extLst>
      <p:ext uri="{BB962C8B-B14F-4D97-AF65-F5344CB8AC3E}">
        <p14:creationId xmlns:p14="http://schemas.microsoft.com/office/powerpoint/2010/main" val="2271856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CF883F-EAE9-4884-BAEE-BA9F52941498}" type="datetimeFigureOut">
              <a:rPr lang="en-GB" smtClean="0"/>
              <a:t>15/07/2021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EF4430-4873-41C8-BB87-5B70AADDF06B}" type="slidenum">
              <a:rPr lang="en-GB" smtClean="0"/>
              <a:t>‹#›</a:t>
            </a:fld>
            <a:endParaRPr lang="en-GB"/>
          </a:p>
        </p:txBody>
      </p:sp>
    </p:spTree>
    <p:extLst>
      <p:ext uri="{BB962C8B-B14F-4D97-AF65-F5344CB8AC3E}">
        <p14:creationId xmlns:p14="http://schemas.microsoft.com/office/powerpoint/2010/main" val="10621940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8023"/>
            <a:ext cx="9144000" cy="2387600"/>
          </a:xfrm>
        </p:spPr>
        <p:txBody>
          <a:bodyPr/>
          <a:lstStyle/>
          <a:p>
            <a:r>
              <a:rPr lang="en-GB" dirty="0" smtClean="0"/>
              <a:t>Moving from Reception to Year 1</a:t>
            </a:r>
            <a:endParaRPr lang="en-GB" dirty="0"/>
          </a:p>
        </p:txBody>
      </p:sp>
      <p:sp>
        <p:nvSpPr>
          <p:cNvPr id="3" name="Subtitle 2"/>
          <p:cNvSpPr>
            <a:spLocks noGrp="1"/>
          </p:cNvSpPr>
          <p:nvPr>
            <p:ph type="subTitle" idx="1"/>
          </p:nvPr>
        </p:nvSpPr>
        <p:spPr>
          <a:xfrm>
            <a:off x="429491" y="2997923"/>
            <a:ext cx="9144000" cy="1655762"/>
          </a:xfrm>
        </p:spPr>
        <p:txBody>
          <a:bodyPr>
            <a:normAutofit/>
          </a:bodyPr>
          <a:lstStyle/>
          <a:p>
            <a:r>
              <a:rPr lang="en-GB" sz="4000" dirty="0" smtClean="0"/>
              <a:t>Information for Parents </a:t>
            </a:r>
          </a:p>
          <a:p>
            <a:r>
              <a:rPr lang="en-GB" sz="4000" dirty="0" smtClean="0"/>
              <a:t>and Carers</a:t>
            </a:r>
            <a:endParaRPr lang="en-GB" sz="4000" dirty="0"/>
          </a:p>
        </p:txBody>
      </p:sp>
      <p:pic>
        <p:nvPicPr>
          <p:cNvPr id="4" name="Picture 3" descr="cheapside mosa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845" y="2116859"/>
            <a:ext cx="3629291" cy="4076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182" y="3931083"/>
            <a:ext cx="2613746" cy="2459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07121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latin typeface="+mn-lt"/>
              </a:rPr>
              <a:t>Aim of the meeting</a:t>
            </a:r>
            <a:r>
              <a:rPr lang="en-GB" b="1" dirty="0" smtClean="0"/>
              <a:t>:</a:t>
            </a:r>
            <a:endParaRPr lang="en-GB" b="1" dirty="0"/>
          </a:p>
        </p:txBody>
      </p:sp>
      <p:sp>
        <p:nvSpPr>
          <p:cNvPr id="3" name="Content Placeholder 2"/>
          <p:cNvSpPr>
            <a:spLocks noGrp="1"/>
          </p:cNvSpPr>
          <p:nvPr>
            <p:ph idx="1"/>
          </p:nvPr>
        </p:nvSpPr>
        <p:spPr/>
        <p:txBody>
          <a:bodyPr>
            <a:normAutofit lnSpcReduction="10000"/>
          </a:bodyPr>
          <a:lstStyle/>
          <a:p>
            <a:r>
              <a:rPr lang="en-GB" dirty="0" smtClean="0"/>
              <a:t>To share information on the transition arrangements for children moving into Year 1.</a:t>
            </a:r>
          </a:p>
          <a:p>
            <a:r>
              <a:rPr lang="en-GB" dirty="0" smtClean="0"/>
              <a:t>To raise awareness about the difficulties your child might experience moving into Year 1.</a:t>
            </a:r>
          </a:p>
          <a:p>
            <a:r>
              <a:rPr lang="en-GB" dirty="0" smtClean="0"/>
              <a:t>To better understand how the school and you as parents can help support the transition into Year 1.</a:t>
            </a:r>
          </a:p>
          <a:p>
            <a:r>
              <a:rPr lang="en-GB" dirty="0" smtClean="0"/>
              <a:t>To introduce the Year 1 Class teacher – Miss Grigulis</a:t>
            </a:r>
          </a:p>
          <a:p>
            <a:r>
              <a:rPr lang="en-GB" dirty="0" smtClean="0"/>
              <a:t>To provide an opportunity to ask any general questions about Year 1 that you might have.(</a:t>
            </a:r>
            <a:r>
              <a:rPr lang="en-GB" i="1" dirty="0" smtClean="0"/>
              <a:t>please could we ask that you do this at the end of the presentation)</a:t>
            </a:r>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0255" y="147421"/>
            <a:ext cx="1711981" cy="1610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6251615"/>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b="1" dirty="0" smtClean="0">
                <a:latin typeface="+mn-lt"/>
              </a:rPr>
              <a:t>Why talk about transition into Year 1?</a:t>
            </a:r>
            <a:endParaRPr lang="en-GB" b="1" dirty="0">
              <a:latin typeface="+mn-lt"/>
            </a:endParaRPr>
          </a:p>
        </p:txBody>
      </p:sp>
      <p:sp>
        <p:nvSpPr>
          <p:cNvPr id="3" name="Content Placeholder 2"/>
          <p:cNvSpPr>
            <a:spLocks noGrp="1"/>
          </p:cNvSpPr>
          <p:nvPr>
            <p:ph idx="1"/>
          </p:nvPr>
        </p:nvSpPr>
        <p:spPr/>
        <p:txBody>
          <a:bodyPr>
            <a:normAutofit fontScale="92500"/>
          </a:bodyPr>
          <a:lstStyle/>
          <a:p>
            <a:r>
              <a:rPr lang="en-GB" dirty="0" smtClean="0"/>
              <a:t>Raise awareness that this can be difficult for some children and cause anxiety for parents.</a:t>
            </a:r>
          </a:p>
          <a:p>
            <a:r>
              <a:rPr lang="en-GB" dirty="0" smtClean="0"/>
              <a:t>Most parents and carers understand the importance of preparing their children for starting school, but you might be less aware that the move from reception to Year 1 can be even more difficult for some children.</a:t>
            </a:r>
          </a:p>
          <a:p>
            <a:r>
              <a:rPr lang="en-GB" dirty="0" smtClean="0"/>
              <a:t>Some children move on without a backwards glance, but others may struggle and find the change </a:t>
            </a:r>
            <a:r>
              <a:rPr lang="en-GB" dirty="0" smtClean="0"/>
              <a:t>more</a:t>
            </a:r>
            <a:r>
              <a:rPr lang="en-GB" dirty="0" smtClean="0"/>
              <a:t> </a:t>
            </a:r>
            <a:r>
              <a:rPr lang="en-GB" dirty="0" smtClean="0"/>
              <a:t>difficult.</a:t>
            </a:r>
          </a:p>
          <a:p>
            <a:r>
              <a:rPr lang="en-GB" dirty="0" smtClean="0"/>
              <a:t>As a school we have reviewed our transition arrangements into Year 1 and looked at how we can make this transition smoother for our children, especially in the light of the disruption to schooling due to Covid-19.</a:t>
            </a:r>
          </a:p>
          <a:p>
            <a:endParaRPr lang="en-GB" dirty="0" smtClean="0"/>
          </a:p>
          <a:p>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0255" y="147421"/>
            <a:ext cx="1711981" cy="1610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2687010"/>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mn-lt"/>
              </a:rPr>
              <a:t>Why can transition into Year 1 be difficult?</a:t>
            </a:r>
            <a:endParaRPr lang="en-GB" b="1" dirty="0">
              <a:latin typeface="+mn-lt"/>
            </a:endParaRPr>
          </a:p>
        </p:txBody>
      </p:sp>
      <p:sp>
        <p:nvSpPr>
          <p:cNvPr id="3" name="Content Placeholder 2"/>
          <p:cNvSpPr>
            <a:spLocks noGrp="1"/>
          </p:cNvSpPr>
          <p:nvPr>
            <p:ph idx="1"/>
          </p:nvPr>
        </p:nvSpPr>
        <p:spPr/>
        <p:txBody>
          <a:bodyPr/>
          <a:lstStyle/>
          <a:p>
            <a:r>
              <a:rPr lang="en-GB" dirty="0" smtClean="0"/>
              <a:t>Learning in reception is play based. Children have lots of freedom to choose their own activities and can move onto something else when they choose. This is the nature of the reception curriculum.</a:t>
            </a:r>
          </a:p>
          <a:p>
            <a:r>
              <a:rPr lang="en-GB" dirty="0" smtClean="0"/>
              <a:t>In Year 1, learning becomes more formal, subject-based and more adult-directed. Children can struggle with this change.</a:t>
            </a:r>
          </a:p>
          <a:p>
            <a:r>
              <a:rPr lang="en-GB" dirty="0" smtClean="0"/>
              <a:t>Expectations increase in Year 1. Children are encouraged to focus for longer periods of time and become even more independent.</a:t>
            </a:r>
          </a:p>
          <a:p>
            <a:r>
              <a:rPr lang="en-GB" dirty="0" smtClean="0"/>
              <a:t>The learning becomes more adult-directed and less child-initiated.</a:t>
            </a:r>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1422" y="0"/>
            <a:ext cx="1330578" cy="125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49344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mn-lt"/>
              </a:rPr>
              <a:t>What are school doing to support children with this transition?</a:t>
            </a:r>
            <a:endParaRPr lang="en-GB" b="1" dirty="0">
              <a:latin typeface="+mn-lt"/>
            </a:endParaRPr>
          </a:p>
        </p:txBody>
      </p:sp>
      <p:sp>
        <p:nvSpPr>
          <p:cNvPr id="3" name="Content Placeholder 2"/>
          <p:cNvSpPr>
            <a:spLocks noGrp="1"/>
          </p:cNvSpPr>
          <p:nvPr>
            <p:ph idx="1"/>
          </p:nvPr>
        </p:nvSpPr>
        <p:spPr>
          <a:xfrm>
            <a:off x="838200" y="1825625"/>
            <a:ext cx="10515600" cy="4913842"/>
          </a:xfrm>
        </p:spPr>
        <p:txBody>
          <a:bodyPr>
            <a:noAutofit/>
          </a:bodyPr>
          <a:lstStyle/>
          <a:p>
            <a:r>
              <a:rPr lang="en-GB" sz="1600" dirty="0" smtClean="0"/>
              <a:t>This term, Wrens Class have been spending increasing longer periods of time on adult- directed and whole class teaching sessions. Wrens Class now spend most of the morning working on adult directed tasks that are practical in nature.</a:t>
            </a:r>
          </a:p>
          <a:p>
            <a:r>
              <a:rPr lang="en-GB" sz="1600" dirty="0" smtClean="0"/>
              <a:t>Child-initiated learning takes place mostly in the afternoons, to mirror the timetable that will be in Year 1.</a:t>
            </a:r>
          </a:p>
          <a:p>
            <a:r>
              <a:rPr lang="en-GB" sz="1600" dirty="0" smtClean="0"/>
              <a:t>Miss Grigulis has spent time visiting the children in Wrens Class, spending time with them, reading stories and getting to know them.</a:t>
            </a:r>
          </a:p>
          <a:p>
            <a:r>
              <a:rPr lang="en-GB" sz="1600" dirty="0" smtClean="0"/>
              <a:t>Mrs Bailey will be going into Year 1 with the children as a familiar adult.</a:t>
            </a:r>
          </a:p>
          <a:p>
            <a:r>
              <a:rPr lang="en-GB" sz="1600" dirty="0" smtClean="0"/>
              <a:t>Mrs Coe and Miss Grigulis will have time together for a detailed hand over where they will discuss each child.</a:t>
            </a:r>
          </a:p>
          <a:p>
            <a:r>
              <a:rPr lang="en-GB" sz="1600" dirty="0" smtClean="0"/>
              <a:t>There will be a </a:t>
            </a:r>
            <a:r>
              <a:rPr lang="en-GB" sz="1600" dirty="0" smtClean="0"/>
              <a:t> </a:t>
            </a:r>
            <a:r>
              <a:rPr lang="en-GB" sz="1600" dirty="0" smtClean="0"/>
              <a:t>gradual feeding into the Year 1 curriculum which will take place over the Autumn term.</a:t>
            </a:r>
          </a:p>
          <a:p>
            <a:r>
              <a:rPr lang="en-GB" sz="1600" dirty="0" smtClean="0"/>
              <a:t>A  continuation of the provision of play based learning opportunities, with access to the outdoor areas currently used by the reception class.</a:t>
            </a:r>
          </a:p>
          <a:p>
            <a:r>
              <a:rPr lang="en-GB" sz="1600" dirty="0" smtClean="0"/>
              <a:t>Mrs Coe and Miss Grigulis will be working more closely together on a shared theme/topic so that resources and access to outdoor areas can be shared across both classes. The theme will be – ‘Being me in my world’</a:t>
            </a:r>
          </a:p>
          <a:p>
            <a:r>
              <a:rPr lang="en-GB" sz="1600" dirty="0" smtClean="0"/>
              <a:t>Topic webs for Year 1 will be on the Year 1 class page in September.</a:t>
            </a:r>
          </a:p>
          <a:p>
            <a:r>
              <a:rPr lang="en-GB" sz="1600" dirty="0" smtClean="0"/>
              <a:t>Plans are in place to erect an awning outside the hall to provide more outdoor space for play based practical learning for Year 1 and reception.</a:t>
            </a:r>
            <a:endParaRPr lang="en-GB" sz="1600"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5835" y="147422"/>
            <a:ext cx="1286401" cy="1210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0614975"/>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mn-lt"/>
              </a:rPr>
              <a:t>What will happen in September when my child moves into Year 1?</a:t>
            </a:r>
            <a:endParaRPr lang="en-GB" b="1" dirty="0">
              <a:latin typeface="+mn-lt"/>
            </a:endParaRPr>
          </a:p>
        </p:txBody>
      </p:sp>
      <p:sp>
        <p:nvSpPr>
          <p:cNvPr id="3" name="Content Placeholder 2"/>
          <p:cNvSpPr>
            <a:spLocks noGrp="1"/>
          </p:cNvSpPr>
          <p:nvPr>
            <p:ph idx="1"/>
          </p:nvPr>
        </p:nvSpPr>
        <p:spPr>
          <a:xfrm>
            <a:off x="838200" y="1672431"/>
            <a:ext cx="10515600" cy="4504532"/>
          </a:xfrm>
        </p:spPr>
        <p:txBody>
          <a:bodyPr>
            <a:noAutofit/>
          </a:bodyPr>
          <a:lstStyle/>
          <a:p>
            <a:r>
              <a:rPr lang="en-GB" sz="2000" dirty="0" smtClean="0"/>
              <a:t>The timetable in Year 1 will look very similar to that in Wrens Class for the first term. </a:t>
            </a:r>
          </a:p>
          <a:p>
            <a:r>
              <a:rPr lang="en-GB" sz="2000" dirty="0" smtClean="0"/>
              <a:t>Children will be encouraged to be more independent, e.g. ordering their own lunch in the classroom, learning new routines for book changing, working on an activity independently.</a:t>
            </a:r>
          </a:p>
          <a:p>
            <a:r>
              <a:rPr lang="en-GB" sz="2000" dirty="0" smtClean="0"/>
              <a:t>The day will begin with a whole class phonics teaching session that will last for approximately 20 minutes.</a:t>
            </a:r>
          </a:p>
          <a:p>
            <a:r>
              <a:rPr lang="en-GB" sz="2000" dirty="0" smtClean="0"/>
              <a:t>During the morning they will also have a 15 minute whole class teaching session on English and maths.</a:t>
            </a:r>
          </a:p>
          <a:p>
            <a:r>
              <a:rPr lang="en-GB" sz="2000" dirty="0" smtClean="0"/>
              <a:t>After these whole class teaching sessions, the children will either be working in a small group with an adult on an adult directed task or a task that they are asked to complete independently. </a:t>
            </a:r>
          </a:p>
          <a:p>
            <a:r>
              <a:rPr lang="en-GB" sz="2000" dirty="0" smtClean="0"/>
              <a:t>Once these tasks are completed the children will be able to select a child-initiated activity they would like to do,  but these will be linked to a subject, skill or objective that your child needs to work on and an adult will be responsible for supporting and teaching that objective through play.</a:t>
            </a:r>
          </a:p>
          <a:p>
            <a:r>
              <a:rPr lang="en-GB" sz="2000" dirty="0" smtClean="0"/>
              <a:t>The afternoon sessions will continue with child-initiated learning and 1-1 reading.</a:t>
            </a:r>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2757" y="147422"/>
            <a:ext cx="1389479" cy="130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499985"/>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mn-lt"/>
              </a:rPr>
              <a:t>How will this help my child?</a:t>
            </a:r>
            <a:r>
              <a:rPr lang="en-GB" dirty="0" smtClean="0">
                <a:latin typeface="+mn-lt"/>
              </a:rPr>
              <a:t/>
            </a:r>
            <a:br>
              <a:rPr lang="en-GB" dirty="0" smtClean="0">
                <a:latin typeface="+mn-lt"/>
              </a:rPr>
            </a:br>
            <a:endParaRPr lang="en-GB" dirty="0">
              <a:latin typeface="+mn-lt"/>
            </a:endParaRPr>
          </a:p>
        </p:txBody>
      </p:sp>
      <p:sp>
        <p:nvSpPr>
          <p:cNvPr id="3" name="Content Placeholder 2"/>
          <p:cNvSpPr>
            <a:spLocks noGrp="1"/>
          </p:cNvSpPr>
          <p:nvPr>
            <p:ph idx="1"/>
          </p:nvPr>
        </p:nvSpPr>
        <p:spPr>
          <a:xfrm>
            <a:off x="838200" y="1343891"/>
            <a:ext cx="10515600" cy="4833072"/>
          </a:xfrm>
        </p:spPr>
        <p:txBody>
          <a:bodyPr>
            <a:normAutofit fontScale="92500" lnSpcReduction="10000"/>
          </a:bodyPr>
          <a:lstStyle/>
          <a:p>
            <a:r>
              <a:rPr lang="en-GB" sz="2600" dirty="0" smtClean="0"/>
              <a:t>The transition into Year 1 won’t feel so big for your child.</a:t>
            </a:r>
          </a:p>
          <a:p>
            <a:r>
              <a:rPr lang="en-GB" sz="2600" dirty="0" smtClean="0"/>
              <a:t>Both Wrens and Robins Class will have the same topic theme so resources and areas can be shared between the two classes.</a:t>
            </a:r>
          </a:p>
          <a:p>
            <a:r>
              <a:rPr lang="en-GB" sz="2600" dirty="0" smtClean="0"/>
              <a:t>Lessons in the morning will be class based with access to the outdoor areas timetabled between Wrens and Robins, so children will continue to be able to access the outdoors areas they are used to.</a:t>
            </a:r>
          </a:p>
          <a:p>
            <a:r>
              <a:rPr lang="en-GB" sz="2600" dirty="0" smtClean="0"/>
              <a:t>In the afternoons there will be a free flow of activities when children in both classes will be able to access the outdoor area in between Wrens and Robins, the area outside the hall and the area outside Robins. Children will also be able to access activities offered in both classrooms.</a:t>
            </a:r>
          </a:p>
          <a:p>
            <a:r>
              <a:rPr lang="en-GB" sz="2600" dirty="0" smtClean="0"/>
              <a:t>Adults will know what objectives/skills each child is working on and so will be able to observe and support children to explore the resources and work on particular skills or objectives.</a:t>
            </a:r>
          </a:p>
          <a:p>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0255" y="147421"/>
            <a:ext cx="1711981" cy="1610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832402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mn-lt"/>
              </a:rPr>
              <a:t>What can I do to help my child transition into Year 1?</a:t>
            </a:r>
            <a:endParaRPr lang="en-GB" b="1" dirty="0">
              <a:latin typeface="+mn-lt"/>
            </a:endParaRPr>
          </a:p>
        </p:txBody>
      </p:sp>
      <p:sp>
        <p:nvSpPr>
          <p:cNvPr id="3" name="Content Placeholder 2"/>
          <p:cNvSpPr>
            <a:spLocks noGrp="1"/>
          </p:cNvSpPr>
          <p:nvPr>
            <p:ph idx="1"/>
          </p:nvPr>
        </p:nvSpPr>
        <p:spPr/>
        <p:txBody>
          <a:bodyPr>
            <a:normAutofit lnSpcReduction="10000"/>
          </a:bodyPr>
          <a:lstStyle/>
          <a:p>
            <a:r>
              <a:rPr lang="en-GB" dirty="0" smtClean="0"/>
              <a:t>Talk positively about the move into Year 1, playing down any anxieties that you might have. For example rather than saying things like “You’ll have to work a lot harder in Year 1” say “It will be exciting to new things, won’t it?”</a:t>
            </a:r>
          </a:p>
          <a:p>
            <a:r>
              <a:rPr lang="en-GB" dirty="0" smtClean="0"/>
              <a:t>Talk about what is coming in September. The summer holidays can seem long, so it helps to keep the changes fresh in your child’s mind. Talk about Miss Grigulis and what they are looking forward to in Year 1. Use the transition booklet to have these discussions.</a:t>
            </a:r>
          </a:p>
          <a:p>
            <a:r>
              <a:rPr lang="en-GB" dirty="0" smtClean="0"/>
              <a:t>Read, Read, Read ! Reading with and to your child is the single most powerful thing you can do to support your child with their learning and progress at school.</a:t>
            </a:r>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3982" y="126465"/>
            <a:ext cx="1662545" cy="1564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6608477"/>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Encourage your child to write but make it meaningful e.g. shopping lists, postcards to relatives, phone messages, cards etc.</a:t>
            </a:r>
          </a:p>
          <a:p>
            <a:r>
              <a:rPr lang="en-GB" smtClean="0"/>
              <a:t>Practise </a:t>
            </a:r>
            <a:r>
              <a:rPr lang="en-GB" dirty="0" smtClean="0"/>
              <a:t>hand writing and letter formation. If your child has a weak pencil grip or struggles to hold a pencil work on finger strength activities by playing with play dough, threading, construction, card lacing etc.</a:t>
            </a:r>
          </a:p>
          <a:p>
            <a:r>
              <a:rPr lang="en-GB" dirty="0" smtClean="0"/>
              <a:t>Take some time to read the ‘Supporting your child with moving into Year 1’ leaflet that will be emailed out after this presentation and posted on the Wrens Class page.</a:t>
            </a:r>
          </a:p>
          <a:p>
            <a:endParaRPr lang="en-GB"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0255" y="147421"/>
            <a:ext cx="1711981" cy="1610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3442295"/>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673" y="444643"/>
            <a:ext cx="10515600" cy="1325563"/>
          </a:xfrm>
        </p:spPr>
        <p:txBody>
          <a:bodyPr/>
          <a:lstStyle/>
          <a:p>
            <a:r>
              <a:rPr lang="en-GB" b="1" dirty="0" smtClean="0">
                <a:latin typeface="+mn-lt"/>
              </a:rPr>
              <a:t>Once September starts...</a:t>
            </a:r>
            <a:endParaRPr lang="en-GB" b="1" dirty="0">
              <a:latin typeface="+mn-lt"/>
            </a:endParaRPr>
          </a:p>
        </p:txBody>
      </p:sp>
      <p:sp>
        <p:nvSpPr>
          <p:cNvPr id="3" name="Content Placeholder 2"/>
          <p:cNvSpPr>
            <a:spLocks noGrp="1"/>
          </p:cNvSpPr>
          <p:nvPr>
            <p:ph idx="1"/>
          </p:nvPr>
        </p:nvSpPr>
        <p:spPr/>
        <p:txBody>
          <a:bodyPr>
            <a:normAutofit fontScale="77500" lnSpcReduction="20000"/>
          </a:bodyPr>
          <a:lstStyle/>
          <a:p>
            <a:r>
              <a:rPr lang="en-GB" dirty="0" smtClean="0"/>
              <a:t>Continue to talk positively about school and focus on your child’s good experiences.</a:t>
            </a:r>
          </a:p>
          <a:p>
            <a:r>
              <a:rPr lang="en-GB" dirty="0" smtClean="0"/>
              <a:t>Be aware that your child might find the first few weeks difficult as change is hard for some children.</a:t>
            </a:r>
          </a:p>
          <a:p>
            <a:r>
              <a:rPr lang="en-GB" dirty="0" smtClean="0"/>
              <a:t>Talk to Miss Grigulis, share your concerns with her and keep those lines of communication open.</a:t>
            </a:r>
          </a:p>
          <a:p>
            <a:r>
              <a:rPr lang="en-GB" dirty="0" smtClean="0"/>
              <a:t>Plan in time at home for your child to have undirected ‘play time’</a:t>
            </a:r>
          </a:p>
          <a:p>
            <a:r>
              <a:rPr lang="en-GB" dirty="0" smtClean="0"/>
              <a:t>Key stage 1 do not use tapestry to capture learning, so you will be notified in your end of reception reports about downloading your child’s learning journal if you want to keep a record of their reception year.</a:t>
            </a:r>
          </a:p>
          <a:p>
            <a:r>
              <a:rPr lang="en-GB" dirty="0" smtClean="0"/>
              <a:t>A weekly newsletter will be published on the Year 1 class page telling you what your child has been learning in school.</a:t>
            </a:r>
          </a:p>
          <a:p>
            <a:r>
              <a:rPr lang="en-GB" dirty="0"/>
              <a:t>Remember that moving on is a part of school life, all children get there in the end, but some find this journey more difficult than others. </a:t>
            </a:r>
          </a:p>
          <a:p>
            <a:endParaRPr lang="en-GB" dirty="0" smtClean="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0255" y="147421"/>
            <a:ext cx="1711981" cy="1610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6952702"/>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1368</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Moving from Reception to Year 1</vt:lpstr>
      <vt:lpstr> Aim of the meeting:</vt:lpstr>
      <vt:lpstr> Why talk about transition into Year 1?</vt:lpstr>
      <vt:lpstr>Why can transition into Year 1 be difficult?</vt:lpstr>
      <vt:lpstr>What are school doing to support children with this transition?</vt:lpstr>
      <vt:lpstr>What will happen in September when my child moves into Year 1?</vt:lpstr>
      <vt:lpstr>How will this help my child? </vt:lpstr>
      <vt:lpstr>What can I do to help my child transition into Year 1?</vt:lpstr>
      <vt:lpstr>PowerPoint Presentation</vt:lpstr>
      <vt:lpstr>Once September starts...</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from Reception to Year 1</dc:title>
  <dc:creator>C Summers</dc:creator>
  <cp:lastModifiedBy>C Summers</cp:lastModifiedBy>
  <cp:revision>18</cp:revision>
  <dcterms:created xsi:type="dcterms:W3CDTF">2021-07-05T20:30:32Z</dcterms:created>
  <dcterms:modified xsi:type="dcterms:W3CDTF">2021-07-15T16:30:37Z</dcterms:modified>
</cp:coreProperties>
</file>