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3"/>
  </p:sldMasterIdLst>
  <p:notesMasterIdLst>
    <p:notesMasterId r:id="rId19"/>
  </p:notesMasterIdLst>
  <p:handoutMasterIdLst>
    <p:handoutMasterId r:id="rId20"/>
  </p:handoutMasterIdLst>
  <p:sldIdLst>
    <p:sldId id="258" r:id="rId4"/>
    <p:sldId id="280" r:id="rId5"/>
    <p:sldId id="268" r:id="rId6"/>
    <p:sldId id="269" r:id="rId7"/>
    <p:sldId id="271" r:id="rId8"/>
    <p:sldId id="270" r:id="rId9"/>
    <p:sldId id="272" r:id="rId10"/>
    <p:sldId id="273" r:id="rId11"/>
    <p:sldId id="275" r:id="rId12"/>
    <p:sldId id="274" r:id="rId13"/>
    <p:sldId id="276" r:id="rId14"/>
    <p:sldId id="277" r:id="rId15"/>
    <p:sldId id="278" r:id="rId16"/>
    <p:sldId id="279" r:id="rId17"/>
    <p:sldId id="267" r:id="rId18"/>
  </p:sldIdLst>
  <p:sldSz cx="9144000" cy="6858000" type="screen4x3"/>
  <p:notesSz cx="6858000" cy="9144000"/>
  <p:embeddedFontLst>
    <p:embeddedFont>
      <p:font typeface="BPreplay" panose="0200050300000002000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Flavors" panose="020B0604020202020204" charset="0"/>
      <p:regular r:id="rId29"/>
    </p:embeddedFont>
    <p:embeddedFont>
      <p:font typeface="Sassoon Infant Rg" panose="02000503030000020003" charset="0"/>
      <p:regular r:id="rId30"/>
      <p:bold r:id="rId31"/>
    </p:embeddedFont>
    <p:embeddedFont>
      <p:font typeface="Twinkl" panose="020B0604020202020204" charset="0"/>
      <p:regular r:id="rId32"/>
      <p:bold r:id="rId33"/>
    </p:embeddedFont>
    <p:embeddedFont>
      <p:font typeface="Twinkl SemiBold" charset="0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97">
          <p15:clr>
            <a:srgbClr val="A4A3A4"/>
          </p15:clr>
        </p15:guide>
        <p15:guide id="3" orient="horz" pos="323">
          <p15:clr>
            <a:srgbClr val="A4A3A4"/>
          </p15:clr>
        </p15:guide>
        <p15:guide id="4" orient="horz" pos="459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17">
          <p15:clr>
            <a:srgbClr val="A4A3A4"/>
          </p15:clr>
        </p15:guide>
        <p15:guide id="8" pos="5443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34F8"/>
    <a:srgbClr val="EC5AB3"/>
    <a:srgbClr val="80C1EB"/>
    <a:srgbClr val="ACDDFC"/>
    <a:srgbClr val="21A6F9"/>
    <a:srgbClr val="1C1C1C"/>
    <a:srgbClr val="2898A8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>
        <p:scale>
          <a:sx n="81" d="100"/>
          <a:sy n="81" d="100"/>
        </p:scale>
        <p:origin x="-732" y="-36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6.fntdata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CE8C2B9-D2CA-4FBF-86CA-2D7B884F92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E20DAC-E6FD-41A2-9C53-308942A5AD5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63D7FA-CA0E-4C80-ABBC-9215E3D1B4DC}" type="datetimeFigureOut">
              <a:rPr lang="en-GB"/>
              <a:pPr>
                <a:defRPr/>
              </a:pPr>
              <a:t>04/07/2020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21D9F0-351B-44D3-92E4-D16D9F8124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3E0568-59A8-4268-A052-3A0F1D8890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DCF2DF4-76BA-4AC8-AA04-F19F29AFCD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FC1C1A8-0C37-4641-8F56-5B230A0786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3EACD5-49D9-4667-9858-67A7378587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1FE031-C157-449C-9A63-09BB0E251E46}" type="datetimeFigureOut">
              <a:rPr lang="en-GB"/>
              <a:pPr>
                <a:defRPr/>
              </a:pPr>
              <a:t>04/07/2020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0F8B6A5-1AD1-484D-B606-8FB25E3BA11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F9C848C-F246-4747-9E29-08C7440396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BCF56E-CC26-4DBD-8EAA-FA393176411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E45555-9960-4913-960D-439395C5B0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D8D0C2B-2625-47BB-B0F6-316870F3BE0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851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70FE0E6-25EE-486E-ADB9-B9565D67421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8399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813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D36E4E3-86F8-4B2E-B52A-DAAA0F14A36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582C5D-EA0B-4876-806B-72C70F568BE3}"/>
              </a:ext>
            </a:extLst>
          </p:cNvPr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6489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ABC94801-3EB5-4013-943A-E51E5D9CC0A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02C1D6-1B47-4B1E-968B-6F894AFE5870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04489327-92AF-4860-A6C3-91670C1B47C6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0199292-C96C-4E71-A97F-61266FD175DB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  <a:latin typeface="Twinkl" pitchFamily="2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03F85C9-A714-4A4C-BFBA-CAFA393104E3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  <a:latin typeface="Twinkl" pitchFamily="2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4F9DAF7-3808-4FDC-B38A-3C5B2DEA2796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  <a:latin typeface="Twinkl" pitchFamily="2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D3164A8-6247-4AB7-9575-B0E18C78D7B4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  <a:latin typeface="Twinkl" pitchFamily="2" charset="0"/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1288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007447F5-BF50-42B1-A53F-FBBFE746848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5503F44-D0EB-4DCB-A833-FA3D33131BD2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C71DB9-E886-45CB-9C1F-516551FE35BA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B52332C-3C0D-4FE3-8005-4875F2E96229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14BAAF0-62DC-4F83-A5FA-06A65E47D20A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1CF1D5-4587-4C49-90D6-63B6ED17D1DB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5306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1422298B-60BA-445E-967A-78EE3874E1A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A0EB14A-D8E3-4A42-B71F-2379599CF59D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D74B5BD-FCB9-44FC-AF56-D6E0E9B9130A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1E8127-2562-49C8-B948-84E4B2BC7A7B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7892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FB98C5BD-61F9-474C-8563-46BD11B7BAF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AA48D1D-3242-4D74-AA8B-D281CBA1C288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5E36F40-6495-4058-AA33-D5EC30CFBC1B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BE29CB-EEFF-425A-9C1D-32486E0B9506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B7D2E6A-3F18-423D-BA78-6237B37CC89A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66763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9B10ACE1-6222-4D87-A1C1-4123CE6186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5310E99-9463-4731-B7B7-A3D08872894C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9A9BB9A-DDF4-4DB4-BD27-542A332B6580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8607AE6-564D-41E1-8D6D-4793F99B85A0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3BCC9BD-A548-4AA9-A1D0-D8E6CF81CFFD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5410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8517FBEB-E85F-4E39-A807-3DA961E0AC4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7F9CA1E-2651-4D14-BB70-ED0820AEE539}"/>
              </a:ext>
            </a:extLst>
          </p:cNvPr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25459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9527DA1D-78A5-4ACF-92A0-21164661574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56967081-242C-4C93-B57A-201C90FEC42F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Rounded Rectangle 5">
            <a:extLst>
              <a:ext uri="{FF2B5EF4-FFF2-40B4-BE49-F238E27FC236}">
                <a16:creationId xmlns:a16="http://schemas.microsoft.com/office/drawing/2014/main" id="{5505EA7C-494E-47B8-8452-55DFF9443FAD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9" name="Rounded Rectangle 6">
            <a:extLst>
              <a:ext uri="{FF2B5EF4-FFF2-40B4-BE49-F238E27FC236}">
                <a16:creationId xmlns:a16="http://schemas.microsoft.com/office/drawing/2014/main" id="{7A101063-F700-4201-917C-4887CE217D18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0" name="Rounded Rectangle 7">
            <a:extLst>
              <a:ext uri="{FF2B5EF4-FFF2-40B4-BE49-F238E27FC236}">
                <a16:creationId xmlns:a16="http://schemas.microsoft.com/office/drawing/2014/main" id="{5D976D6A-F0F1-4FEF-AD01-1E0682F61E88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2" name="Rounded Rectangle 8">
            <a:extLst>
              <a:ext uri="{FF2B5EF4-FFF2-40B4-BE49-F238E27FC236}">
                <a16:creationId xmlns:a16="http://schemas.microsoft.com/office/drawing/2014/main" id="{76D0A6FD-E094-45C2-B371-7C1F96A5B82B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3" name="Rounded Rectangle 9">
            <a:extLst>
              <a:ext uri="{FF2B5EF4-FFF2-40B4-BE49-F238E27FC236}">
                <a16:creationId xmlns:a16="http://schemas.microsoft.com/office/drawing/2014/main" id="{89962894-AF2A-47CE-877E-C3D619096CFF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0595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6CAE3FDA-94B6-4BBA-B5E9-672CD8B013B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83FE53-C89B-42AC-9492-399D77AF8709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ACCFF7-709C-4854-A783-C5375AF7C4D7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A10E02F-7D55-42FB-9B7D-299AB68CCAA9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1328178-F3FD-431C-862F-76FCD4506E9A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89C7C83-EA14-4139-82C8-7E52C2AE948C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1D660A-208B-4225-B9C1-C8B3C8E314C9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02010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479E5AFB-305F-4674-8EB0-BAA174FDDD8A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83E1A967-3449-4225-81EC-CF0EB44A92AA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1C5409D-55F8-46DE-BB88-AF5BE8454B23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71D1345-F941-4C0C-9EEC-947145DB4B45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EA28DC0C-FA6C-4640-9A10-00E684550822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1 Lorem ipsum </a:t>
            </a:r>
            <a:r>
              <a:rPr lang="en-GB" dirty="0" err="1">
                <a:latin typeface="Twinkl" pitchFamily="2" charset="0"/>
              </a:rPr>
              <a:t>dolor</a:t>
            </a:r>
            <a:r>
              <a:rPr lang="en-GB" dirty="0">
                <a:latin typeface="Twinkl" pitchFamily="2" charset="0"/>
              </a:rPr>
              <a:t> sit </a:t>
            </a:r>
            <a:r>
              <a:rPr lang="en-GB" dirty="0" err="1">
                <a:latin typeface="Twinkl" pitchFamily="2" charset="0"/>
              </a:rPr>
              <a:t>amet</a:t>
            </a:r>
            <a:r>
              <a:rPr lang="en-GB" dirty="0">
                <a:latin typeface="Twinkl" pitchFamily="2" charset="0"/>
              </a:rPr>
              <a:t>, </a:t>
            </a:r>
            <a:r>
              <a:rPr lang="en-GB" dirty="0" err="1">
                <a:latin typeface="Twinkl" pitchFamily="2" charset="0"/>
              </a:rPr>
              <a:t>consectetur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adipiscing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elit</a:t>
            </a:r>
            <a:r>
              <a:rPr lang="en-GB" dirty="0">
                <a:latin typeface="Twinkl" pitchFamily="2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/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1799433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6314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EB138DC-FE44-43BD-B01F-26348CDE1E5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F153B54-060A-4536-A3F3-775BFB0EEF7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1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  <p:sldLayoutId id="2147483783" r:id="rId13"/>
    <p:sldLayoutId id="2147483784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>
            <a:extLst>
              <a:ext uri="{FF2B5EF4-FFF2-40B4-BE49-F238E27FC236}">
                <a16:creationId xmlns:a16="http://schemas.microsoft.com/office/drawing/2014/main" id="{F959CE12-CCB4-40E4-BFA0-54E5C6C5D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7175" y="806450"/>
            <a:ext cx="5959475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>
                <a:solidFill>
                  <a:srgbClr val="A634F8"/>
                </a:solidFill>
                <a:latin typeface="Flavors" pitchFamily="2" charset="0"/>
              </a:rPr>
              <a:t>Dia de los Muertos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>
                <a:solidFill>
                  <a:srgbClr val="EC5AB3"/>
                </a:solidFill>
                <a:latin typeface="Flavors" pitchFamily="2" charset="0"/>
              </a:rPr>
              <a:t>(The Day of the Dead)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1AFA5A97-D33A-46CF-86A5-C2670BF03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endParaRPr lang="en-GB" altLang="en-US">
              <a:latin typeface="Twinkl SemiBold"/>
            </a:endParaRPr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9D7429A4-C7C2-4C95-A4A7-EB3691F39E0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530350"/>
            <a:ext cx="7632700" cy="454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EC5F0-458A-4B42-9B17-C48ECA79CD1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57225" y="684213"/>
            <a:ext cx="7797800" cy="9937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rgbClr val="A634F8"/>
                </a:solidFill>
              </a:rPr>
              <a:t>What is the Day of the Dead?</a:t>
            </a:r>
          </a:p>
        </p:txBody>
      </p:sp>
      <p:pic>
        <p:nvPicPr>
          <p:cNvPr id="17411" name="Picture 3">
            <a:extLst>
              <a:ext uri="{FF2B5EF4-FFF2-40B4-BE49-F238E27FC236}">
                <a16:creationId xmlns:a16="http://schemas.microsoft.com/office/drawing/2014/main" id="{2DF685D6-C947-427E-89CE-7EADB13DB09C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2" b="22266"/>
          <a:stretch>
            <a:fillRect/>
          </a:stretch>
        </p:blipFill>
        <p:spPr>
          <a:xfrm>
            <a:off x="4391025" y="1804988"/>
            <a:ext cx="3773488" cy="4162425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9">
            <a:extLst>
              <a:ext uri="{FF2B5EF4-FFF2-40B4-BE49-F238E27FC236}">
                <a16:creationId xmlns:a16="http://schemas.microsoft.com/office/drawing/2014/main" id="{0748CA45-EC07-49A7-B80F-7F76404B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2044700"/>
            <a:ext cx="31464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Day of the Dead (Dia de los Muertos) is a celebration during which the dead are honoured.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not a sombre and melancholy time, but a time of rejoicing and memories.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a day when people go to cemeteries and create altars to be with the souls of friends and relatives who have departed.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397EA7D-36D0-42DE-A0CD-C42D6FB1C37C}"/>
              </a:ext>
            </a:extLst>
          </p:cNvPr>
          <p:cNvSpPr txBox="1">
            <a:spLocks/>
          </p:cNvSpPr>
          <p:nvPr/>
        </p:nvSpPr>
        <p:spPr>
          <a:xfrm>
            <a:off x="827088" y="60579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rainy city (@flickr.com) - granted under creative commons licence - attribution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1525634-69AA-415D-BC48-704E2E2FAD8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57225" y="781050"/>
            <a:ext cx="7797800" cy="9937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rgbClr val="EC5AB3"/>
                </a:solidFill>
              </a:rPr>
              <a:t>When is the Day of the Dead Celebrated?</a:t>
            </a:r>
          </a:p>
        </p:txBody>
      </p:sp>
      <p:pic>
        <p:nvPicPr>
          <p:cNvPr id="18435" name="Picture 3">
            <a:extLst>
              <a:ext uri="{FF2B5EF4-FFF2-40B4-BE49-F238E27FC236}">
                <a16:creationId xmlns:a16="http://schemas.microsoft.com/office/drawing/2014/main" id="{BDB9C4D2-9E4C-45C6-9AC6-8C9D5B988616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7" r="798"/>
          <a:stretch>
            <a:fillRect/>
          </a:stretch>
        </p:blipFill>
        <p:spPr>
          <a:xfrm>
            <a:off x="4410075" y="2635250"/>
            <a:ext cx="3821113" cy="3435350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1">
            <a:extLst>
              <a:ext uri="{FF2B5EF4-FFF2-40B4-BE49-F238E27FC236}">
                <a16:creationId xmlns:a16="http://schemas.microsoft.com/office/drawing/2014/main" id="{9D4AD46E-71FC-49B9-A09B-5A7A99AE0E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725" y="1774825"/>
            <a:ext cx="3276600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Day of the Dead  is celebrated across 3 days. The full three days is a fiesta of flowers, food, candles, parades, prayer and fun.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first day is on the same day as Halloween, 31</a:t>
            </a:r>
            <a:r>
              <a:rPr lang="en-GB" altLang="en-US" baseline="30000">
                <a:solidFill>
                  <a:schemeClr val="tx1"/>
                </a:solidFill>
              </a:rPr>
              <a:t>st</a:t>
            </a:r>
            <a:r>
              <a:rPr lang="en-GB" altLang="en-US">
                <a:solidFill>
                  <a:schemeClr val="tx1"/>
                </a:solidFill>
              </a:rPr>
              <a:t> October. On this day at midnight, the gates of heaven are opened.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second day, 1</a:t>
            </a:r>
            <a:r>
              <a:rPr lang="en-GB" altLang="en-US" baseline="30000">
                <a:solidFill>
                  <a:schemeClr val="tx1"/>
                </a:solidFill>
              </a:rPr>
              <a:t>st</a:t>
            </a:r>
            <a:r>
              <a:rPr lang="en-GB" altLang="en-US">
                <a:solidFill>
                  <a:schemeClr val="tx1"/>
                </a:solidFill>
              </a:rPr>
              <a:t> November, is when the spirits of deceased children (angelitos) visit. 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DFAE6BA-7F6B-4174-A7CF-31F0B7CF8846}"/>
              </a:ext>
            </a:extLst>
          </p:cNvPr>
          <p:cNvSpPr txBox="1">
            <a:spLocks/>
          </p:cNvSpPr>
          <p:nvPr/>
        </p:nvSpPr>
        <p:spPr>
          <a:xfrm>
            <a:off x="827088" y="60579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A.Davey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sp>
        <p:nvSpPr>
          <p:cNvPr id="18438" name="TextBox 6">
            <a:extLst>
              <a:ext uri="{FF2B5EF4-FFF2-40B4-BE49-F238E27FC236}">
                <a16:creationId xmlns:a16="http://schemas.microsoft.com/office/drawing/2014/main" id="{F9FB4DC8-A747-4591-A301-816F426828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0075" y="1774825"/>
            <a:ext cx="38211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third day, 2</a:t>
            </a:r>
            <a:r>
              <a:rPr lang="en-GB" altLang="en-US" baseline="30000">
                <a:solidFill>
                  <a:schemeClr val="tx1"/>
                </a:solidFill>
              </a:rPr>
              <a:t>nd</a:t>
            </a:r>
            <a:r>
              <a:rPr lang="en-GB" altLang="en-US">
                <a:solidFill>
                  <a:schemeClr val="tx1"/>
                </a:solidFill>
              </a:rPr>
              <a:t> November, is when the spirits of adults visit. </a:t>
            </a:r>
            <a:endParaRPr lang="en-GB" altLang="en-U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53DD70F5-328E-4F86-900D-492951A817B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9" t="4129" r="11681" b="5042"/>
          <a:stretch>
            <a:fillRect/>
          </a:stretch>
        </p:blipFill>
        <p:spPr>
          <a:xfrm>
            <a:off x="882650" y="2074863"/>
            <a:ext cx="3868738" cy="3621087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6">
            <a:extLst>
              <a:ext uri="{FF2B5EF4-FFF2-40B4-BE49-F238E27FC236}">
                <a16:creationId xmlns:a16="http://schemas.microsoft.com/office/drawing/2014/main" id="{833BB6F2-78C0-4966-81CC-D48853A816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8238" y="2074863"/>
            <a:ext cx="32766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Day of the Dead is celebrated in Mexico, Ecuador, Guatemala and other areas in Central and South America, specifically those with the Latino ethnic background.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also celebrated in areas of North America, such as California and Texas, where the Mexican/American heritage exists. </a:t>
            </a:r>
            <a:endParaRPr lang="en-GB" altLang="en-U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BAC9D81-FFBB-4C80-B622-F78CC0D0FDF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57225" y="781050"/>
            <a:ext cx="7797800" cy="9937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rgbClr val="A634F8"/>
                </a:solidFill>
              </a:rPr>
              <a:t>Where is the Day of the Dead Celebrated?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C397970-E657-41AC-8167-39A87B6146A8}"/>
              </a:ext>
            </a:extLst>
          </p:cNvPr>
          <p:cNvSpPr txBox="1">
            <a:spLocks/>
          </p:cNvSpPr>
          <p:nvPr/>
        </p:nvSpPr>
        <p:spPr>
          <a:xfrm>
            <a:off x="688975" y="6057900"/>
            <a:ext cx="7766050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 Salina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Canizales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:a16="http://schemas.microsoft.com/office/drawing/2014/main" id="{75452502-9A54-4447-A46B-9D7685676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9" t="60983" r="10100" b="3976"/>
          <a:stretch>
            <a:fillRect/>
          </a:stretch>
        </p:blipFill>
        <p:spPr bwMode="auto">
          <a:xfrm>
            <a:off x="876300" y="3797300"/>
            <a:ext cx="7391400" cy="229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D17515F-2054-41EE-BC9A-123C9ADB8AB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57225" y="673100"/>
            <a:ext cx="7797800" cy="9937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err="1">
                <a:solidFill>
                  <a:srgbClr val="EC5AB3"/>
                </a:solidFill>
              </a:rPr>
              <a:t>Ofrendas</a:t>
            </a:r>
            <a:r>
              <a:rPr lang="en-GB" dirty="0">
                <a:solidFill>
                  <a:srgbClr val="EC5AB3"/>
                </a:solidFill>
              </a:rPr>
              <a:t> - Altars</a:t>
            </a:r>
          </a:p>
        </p:txBody>
      </p:sp>
      <p:sp>
        <p:nvSpPr>
          <p:cNvPr id="20484" name="Content Placeholder 2">
            <a:extLst>
              <a:ext uri="{FF2B5EF4-FFF2-40B4-BE49-F238E27FC236}">
                <a16:creationId xmlns:a16="http://schemas.microsoft.com/office/drawing/2014/main" id="{33BAB945-273D-4639-9874-29D3EAC23A8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04875" y="1431925"/>
            <a:ext cx="3667125" cy="2355850"/>
          </a:xfrm>
        </p:spPr>
        <p:txBody>
          <a:bodyPr/>
          <a:lstStyle/>
          <a:p>
            <a:pPr algn="just" eaLnBrk="1" hangingPunct="1"/>
            <a:r>
              <a:rPr lang="en-GB" altLang="en-US">
                <a:latin typeface="Twinkl"/>
                <a:ea typeface="Sassoon Infant Rg"/>
              </a:rPr>
              <a:t>People create ofrendas (altars) to honour the deceased. </a:t>
            </a:r>
          </a:p>
          <a:p>
            <a:pPr algn="just" eaLnBrk="1" hangingPunct="1"/>
            <a:r>
              <a:rPr lang="en-GB" altLang="en-US">
                <a:latin typeface="Twinkl"/>
                <a:ea typeface="Sassoon Infant Rg"/>
              </a:rPr>
              <a:t>The altars are a space to remember loved ones and light candles to guide the spirits. </a:t>
            </a:r>
          </a:p>
        </p:txBody>
      </p:sp>
      <p:sp>
        <p:nvSpPr>
          <p:cNvPr id="20485" name="TextBox 6">
            <a:extLst>
              <a:ext uri="{FF2B5EF4-FFF2-40B4-BE49-F238E27FC236}">
                <a16:creationId xmlns:a16="http://schemas.microsoft.com/office/drawing/2014/main" id="{B267D8A6-A97B-446A-BC36-679FCA3845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950" y="1628775"/>
            <a:ext cx="35877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altars include: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• pictures of the deceased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• items they were fond of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• something to eat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• candles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• flowers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• gifts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317EE31-2B1A-4689-BCBC-C3E1FBA8BDAE}"/>
              </a:ext>
            </a:extLst>
          </p:cNvPr>
          <p:cNvSpPr txBox="1">
            <a:spLocks/>
          </p:cNvSpPr>
          <p:nvPr/>
        </p:nvSpPr>
        <p:spPr>
          <a:xfrm>
            <a:off x="688975" y="6057900"/>
            <a:ext cx="7766050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genibee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(@flickr.com) - granted under creative commons licence - attribution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>
            <a:extLst>
              <a:ext uri="{FF2B5EF4-FFF2-40B4-BE49-F238E27FC236}">
                <a16:creationId xmlns:a16="http://schemas.microsoft.com/office/drawing/2014/main" id="{AE803716-6DEF-4192-B941-3E79B50C9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05"/>
          <a:stretch>
            <a:fillRect/>
          </a:stretch>
        </p:blipFill>
        <p:spPr bwMode="auto">
          <a:xfrm>
            <a:off x="4675188" y="1774825"/>
            <a:ext cx="35433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10">
            <a:extLst>
              <a:ext uri="{FF2B5EF4-FFF2-40B4-BE49-F238E27FC236}">
                <a16:creationId xmlns:a16="http://schemas.microsoft.com/office/drawing/2014/main" id="{47FCA985-ED12-4590-B8F9-698243108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063" y="1774825"/>
            <a:ext cx="32766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special Day of the Dead bread called Pan de Muertos is eaten. This bread represents the soul of the departed.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loaves are sometimes baked in the shape of skulls and sometimes are round loaves decorated with bones.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bread is often decorated with frosting or seeds, which represent happiness in some areas of Mexico.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64990E9-E685-41AD-97F0-74C74141994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57225" y="673100"/>
            <a:ext cx="7797800" cy="9937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rgbClr val="A634F8"/>
                </a:solidFill>
              </a:rPr>
              <a:t>Pan de </a:t>
            </a:r>
            <a:r>
              <a:rPr lang="en-GB" dirty="0" err="1">
                <a:solidFill>
                  <a:srgbClr val="A634F8"/>
                </a:solidFill>
              </a:rPr>
              <a:t>Muertos</a:t>
            </a:r>
            <a:r>
              <a:rPr lang="en-GB" dirty="0">
                <a:solidFill>
                  <a:srgbClr val="A634F8"/>
                </a:solidFill>
              </a:rPr>
              <a:t> – Bread of the Dead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4BEBDF-5023-4631-97DB-0E8729F03B02}"/>
              </a:ext>
            </a:extLst>
          </p:cNvPr>
          <p:cNvSpPr txBox="1">
            <a:spLocks/>
          </p:cNvSpPr>
          <p:nvPr/>
        </p:nvSpPr>
        <p:spPr>
          <a:xfrm>
            <a:off x="688975" y="6057900"/>
            <a:ext cx="7766050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Zylenia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>
            <a:extLst>
              <a:ext uri="{FF2B5EF4-FFF2-40B4-BE49-F238E27FC236}">
                <a16:creationId xmlns:a16="http://schemas.microsoft.com/office/drawing/2014/main" id="{4C3C23DC-048F-4C8C-8FF5-893B78E00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" t="16287" r="-224" b="16937"/>
          <a:stretch>
            <a:fillRect/>
          </a:stretch>
        </p:blipFill>
        <p:spPr bwMode="auto">
          <a:xfrm>
            <a:off x="895350" y="2786063"/>
            <a:ext cx="7364413" cy="328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1912A3A-57A1-4141-B852-0A0A29AFE31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73100" y="609600"/>
            <a:ext cx="7797800" cy="9937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rgbClr val="EC5AB3"/>
                </a:solidFill>
              </a:rPr>
              <a:t>Food</a:t>
            </a:r>
          </a:p>
        </p:txBody>
      </p:sp>
      <p:sp>
        <p:nvSpPr>
          <p:cNvPr id="22532" name="TextBox 1">
            <a:extLst>
              <a:ext uri="{FF2B5EF4-FFF2-40B4-BE49-F238E27FC236}">
                <a16:creationId xmlns:a16="http://schemas.microsoft.com/office/drawing/2014/main" id="{74EE0BF3-7583-4416-99AF-8843B999B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350" y="1500188"/>
            <a:ext cx="73644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Foods that the deceased enjoyed whilst alive are placed on the altar.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dead have come back to visit when the food has spoilt. Fizzy drinks go flat, bread becomes hard and fruit softens.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2C281EB-1A45-4296-9054-4CC9892D0D78}"/>
              </a:ext>
            </a:extLst>
          </p:cNvPr>
          <p:cNvSpPr txBox="1">
            <a:spLocks/>
          </p:cNvSpPr>
          <p:nvPr/>
        </p:nvSpPr>
        <p:spPr>
          <a:xfrm>
            <a:off x="827088" y="60579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uteart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98F69-F447-446C-A788-BA851810A5C8}"/>
              </a:ext>
            </a:extLst>
          </p:cNvPr>
          <p:cNvSpPr txBox="1">
            <a:spLocks/>
          </p:cNvSpPr>
          <p:nvPr/>
        </p:nvSpPr>
        <p:spPr>
          <a:xfrm>
            <a:off x="673100" y="609600"/>
            <a:ext cx="7797800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dirty="0">
                <a:solidFill>
                  <a:srgbClr val="A634F8"/>
                </a:solidFill>
                <a:latin typeface="Twinkl SemiBold" pitchFamily="2" charset="0"/>
              </a:rPr>
              <a:t>Flowers</a:t>
            </a:r>
          </a:p>
        </p:txBody>
      </p:sp>
      <p:sp>
        <p:nvSpPr>
          <p:cNvPr id="23555" name="TextBox 10">
            <a:extLst>
              <a:ext uri="{FF2B5EF4-FFF2-40B4-BE49-F238E27FC236}">
                <a16:creationId xmlns:a16="http://schemas.microsoft.com/office/drawing/2014/main" id="{8854F089-B178-463E-8D10-1E9352E7AC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6138" y="4260850"/>
            <a:ext cx="747236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Flowers adorn altars, crosses, costumes and grave sites.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Orange and yellow marigolds are symbolic of life whilst ruby coxcombs are used as enticement for the returning spirits.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sweet smell of the flowers guide the souls back to their homes and altars. </a:t>
            </a:r>
          </a:p>
        </p:txBody>
      </p:sp>
      <p:pic>
        <p:nvPicPr>
          <p:cNvPr id="23556" name="Picture 1">
            <a:extLst>
              <a:ext uri="{FF2B5EF4-FFF2-40B4-BE49-F238E27FC236}">
                <a16:creationId xmlns:a16="http://schemas.microsoft.com/office/drawing/2014/main" id="{65679D3C-70AB-43D9-B6D1-477391936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0" t="14757" r="540" b="32785"/>
          <a:stretch>
            <a:fillRect/>
          </a:stretch>
        </p:blipFill>
        <p:spPr bwMode="auto">
          <a:xfrm>
            <a:off x="866775" y="1625600"/>
            <a:ext cx="7431088" cy="259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152BD33-B763-4DBC-ABEF-93F3C1050C53}"/>
              </a:ext>
            </a:extLst>
          </p:cNvPr>
          <p:cNvSpPr txBox="1">
            <a:spLocks/>
          </p:cNvSpPr>
          <p:nvPr/>
        </p:nvSpPr>
        <p:spPr>
          <a:xfrm>
            <a:off x="673100" y="6057900"/>
            <a:ext cx="7797800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Zylenia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85A4954F-A975-49FB-A8D5-6317BACD367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57225" y="673100"/>
            <a:ext cx="7797800" cy="9937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err="1">
                <a:solidFill>
                  <a:srgbClr val="EC5AB3"/>
                </a:solidFill>
              </a:rPr>
              <a:t>Papel</a:t>
            </a:r>
            <a:r>
              <a:rPr lang="en-GB" dirty="0">
                <a:solidFill>
                  <a:srgbClr val="EC5AB3"/>
                </a:solidFill>
              </a:rPr>
              <a:t> </a:t>
            </a:r>
            <a:r>
              <a:rPr lang="en-GB" dirty="0" err="1">
                <a:solidFill>
                  <a:srgbClr val="EC5AB3"/>
                </a:solidFill>
              </a:rPr>
              <a:t>Picado</a:t>
            </a:r>
            <a:r>
              <a:rPr lang="en-GB" dirty="0">
                <a:solidFill>
                  <a:srgbClr val="EC5AB3"/>
                </a:solidFill>
              </a:rPr>
              <a:t> – Paper Decorations </a:t>
            </a:r>
          </a:p>
        </p:txBody>
      </p:sp>
      <p:pic>
        <p:nvPicPr>
          <p:cNvPr id="24579" name="Picture 7">
            <a:extLst>
              <a:ext uri="{FF2B5EF4-FFF2-40B4-BE49-F238E27FC236}">
                <a16:creationId xmlns:a16="http://schemas.microsoft.com/office/drawing/2014/main" id="{F305EED2-5124-45B7-89D0-5C5D44808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31"/>
          <a:stretch>
            <a:fillRect/>
          </a:stretch>
        </p:blipFill>
        <p:spPr bwMode="auto">
          <a:xfrm>
            <a:off x="4556125" y="1819275"/>
            <a:ext cx="3694113" cy="426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Box 10">
            <a:extLst>
              <a:ext uri="{FF2B5EF4-FFF2-40B4-BE49-F238E27FC236}">
                <a16:creationId xmlns:a16="http://schemas.microsoft.com/office/drawing/2014/main" id="{28C479C0-DC59-4841-927C-589F20C6F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9175" y="1819275"/>
            <a:ext cx="3276600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Images are cut into thin colourful tissue paper and hung in repetitive patterns from length of string overhead and around altars.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tissue paper decorations are called Papel Picado.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adorn homes, businesses and markets too with depictions of skeletons and flowers.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D024593-B6FE-4AFD-A7EE-0BC93E119FDF}"/>
              </a:ext>
            </a:extLst>
          </p:cNvPr>
          <p:cNvSpPr txBox="1">
            <a:spLocks/>
          </p:cNvSpPr>
          <p:nvPr/>
        </p:nvSpPr>
        <p:spPr>
          <a:xfrm>
            <a:off x="827088" y="60579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jazbeck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>
            <a:extLst>
              <a:ext uri="{FF2B5EF4-FFF2-40B4-BE49-F238E27FC236}">
                <a16:creationId xmlns:a16="http://schemas.microsoft.com/office/drawing/2014/main" id="{BD3D52BC-108A-43B1-9853-D62798CBB6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038" y="1630363"/>
            <a:ext cx="3692525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Skeletons are a constant emblem during Day of the Dead.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Not only are skeletons seen in decorations but also in sugar skulls, chocolate skulls, figurines and toys.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skull toys and figurines are called calacas and are used to introduce children to the idea of death so that they are not afraid of it. </a:t>
            </a:r>
          </a:p>
        </p:txBody>
      </p:sp>
      <p:sp>
        <p:nvSpPr>
          <p:cNvPr id="25603" name="TextBox 6">
            <a:extLst>
              <a:ext uri="{FF2B5EF4-FFF2-40B4-BE49-F238E27FC236}">
                <a16:creationId xmlns:a16="http://schemas.microsoft.com/office/drawing/2014/main" id="{6633E4F4-1C6D-43F7-A0C9-5D80B5F307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2175" y="3573463"/>
            <a:ext cx="355758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Often, the calacas are grinning because they are laughing at death.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calacas show an active and joyful afterlife often depicted as musicians, brides or on horseback. </a:t>
            </a:r>
          </a:p>
        </p:txBody>
      </p:sp>
      <p:pic>
        <p:nvPicPr>
          <p:cNvPr id="25604" name="Picture 3">
            <a:extLst>
              <a:ext uri="{FF2B5EF4-FFF2-40B4-BE49-F238E27FC236}">
                <a16:creationId xmlns:a16="http://schemas.microsoft.com/office/drawing/2014/main" id="{6D5B36A4-3EA9-4046-86F1-EB0DC307A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99" t="23100" r="1099" b="39598"/>
          <a:stretch>
            <a:fillRect/>
          </a:stretch>
        </p:blipFill>
        <p:spPr bwMode="auto">
          <a:xfrm>
            <a:off x="808038" y="5189538"/>
            <a:ext cx="3692525" cy="91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3">
            <a:extLst>
              <a:ext uri="{FF2B5EF4-FFF2-40B4-BE49-F238E27FC236}">
                <a16:creationId xmlns:a16="http://schemas.microsoft.com/office/drawing/2014/main" id="{520619F8-873D-438C-8252-132E6B0FF6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7" t="28070" r="38167" b="36279"/>
          <a:stretch>
            <a:fillRect/>
          </a:stretch>
        </p:blipFill>
        <p:spPr bwMode="auto">
          <a:xfrm>
            <a:off x="4702175" y="1727200"/>
            <a:ext cx="3557588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9F4B76D-219F-4DB3-8E7C-BFC5248C72A5}"/>
              </a:ext>
            </a:extLst>
          </p:cNvPr>
          <p:cNvSpPr txBox="1">
            <a:spLocks/>
          </p:cNvSpPr>
          <p:nvPr/>
        </p:nvSpPr>
        <p:spPr>
          <a:xfrm>
            <a:off x="827088" y="60579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logatfer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 (@flickr.com) and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Marysol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A9A0E91-A838-49DC-875D-C4321D9E513D}"/>
              </a:ext>
            </a:extLst>
          </p:cNvPr>
          <p:cNvSpPr txBox="1">
            <a:spLocks/>
          </p:cNvSpPr>
          <p:nvPr/>
        </p:nvSpPr>
        <p:spPr>
          <a:xfrm>
            <a:off x="657225" y="673100"/>
            <a:ext cx="7797800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dirty="0" err="1">
                <a:solidFill>
                  <a:srgbClr val="A634F8"/>
                </a:solidFill>
                <a:latin typeface="Twinkl SemiBold" pitchFamily="2" charset="0"/>
              </a:rPr>
              <a:t>Calacas</a:t>
            </a:r>
            <a:r>
              <a:rPr lang="en-GB" dirty="0">
                <a:solidFill>
                  <a:srgbClr val="A634F8"/>
                </a:solidFill>
                <a:latin typeface="Twinkl SemiBold" pitchFamily="2" charset="0"/>
              </a:rPr>
              <a:t> - Skeletons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7">
            <a:extLst>
              <a:ext uri="{FF2B5EF4-FFF2-40B4-BE49-F238E27FC236}">
                <a16:creationId xmlns:a16="http://schemas.microsoft.com/office/drawing/2014/main" id="{BB395627-E38B-4781-AD9A-7B98B8B13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7" t="39459" r="32021" b="12862"/>
          <a:stretch>
            <a:fillRect/>
          </a:stretch>
        </p:blipFill>
        <p:spPr bwMode="auto">
          <a:xfrm>
            <a:off x="911225" y="3797300"/>
            <a:ext cx="3679825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Box 10">
            <a:extLst>
              <a:ext uri="{FF2B5EF4-FFF2-40B4-BE49-F238E27FC236}">
                <a16:creationId xmlns:a16="http://schemas.microsoft.com/office/drawing/2014/main" id="{0CF7D857-E131-4388-94F5-C976056FB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225" y="1668463"/>
            <a:ext cx="7331075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Candles (las velas) are lit during the afternoon at altars and grave sites to burn all evening.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light of the candles guide the way for souls. Sometimes each candle lit represents a departed soul.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candles are placed in the four cardinal points to make a cross.</a:t>
            </a:r>
          </a:p>
        </p:txBody>
      </p:sp>
      <p:sp>
        <p:nvSpPr>
          <p:cNvPr id="26628" name="TextBox 7">
            <a:extLst>
              <a:ext uri="{FF2B5EF4-FFF2-40B4-BE49-F238E27FC236}">
                <a16:creationId xmlns:a16="http://schemas.microsoft.com/office/drawing/2014/main" id="{5329F8D7-69D4-486B-831D-17C892C6DC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0763" y="4192588"/>
            <a:ext cx="3411537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Certain coloured candles have meanings: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• purple – pain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• white – hope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• pink – celebration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490AFBD-0CBB-4231-9685-70457D8F3CA9}"/>
              </a:ext>
            </a:extLst>
          </p:cNvPr>
          <p:cNvSpPr txBox="1">
            <a:spLocks/>
          </p:cNvSpPr>
          <p:nvPr/>
        </p:nvSpPr>
        <p:spPr>
          <a:xfrm>
            <a:off x="657225" y="673100"/>
            <a:ext cx="7797800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dirty="0">
                <a:solidFill>
                  <a:srgbClr val="EC5AB3"/>
                </a:solidFill>
                <a:latin typeface="Twinkl SemiBold" pitchFamily="2" charset="0"/>
              </a:rPr>
              <a:t>Las </a:t>
            </a:r>
            <a:r>
              <a:rPr lang="en-GB" dirty="0" err="1">
                <a:solidFill>
                  <a:srgbClr val="EC5AB3"/>
                </a:solidFill>
                <a:latin typeface="Twinkl SemiBold" pitchFamily="2" charset="0"/>
              </a:rPr>
              <a:t>Velas</a:t>
            </a:r>
            <a:r>
              <a:rPr lang="en-GB" dirty="0">
                <a:solidFill>
                  <a:srgbClr val="EC5AB3"/>
                </a:solidFill>
                <a:latin typeface="Twinkl SemiBold" pitchFamily="2" charset="0"/>
              </a:rPr>
              <a:t> - Candles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441364F-1F6F-4581-8CE5-9137673B1979}"/>
              </a:ext>
            </a:extLst>
          </p:cNvPr>
          <p:cNvSpPr txBox="1">
            <a:spLocks/>
          </p:cNvSpPr>
          <p:nvPr/>
        </p:nvSpPr>
        <p:spPr>
          <a:xfrm>
            <a:off x="827088" y="60579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fAnyst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>
            <a:extLst>
              <a:ext uri="{FF2B5EF4-FFF2-40B4-BE49-F238E27FC236}">
                <a16:creationId xmlns:a16="http://schemas.microsoft.com/office/drawing/2014/main" id="{152767BD-4137-4DBE-9421-1B89ED3454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0" r="1088" b="20833"/>
          <a:stretch>
            <a:fillRect/>
          </a:stretch>
        </p:blipFill>
        <p:spPr bwMode="auto">
          <a:xfrm>
            <a:off x="865188" y="2136775"/>
            <a:ext cx="3635375" cy="395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>
            <a:extLst>
              <a:ext uri="{FF2B5EF4-FFF2-40B4-BE49-F238E27FC236}">
                <a16:creationId xmlns:a16="http://schemas.microsoft.com/office/drawing/2014/main" id="{98A4CFC7-A2F5-4380-AB45-8AE364A72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29" b="34888"/>
          <a:stretch>
            <a:fillRect/>
          </a:stretch>
        </p:blipFill>
        <p:spPr bwMode="auto">
          <a:xfrm>
            <a:off x="4660900" y="1555750"/>
            <a:ext cx="3622675" cy="282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Box 12">
            <a:extLst>
              <a:ext uri="{FF2B5EF4-FFF2-40B4-BE49-F238E27FC236}">
                <a16:creationId xmlns:a16="http://schemas.microsoft.com/office/drawing/2014/main" id="{52566FA9-144C-4D53-B080-AB05673BD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188" y="1447800"/>
            <a:ext cx="36353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special expensive incense is lit to attract souls.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7653" name="TextBox 13">
            <a:extLst>
              <a:ext uri="{FF2B5EF4-FFF2-40B4-BE49-F238E27FC236}">
                <a16:creationId xmlns:a16="http://schemas.microsoft.com/office/drawing/2014/main" id="{BEAEA548-6321-4CEC-96A5-B63D1AB013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0900" y="4700588"/>
            <a:ext cx="36226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incense is put on the altar last.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Bright white incense is considered the best because it lasts longest.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B0BF391-67A4-4744-A8F0-292E7D0A971F}"/>
              </a:ext>
            </a:extLst>
          </p:cNvPr>
          <p:cNvSpPr txBox="1">
            <a:spLocks/>
          </p:cNvSpPr>
          <p:nvPr/>
        </p:nvSpPr>
        <p:spPr>
          <a:xfrm>
            <a:off x="827088" y="60579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Photo courtesy of Selina </a:t>
            </a:r>
            <a:r>
              <a:rPr lang="en-GB" sz="500" dirty="0" err="1">
                <a:latin typeface="BPreplay" panose="02000503000000020004" pitchFamily="50" charset="0"/>
                <a:cs typeface="Arial" pitchFamily="34" charset="0"/>
              </a:rPr>
              <a:t>Canizales</a:t>
            </a:r>
            <a:r>
              <a:rPr lang="en-GB" sz="500" dirty="0"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7E522FB-BD7B-477E-B05E-8DB32D3F40DE}"/>
              </a:ext>
            </a:extLst>
          </p:cNvPr>
          <p:cNvSpPr txBox="1">
            <a:spLocks/>
          </p:cNvSpPr>
          <p:nvPr/>
        </p:nvSpPr>
        <p:spPr>
          <a:xfrm>
            <a:off x="657225" y="673100"/>
            <a:ext cx="7797800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dirty="0">
                <a:solidFill>
                  <a:srgbClr val="A634F8"/>
                </a:solidFill>
                <a:latin typeface="Twinkl SemiBold" pitchFamily="2" charset="0"/>
              </a:rPr>
              <a:t>Copal - </a:t>
            </a:r>
            <a:r>
              <a:rPr lang="en-GB" dirty="0" err="1">
                <a:solidFill>
                  <a:srgbClr val="A634F8"/>
                </a:solidFill>
                <a:latin typeface="Twinkl SemiBold" pitchFamily="2" charset="0"/>
              </a:rPr>
              <a:t>Insense</a:t>
            </a:r>
            <a:endParaRPr lang="en-GB" dirty="0">
              <a:solidFill>
                <a:srgbClr val="A634F8"/>
              </a:solidFill>
              <a:latin typeface="Twinkl SemiBold" pitchFamily="2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0">
            <a:extLst>
              <a:ext uri="{FF2B5EF4-FFF2-40B4-BE49-F238E27FC236}">
                <a16:creationId xmlns:a16="http://schemas.microsoft.com/office/drawing/2014/main" id="{298B2D0E-045F-4337-8E24-405A8514AF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975" y="1666875"/>
            <a:ext cx="742791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Sometimes parades are held where people dress up as skeletons and wear elaborate costumes and masks.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masks represent becoming another person or another being – alive or dead.</a:t>
            </a:r>
          </a:p>
        </p:txBody>
      </p:sp>
      <p:pic>
        <p:nvPicPr>
          <p:cNvPr id="28675" name="Picture 1">
            <a:extLst>
              <a:ext uri="{FF2B5EF4-FFF2-40B4-BE49-F238E27FC236}">
                <a16:creationId xmlns:a16="http://schemas.microsoft.com/office/drawing/2014/main" id="{DAED19C3-042E-46EF-AFDF-4BFD276F5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1" t="4277" r="10181" b="4813"/>
          <a:stretch>
            <a:fillRect/>
          </a:stretch>
        </p:blipFill>
        <p:spPr bwMode="auto">
          <a:xfrm>
            <a:off x="815975" y="3354388"/>
            <a:ext cx="346392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1">
            <a:extLst>
              <a:ext uri="{FF2B5EF4-FFF2-40B4-BE49-F238E27FC236}">
                <a16:creationId xmlns:a16="http://schemas.microsoft.com/office/drawing/2014/main" id="{2496FF15-1841-4B2E-94E7-5F59B644BB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00" r="10759"/>
          <a:stretch>
            <a:fillRect/>
          </a:stretch>
        </p:blipFill>
        <p:spPr bwMode="auto">
          <a:xfrm>
            <a:off x="4360863" y="3368675"/>
            <a:ext cx="2286000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2">
            <a:extLst>
              <a:ext uri="{FF2B5EF4-FFF2-40B4-BE49-F238E27FC236}">
                <a16:creationId xmlns:a16="http://schemas.microsoft.com/office/drawing/2014/main" id="{2AED6A19-E5CF-4E15-B7B1-A8FD4E5A68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2" r="26248" b="1994"/>
          <a:stretch>
            <a:fillRect/>
          </a:stretch>
        </p:blipFill>
        <p:spPr bwMode="auto">
          <a:xfrm>
            <a:off x="6727825" y="3368675"/>
            <a:ext cx="1543050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E4D5E86-2D42-410A-9520-A627BF951C0D}"/>
              </a:ext>
            </a:extLst>
          </p:cNvPr>
          <p:cNvSpPr txBox="1">
            <a:spLocks/>
          </p:cNvSpPr>
          <p:nvPr/>
        </p:nvSpPr>
        <p:spPr>
          <a:xfrm>
            <a:off x="657225" y="673100"/>
            <a:ext cx="7797800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dirty="0">
                <a:solidFill>
                  <a:srgbClr val="EC5AB3"/>
                </a:solidFill>
                <a:latin typeface="Twinkl SemiBold" pitchFamily="2" charset="0"/>
              </a:rPr>
              <a:t>Parades, Masks and Costumes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>
            <a:extLst>
              <a:ext uri="{FF2B5EF4-FFF2-40B4-BE49-F238E27FC236}">
                <a16:creationId xmlns:a16="http://schemas.microsoft.com/office/drawing/2014/main" id="{E97F7714-2728-46BD-A450-691C045743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4013" y="2840038"/>
            <a:ext cx="59594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>
                <a:solidFill>
                  <a:srgbClr val="A634F8"/>
                </a:solidFill>
                <a:latin typeface="Flavors" pitchFamily="2" charset="0"/>
              </a:rPr>
              <a:t>The End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0B311C17D4304F9C71F082F2810203" ma:contentTypeVersion="12" ma:contentTypeDescription="Create a new document." ma:contentTypeScope="" ma:versionID="ec29648d92f3db64b80aeb195af69bd1">
  <xsd:schema xmlns:xsd="http://www.w3.org/2001/XMLSchema" xmlns:xs="http://www.w3.org/2001/XMLSchema" xmlns:p="http://schemas.microsoft.com/office/2006/metadata/properties" xmlns:ns2="30227bce-33e0-4921-afc1-a89521c5466f" xmlns:ns3="7196d613-9c3b-44a3-b0ed-fac20461e46d" targetNamespace="http://schemas.microsoft.com/office/2006/metadata/properties" ma:root="true" ma:fieldsID="df8ad0ec20889e8d2e0372d8be17dbb8" ns2:_="" ns3:_="">
    <xsd:import namespace="30227bce-33e0-4921-afc1-a89521c5466f"/>
    <xsd:import namespace="7196d613-9c3b-44a3-b0ed-fac20461e46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227bce-33e0-4921-afc1-a89521c5466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96d613-9c3b-44a3-b0ed-fac20461e4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CDF5B8-08BB-4132-B609-63F0805AE56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353770A-8B68-48C0-A3D1-5123085BB3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227bce-33e0-4921-afc1-a89521c5466f"/>
    <ds:schemaRef ds:uri="7196d613-9c3b-44a3-b0ed-fac20461e4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1257</TotalTime>
  <Words>918</Words>
  <Application>Microsoft Office PowerPoint</Application>
  <PresentationFormat>On-screen Show (4:3)</PresentationFormat>
  <Paragraphs>91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What is the Day of the Dead?</vt:lpstr>
      <vt:lpstr>When is the Day of the Dead Celebrated?</vt:lpstr>
      <vt:lpstr>Where is the Day of the Dead Celebrated?</vt:lpstr>
      <vt:lpstr>Ofrendas - Altars</vt:lpstr>
      <vt:lpstr>Pan de Muertos – Bread of the Dead</vt:lpstr>
      <vt:lpstr>Food</vt:lpstr>
      <vt:lpstr>PowerPoint Presentation</vt:lpstr>
      <vt:lpstr>Papel Picado – Paper Decorations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Mandy</cp:lastModifiedBy>
  <cp:revision>114</cp:revision>
  <dcterms:created xsi:type="dcterms:W3CDTF">2014-10-01T16:09:27Z</dcterms:created>
  <dcterms:modified xsi:type="dcterms:W3CDTF">2020-07-04T14:33:10Z</dcterms:modified>
</cp:coreProperties>
</file>