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73" r:id="rId6"/>
    <p:sldId id="276" r:id="rId7"/>
    <p:sldId id="258" r:id="rId8"/>
    <p:sldId id="269" r:id="rId9"/>
    <p:sldId id="260" r:id="rId10"/>
    <p:sldId id="275" r:id="rId11"/>
    <p:sldId id="264" r:id="rId12"/>
    <p:sldId id="267" r:id="rId13"/>
    <p:sldId id="261"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B2AF76-D490-435C-B78E-367ECA100929}" v="553" dt="2021-09-08T16:20:18.7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K. Ryker" userId="S::k.ryker@cheapsideschool.org.uk::6594bde9-f288-4814-a85a-bbde8cc16b91" providerId="AD" clId="Web-{ADB2AF76-D490-435C-B78E-367ECA100929}"/>
    <pc:docChg chg="modSld">
      <pc:chgData name="Mrs K. Ryker" userId="S::k.ryker@cheapsideschool.org.uk::6594bde9-f288-4814-a85a-bbde8cc16b91" providerId="AD" clId="Web-{ADB2AF76-D490-435C-B78E-367ECA100929}" dt="2021-09-08T16:20:16.155" v="450"/>
      <pc:docMkLst>
        <pc:docMk/>
      </pc:docMkLst>
      <pc:sldChg chg="modSp">
        <pc:chgData name="Mrs K. Ryker" userId="S::k.ryker@cheapsideschool.org.uk::6594bde9-f288-4814-a85a-bbde8cc16b91" providerId="AD" clId="Web-{ADB2AF76-D490-435C-B78E-367ECA100929}" dt="2021-09-08T16:12:26.345" v="8" actId="20577"/>
        <pc:sldMkLst>
          <pc:docMk/>
          <pc:sldMk cId="1125582789" sldId="256"/>
        </pc:sldMkLst>
        <pc:spChg chg="mod">
          <ac:chgData name="Mrs K. Ryker" userId="S::k.ryker@cheapsideschool.org.uk::6594bde9-f288-4814-a85a-bbde8cc16b91" providerId="AD" clId="Web-{ADB2AF76-D490-435C-B78E-367ECA100929}" dt="2021-09-08T16:12:26.345" v="8" actId="20577"/>
          <ac:spMkLst>
            <pc:docMk/>
            <pc:sldMk cId="1125582789" sldId="256"/>
            <ac:spMk id="3" creationId="{00000000-0000-0000-0000-000000000000}"/>
          </ac:spMkLst>
        </pc:spChg>
      </pc:sldChg>
      <pc:sldChg chg="modSp">
        <pc:chgData name="Mrs K. Ryker" userId="S::k.ryker@cheapsideschool.org.uk::6594bde9-f288-4814-a85a-bbde8cc16b91" providerId="AD" clId="Web-{ADB2AF76-D490-435C-B78E-367ECA100929}" dt="2021-09-08T16:20:16.155" v="450"/>
        <pc:sldMkLst>
          <pc:docMk/>
          <pc:sldMk cId="2574467274" sldId="257"/>
        </pc:sldMkLst>
        <pc:graphicFrameChg chg="mod modGraphic">
          <ac:chgData name="Mrs K. Ryker" userId="S::k.ryker@cheapsideschool.org.uk::6594bde9-f288-4814-a85a-bbde8cc16b91" providerId="AD" clId="Web-{ADB2AF76-D490-435C-B78E-367ECA100929}" dt="2021-09-08T16:20:16.155" v="450"/>
          <ac:graphicFrameMkLst>
            <pc:docMk/>
            <pc:sldMk cId="2574467274" sldId="257"/>
            <ac:graphicFrameMk id="4" creationId="{00000000-0000-0000-0000-000000000000}"/>
          </ac:graphicFrameMkLst>
        </pc:graphicFrameChg>
      </pc:sldChg>
      <pc:sldChg chg="addSp delSp modSp addAnim delAnim">
        <pc:chgData name="Mrs K. Ryker" userId="S::k.ryker@cheapsideschool.org.uk::6594bde9-f288-4814-a85a-bbde8cc16b91" providerId="AD" clId="Web-{ADB2AF76-D490-435C-B78E-367ECA100929}" dt="2021-09-08T16:13:31.646" v="53" actId="20577"/>
        <pc:sldMkLst>
          <pc:docMk/>
          <pc:sldMk cId="2458945010" sldId="273"/>
        </pc:sldMkLst>
        <pc:spChg chg="add del mod">
          <ac:chgData name="Mrs K. Ryker" userId="S::k.ryker@cheapsideschool.org.uk::6594bde9-f288-4814-a85a-bbde8cc16b91" providerId="AD" clId="Web-{ADB2AF76-D490-435C-B78E-367ECA100929}" dt="2021-09-08T16:13:31.646" v="53" actId="20577"/>
          <ac:spMkLst>
            <pc:docMk/>
            <pc:sldMk cId="2458945010" sldId="273"/>
            <ac:spMk id="3" creationId="{00000000-0000-0000-0000-000000000000}"/>
          </ac:spMkLst>
        </pc:spChg>
        <pc:spChg chg="add del mod">
          <ac:chgData name="Mrs K. Ryker" userId="S::k.ryker@cheapsideschool.org.uk::6594bde9-f288-4814-a85a-bbde8cc16b91" providerId="AD" clId="Web-{ADB2AF76-D490-435C-B78E-367ECA100929}" dt="2021-09-08T16:13:24.958" v="37"/>
          <ac:spMkLst>
            <pc:docMk/>
            <pc:sldMk cId="2458945010" sldId="273"/>
            <ac:spMk id="5" creationId="{EA9D9204-0F3A-4C7F-A30D-6B3DE880EE4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1337ECE-2575-4ED1-B550-59E1BD78B897}" type="datetimeFigureOut">
              <a:rPr lang="en-GB" smtClean="0"/>
              <a:t>23/09/2021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B8894B-4A78-4D9C-80EB-E7018A5492DE}" type="slidenum">
              <a:rPr lang="en-GB" smtClean="0"/>
              <a:t>‹#›</a:t>
            </a:fld>
            <a:endParaRPr lang="en-GB"/>
          </a:p>
        </p:txBody>
      </p:sp>
    </p:spTree>
    <p:extLst>
      <p:ext uri="{BB962C8B-B14F-4D97-AF65-F5344CB8AC3E}">
        <p14:creationId xmlns:p14="http://schemas.microsoft.com/office/powerpoint/2010/main" val="300203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00AAED-2499-4C5F-B6A8-9AA2577B4920}" type="datetimeFigureOut">
              <a:rPr lang="en-GB" smtClean="0"/>
              <a:t>23/09/2021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E13AA1-E161-4371-B7DC-678D685922B2}" type="slidenum">
              <a:rPr lang="en-GB" smtClean="0"/>
              <a:t>‹#›</a:t>
            </a:fld>
            <a:endParaRPr lang="en-GB"/>
          </a:p>
        </p:txBody>
      </p:sp>
    </p:spTree>
    <p:extLst>
      <p:ext uri="{BB962C8B-B14F-4D97-AF65-F5344CB8AC3E}">
        <p14:creationId xmlns:p14="http://schemas.microsoft.com/office/powerpoint/2010/main" val="2171077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11</a:t>
            </a:fld>
            <a:endParaRPr lang="en-GB"/>
          </a:p>
        </p:txBody>
      </p:sp>
    </p:spTree>
    <p:extLst>
      <p:ext uri="{BB962C8B-B14F-4D97-AF65-F5344CB8AC3E}">
        <p14:creationId xmlns:p14="http://schemas.microsoft.com/office/powerpoint/2010/main" val="250859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62088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9515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35325-3D13-4769-BC0E-CFE8E010D48D}"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3750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35325-3D13-4769-BC0E-CFE8E010D48D}"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2790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35325-3D13-4769-BC0E-CFE8E010D48D}" type="datetimeFigureOut">
              <a:rPr lang="en-GB" smtClean="0"/>
              <a:t>23/09/2021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365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35325-3D13-4769-BC0E-CFE8E010D48D}" type="datetimeFigureOut">
              <a:rPr lang="en-GB" smtClean="0"/>
              <a:t>23/09/2021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48538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35325-3D13-4769-BC0E-CFE8E010D48D}" type="datetimeFigureOut">
              <a:rPr lang="en-GB" smtClean="0"/>
              <a:t>23/09/2021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6498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0930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5007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56311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0049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35325-3D13-4769-BC0E-CFE8E010D48D}" type="datetimeFigureOut">
              <a:rPr lang="en-GB" smtClean="0"/>
              <a:t>23/09/2021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4F2F-F237-49F9-995A-71A62FB1725E}" type="slidenum">
              <a:rPr lang="en-GB" smtClean="0"/>
              <a:t>‹#›</a:t>
            </a:fld>
            <a:endParaRPr lang="en-GB"/>
          </a:p>
        </p:txBody>
      </p:sp>
    </p:spTree>
    <p:extLst>
      <p:ext uri="{BB962C8B-B14F-4D97-AF65-F5344CB8AC3E}">
        <p14:creationId xmlns:p14="http://schemas.microsoft.com/office/powerpoint/2010/main" val="1529936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cheapsideschool.org.uk/nightingales-year-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effectLst>
                  <a:outerShdw blurRad="38100" dist="38100" dir="2700000" algn="tl">
                    <a:srgbClr val="000000">
                      <a:alpha val="43137"/>
                    </a:srgbClr>
                  </a:outerShdw>
                </a:effectLst>
              </a:rPr>
              <a:t>Welcome to Nightingale Class</a:t>
            </a:r>
          </a:p>
        </p:txBody>
      </p:sp>
      <p:sp>
        <p:nvSpPr>
          <p:cNvPr id="3" name="Subtitle 2"/>
          <p:cNvSpPr>
            <a:spLocks noGrp="1"/>
          </p:cNvSpPr>
          <p:nvPr>
            <p:ph type="subTitle" idx="1"/>
          </p:nvPr>
        </p:nvSpPr>
        <p:spPr>
          <a:xfrm>
            <a:off x="971600" y="3623227"/>
            <a:ext cx="7200800" cy="2758101"/>
          </a:xfrm>
        </p:spPr>
        <p:txBody>
          <a:bodyPr vert="horz" lIns="91440" tIns="45720" rIns="91440" bIns="45720" rtlCol="0" anchor="t">
            <a:normAutofit/>
          </a:bodyPr>
          <a:lstStyle/>
          <a:p>
            <a:endParaRPr lang="en-GB" b="1" dirty="0"/>
          </a:p>
          <a:p>
            <a:r>
              <a:rPr lang="en-GB" b="1" dirty="0"/>
              <a:t>September 2021</a:t>
            </a:r>
          </a:p>
          <a:p>
            <a:r>
              <a:rPr lang="en-GB" dirty="0"/>
              <a:t>Mrs Ryker </a:t>
            </a:r>
            <a:endParaRPr lang="en-GB" dirty="0">
              <a:cs typeface="Calibri"/>
            </a:endParaRPr>
          </a:p>
          <a:p>
            <a:endParaRPr lang="en-GB" b="1" dirty="0"/>
          </a:p>
        </p:txBody>
      </p:sp>
      <p:sp>
        <p:nvSpPr>
          <p:cNvPr id="4" name="AutoShape 2" descr="Image result for owl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owl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owl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9792" y="620688"/>
            <a:ext cx="3563888" cy="1486960"/>
          </a:xfrm>
          <a:prstGeom prst="rect">
            <a:avLst/>
          </a:prstGeom>
        </p:spPr>
      </p:pic>
    </p:spTree>
    <p:extLst>
      <p:ext uri="{BB962C8B-B14F-4D97-AF65-F5344CB8AC3E}">
        <p14:creationId xmlns:p14="http://schemas.microsoft.com/office/powerpoint/2010/main" val="112558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Information</a:t>
            </a:r>
          </a:p>
        </p:txBody>
      </p:sp>
      <p:sp>
        <p:nvSpPr>
          <p:cNvPr id="3" name="Content Placeholder 2"/>
          <p:cNvSpPr>
            <a:spLocks noGrp="1"/>
          </p:cNvSpPr>
          <p:nvPr>
            <p:ph idx="1"/>
          </p:nvPr>
        </p:nvSpPr>
        <p:spPr>
          <a:xfrm>
            <a:off x="457200" y="1196752"/>
            <a:ext cx="8229600" cy="5400600"/>
          </a:xfrm>
        </p:spPr>
        <p:txBody>
          <a:bodyPr vert="horz" lIns="91440" tIns="45720" rIns="91440" bIns="45720" rtlCol="0" anchor="t">
            <a:normAutofit fontScale="92500" lnSpcReduction="10000"/>
          </a:bodyPr>
          <a:lstStyle/>
          <a:p>
            <a:r>
              <a:rPr lang="en-GB" dirty="0"/>
              <a:t>The day for Year 3 runs from 8:55am until 3:10pm and lessons start and finish within these times.  Obviously, we have some children starting earlier if they have younger siblings and leaving later if they have older siblings but we would ask that other than this, children are dropped off and picked up as promptly as possible (within the social distancing parameters on the school site).</a:t>
            </a:r>
            <a:endParaRPr lang="en-GB" dirty="0">
              <a:cs typeface="Calibri"/>
            </a:endParaRPr>
          </a:p>
          <a:p>
            <a:pPr marL="0" indent="0">
              <a:buNone/>
            </a:pPr>
            <a:endParaRPr lang="en-GB" i="1" dirty="0">
              <a:solidFill>
                <a:srgbClr val="FF0000"/>
              </a:solidFill>
              <a:cs typeface="Calibri"/>
            </a:endParaRPr>
          </a:p>
          <a:p>
            <a:r>
              <a:rPr lang="en-GB" dirty="0"/>
              <a:t>If you would like to speak to me about your child please email or phone the office and I will then contact you.</a:t>
            </a:r>
          </a:p>
        </p:txBody>
      </p:sp>
    </p:spTree>
    <p:extLst>
      <p:ext uri="{BB962C8B-B14F-4D97-AF65-F5344CB8AC3E}">
        <p14:creationId xmlns:p14="http://schemas.microsoft.com/office/powerpoint/2010/main" val="24589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668702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a:xfrm>
            <a:off x="457200" y="1268760"/>
            <a:ext cx="8229600" cy="5184575"/>
          </a:xfrm>
        </p:spPr>
        <p:txBody>
          <a:bodyPr>
            <a:noAutofit/>
          </a:bodyPr>
          <a:lstStyle/>
          <a:p>
            <a:r>
              <a:rPr lang="en-GB" sz="2300" dirty="0"/>
              <a:t>Each morning, as soon as the children get into class, they are expected to do independent reading or related tasks and the staff in the classroom listen to readers. They will be allocated a book from school according to their </a:t>
            </a:r>
            <a:r>
              <a:rPr lang="en-GB" sz="2300" b="1" dirty="0"/>
              <a:t>reading level</a:t>
            </a:r>
            <a:r>
              <a:rPr lang="en-GB" sz="2300" dirty="0"/>
              <a:t>.  They can change these at school and we keep track of these. We would encourage children to read at home daily as part of the weekly homework</a:t>
            </a:r>
            <a:r>
              <a:rPr lang="en-GB" sz="2300" b="1" dirty="0"/>
              <a:t> – it can be you, a sibling, a grandparent, a childminder…</a:t>
            </a:r>
            <a:endParaRPr lang="en-GB" sz="2300" dirty="0"/>
          </a:p>
          <a:p>
            <a:r>
              <a:rPr lang="en-GB" sz="2300" dirty="0"/>
              <a:t>Twice a week, we have a ‘focused’ reading slot: during this time children will work on a whole class book. We aim to build up their </a:t>
            </a:r>
            <a:r>
              <a:rPr lang="en-GB" sz="2300" b="1" dirty="0"/>
              <a:t>comprehension skills</a:t>
            </a:r>
            <a:r>
              <a:rPr lang="en-GB" sz="2300" dirty="0"/>
              <a:t> and their skills as </a:t>
            </a:r>
            <a:r>
              <a:rPr lang="en-GB" sz="2300" b="1" dirty="0"/>
              <a:t>readers for enjoyment.  </a:t>
            </a:r>
            <a:r>
              <a:rPr lang="en-GB" sz="2300" dirty="0"/>
              <a:t>Reading is a great way of understanding the world and reading </a:t>
            </a:r>
            <a:r>
              <a:rPr lang="en-GB" sz="2300" b="1" dirty="0"/>
              <a:t>to</a:t>
            </a:r>
            <a:r>
              <a:rPr lang="en-GB" sz="2300" dirty="0"/>
              <a:t> your child is as important as listening to your child read.</a:t>
            </a:r>
          </a:p>
        </p:txBody>
      </p:sp>
    </p:spTree>
    <p:extLst>
      <p:ext uri="{BB962C8B-B14F-4D97-AF65-F5344CB8AC3E}">
        <p14:creationId xmlns:p14="http://schemas.microsoft.com/office/powerpoint/2010/main" val="344233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normAutofit/>
          </a:bodyPr>
          <a:lstStyle/>
          <a:p>
            <a:r>
              <a:rPr lang="en-GB" dirty="0"/>
              <a:t>Key skills being covered:</a:t>
            </a:r>
          </a:p>
          <a:p>
            <a:pPr lvl="1"/>
            <a:r>
              <a:rPr lang="en-GB" dirty="0"/>
              <a:t>Spelling, grammar and punctuation</a:t>
            </a:r>
          </a:p>
          <a:p>
            <a:pPr lvl="1"/>
            <a:r>
              <a:rPr lang="en-GB" dirty="0"/>
              <a:t>Story writing and descriptive writing</a:t>
            </a:r>
          </a:p>
          <a:p>
            <a:pPr lvl="1"/>
            <a:r>
              <a:rPr lang="en-GB" dirty="0"/>
              <a:t>Poetry</a:t>
            </a:r>
          </a:p>
          <a:p>
            <a:pPr lvl="1"/>
            <a:r>
              <a:rPr lang="en-GB" dirty="0"/>
              <a:t>Non-fiction writing</a:t>
            </a:r>
          </a:p>
          <a:p>
            <a:pPr lvl="2"/>
            <a:r>
              <a:rPr lang="en-GB" dirty="0"/>
              <a:t>Non-chronological reports</a:t>
            </a:r>
          </a:p>
          <a:p>
            <a:pPr lvl="2"/>
            <a:r>
              <a:rPr lang="en-GB" dirty="0"/>
              <a:t>Recount texts</a:t>
            </a:r>
          </a:p>
          <a:p>
            <a:pPr lvl="2"/>
            <a:r>
              <a:rPr lang="en-GB" dirty="0"/>
              <a:t>Information texts</a:t>
            </a:r>
          </a:p>
          <a:p>
            <a:pPr lvl="2"/>
            <a:r>
              <a:rPr lang="en-GB" dirty="0"/>
              <a:t>Instruction texts</a:t>
            </a:r>
          </a:p>
        </p:txBody>
      </p:sp>
    </p:spTree>
    <p:extLst>
      <p:ext uri="{BB962C8B-B14F-4D97-AF65-F5344CB8AC3E}">
        <p14:creationId xmlns:p14="http://schemas.microsoft.com/office/powerpoint/2010/main" val="68663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457200" y="1600200"/>
            <a:ext cx="8363272" cy="4925144"/>
          </a:xfrm>
        </p:spPr>
        <p:txBody>
          <a:bodyPr>
            <a:normAutofit fontScale="92500" lnSpcReduction="20000"/>
          </a:bodyPr>
          <a:lstStyle/>
          <a:p>
            <a:r>
              <a:rPr lang="en-GB" dirty="0"/>
              <a:t>Building on all skills learnt in Key Stage 1 through White Rose Maths, with a focus on:</a:t>
            </a:r>
          </a:p>
          <a:p>
            <a:pPr lvl="1"/>
            <a:r>
              <a:rPr lang="en-GB" dirty="0"/>
              <a:t>Arithmetic and number fluency (including times tables)</a:t>
            </a:r>
          </a:p>
          <a:p>
            <a:pPr lvl="1"/>
            <a:r>
              <a:rPr lang="en-GB" dirty="0"/>
              <a:t>Problem solving &amp; reasoning – proving their ideas in words</a:t>
            </a:r>
          </a:p>
          <a:p>
            <a:pPr lvl="1"/>
            <a:r>
              <a:rPr lang="en-GB" dirty="0"/>
              <a:t>Space, shape and measure (including telling the time)</a:t>
            </a:r>
          </a:p>
          <a:p>
            <a:r>
              <a:rPr lang="en-GB" dirty="0"/>
              <a:t>Any practical reinforcement you can do at home is greatly appreciated e.g. finding opportunities to tell the time or work out how long until tea time; reciting times tables or counting in multiples of a given number when in the car. Use the KIRFs to support you in this.</a:t>
            </a:r>
          </a:p>
          <a:p>
            <a:pPr marL="0" indent="0">
              <a:buNone/>
            </a:pPr>
            <a:endParaRPr lang="en-GB" dirty="0"/>
          </a:p>
        </p:txBody>
      </p:sp>
    </p:spTree>
    <p:extLst>
      <p:ext uri="{BB962C8B-B14F-4D97-AF65-F5344CB8AC3E}">
        <p14:creationId xmlns:p14="http://schemas.microsoft.com/office/powerpoint/2010/main" val="43235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mages for words"/>
          <p:cNvPicPr>
            <a:picLocks noChangeAspect="1" noChangeArrowheads="1"/>
          </p:cNvPicPr>
          <p:nvPr/>
        </p:nvPicPr>
        <p:blipFill>
          <a:blip r:embed="rId2">
            <a:duotone>
              <a:prstClr val="black"/>
              <a:schemeClr val="accent6">
                <a:tint val="45000"/>
                <a:satMod val="400000"/>
              </a:schemeClr>
            </a:duotone>
            <a:extLst>
              <a:ext uri="{BEBA8EAE-BF5A-486C-A8C5-ECC9F3942E4B}">
                <a14:imgProps xmlns:a14="http://schemas.microsoft.com/office/drawing/2010/main">
                  <a14:imgLayer r:embed="rId3">
                    <a14:imgEffect>
                      <a14:colorTemperature colorTemp="7200"/>
                    </a14:imgEffect>
                    <a14:imgEffect>
                      <a14:saturation sat="400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857251"/>
            <a:ext cx="9144000" cy="5143499"/>
          </a:xfrm>
          <a:prstGeom prst="rect">
            <a:avLst/>
          </a:prstGeom>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innerShdw blurRad="152400" dist="50800" dir="16200000">
              <a:schemeClr val="accent4">
                <a:lumMod val="60000"/>
                <a:lumOff val="40000"/>
                <a:alpha val="50000"/>
              </a:schemeClr>
            </a:innerShdw>
            <a:softEdge rad="31750"/>
          </a:effectLst>
        </p:spPr>
      </p:pic>
      <p:sp>
        <p:nvSpPr>
          <p:cNvPr id="4" name="Oval 3"/>
          <p:cNvSpPr/>
          <p:nvPr/>
        </p:nvSpPr>
        <p:spPr>
          <a:xfrm>
            <a:off x="2629403" y="2278653"/>
            <a:ext cx="3732711" cy="1939394"/>
          </a:xfrm>
          <a:prstGeom prst="ellipse">
            <a:avLst/>
          </a:prstGeom>
          <a:solidFill>
            <a:schemeClr val="bg2">
              <a:lumMod val="90000"/>
            </a:schemeClr>
          </a:solidFill>
          <a:ln>
            <a:solidFill>
              <a:srgbClr val="FF0000"/>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a:solidFill>
                  <a:schemeClr val="tx1"/>
                </a:solidFill>
                <a:effectLst>
                  <a:reflection blurRad="6350" stA="55000" endA="300" endPos="45500" dir="5400000" sy="-100000" algn="bl" rotWithShape="0"/>
                </a:effectLst>
                <a:latin typeface="Action Jackson" panose="00000400000000000000" pitchFamily="2" charset="0"/>
              </a:rPr>
              <a:t>STONEs, BONES and GOBBLEFUNK!</a:t>
            </a:r>
          </a:p>
        </p:txBody>
      </p:sp>
      <p:sp>
        <p:nvSpPr>
          <p:cNvPr id="5" name="Oval Callout 4"/>
          <p:cNvSpPr/>
          <p:nvPr/>
        </p:nvSpPr>
        <p:spPr>
          <a:xfrm>
            <a:off x="3047696" y="868212"/>
            <a:ext cx="2090623" cy="1222822"/>
          </a:xfrm>
          <a:prstGeom prst="wedgeEllipseCallou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sz="1350" dirty="0">
                <a:latin typeface="Comic Sans MS" panose="030F0702030302020204" pitchFamily="66" charset="0"/>
              </a:rPr>
              <a:t>HISTORY: </a:t>
            </a:r>
          </a:p>
          <a:p>
            <a:pPr algn="ctr"/>
            <a:r>
              <a:rPr lang="en-GB" sz="1350" dirty="0">
                <a:latin typeface="Comic Sans MS" panose="030F0702030302020204" pitchFamily="66" charset="0"/>
              </a:rPr>
              <a:t>Stone Age to Iron Age.</a:t>
            </a:r>
          </a:p>
        </p:txBody>
      </p:sp>
      <p:sp>
        <p:nvSpPr>
          <p:cNvPr id="6" name="Cloud Callout 5"/>
          <p:cNvSpPr/>
          <p:nvPr/>
        </p:nvSpPr>
        <p:spPr>
          <a:xfrm rot="10800000" flipV="1">
            <a:off x="68575" y="857250"/>
            <a:ext cx="3154685" cy="1724674"/>
          </a:xfrm>
          <a:prstGeom prst="cloudCallout">
            <a:avLst/>
          </a:prstGeom>
        </p:spPr>
        <p:style>
          <a:lnRef idx="1">
            <a:schemeClr val="accent3"/>
          </a:lnRef>
          <a:fillRef idx="3">
            <a:schemeClr val="accent3"/>
          </a:fillRef>
          <a:effectRef idx="2">
            <a:schemeClr val="accent3"/>
          </a:effectRef>
          <a:fontRef idx="minor">
            <a:schemeClr val="lt1"/>
          </a:fontRef>
        </p:style>
        <p:txBody>
          <a:bodyPr lIns="0" rIns="0" rtlCol="0" anchor="ctr"/>
          <a:lstStyle/>
          <a:p>
            <a:pPr algn="ctr"/>
            <a:r>
              <a:rPr lang="en-GB" sz="1350" dirty="0">
                <a:latin typeface="Comic Sans MS" panose="030F0702030302020204" pitchFamily="66" charset="0"/>
              </a:rPr>
              <a:t>ENGLISH: </a:t>
            </a:r>
          </a:p>
          <a:p>
            <a:pPr algn="ctr"/>
            <a:r>
              <a:rPr lang="en-GB" sz="1350" dirty="0">
                <a:latin typeface="Comic Sans MS" panose="030F0702030302020204" pitchFamily="66" charset="0"/>
              </a:rPr>
              <a:t>Exploring language and words focusing on key texts by Roald Dahl and also other texts linked to our History.</a:t>
            </a:r>
          </a:p>
        </p:txBody>
      </p:sp>
      <p:sp>
        <p:nvSpPr>
          <p:cNvPr id="7" name="Cloud Callout 6"/>
          <p:cNvSpPr/>
          <p:nvPr/>
        </p:nvSpPr>
        <p:spPr>
          <a:xfrm>
            <a:off x="6855740" y="1171511"/>
            <a:ext cx="2298561" cy="1333668"/>
          </a:xfrm>
          <a:prstGeom prst="cloudCallou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350" dirty="0">
                <a:latin typeface="Comic Sans MS" panose="030F0702030302020204" pitchFamily="66" charset="0"/>
              </a:rPr>
              <a:t>SCIENCE:</a:t>
            </a:r>
          </a:p>
          <a:p>
            <a:pPr algn="ctr"/>
            <a:r>
              <a:rPr lang="en-GB" sz="1350" dirty="0">
                <a:latin typeface="Comic Sans MS" panose="030F0702030302020204" pitchFamily="66" charset="0"/>
              </a:rPr>
              <a:t>Light and Darkness.</a:t>
            </a:r>
          </a:p>
        </p:txBody>
      </p:sp>
      <p:sp>
        <p:nvSpPr>
          <p:cNvPr id="9" name="Cloud 8"/>
          <p:cNvSpPr/>
          <p:nvPr/>
        </p:nvSpPr>
        <p:spPr>
          <a:xfrm>
            <a:off x="1844641" y="4217015"/>
            <a:ext cx="2406109" cy="1729682"/>
          </a:xfrm>
          <a:prstGeom prst="cloud">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350" dirty="0">
                <a:latin typeface="Comic Sans MS" panose="030F0702030302020204" pitchFamily="66" charset="0"/>
              </a:rPr>
              <a:t>D.T.:</a:t>
            </a:r>
          </a:p>
          <a:p>
            <a:pPr algn="ctr"/>
            <a:r>
              <a:rPr lang="en-GB" sz="1350" dirty="0">
                <a:latin typeface="Comic Sans MS" panose="030F0702030302020204" pitchFamily="66" charset="0"/>
              </a:rPr>
              <a:t>Design and make an instrument for an early Briton. </a:t>
            </a:r>
          </a:p>
        </p:txBody>
      </p:sp>
      <p:sp>
        <p:nvSpPr>
          <p:cNvPr id="11" name="Cloud 10"/>
          <p:cNvSpPr/>
          <p:nvPr/>
        </p:nvSpPr>
        <p:spPr>
          <a:xfrm>
            <a:off x="4124911" y="4396245"/>
            <a:ext cx="2237203" cy="1498963"/>
          </a:xfrm>
          <a:prstGeom prst="cloud">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350" dirty="0">
                <a:latin typeface="Comic Sans MS" panose="030F0702030302020204" pitchFamily="66" charset="0"/>
              </a:rPr>
              <a:t>FRENCH:</a:t>
            </a:r>
          </a:p>
          <a:p>
            <a:pPr algn="ctr"/>
            <a:r>
              <a:rPr lang="en-GB" sz="1350" dirty="0">
                <a:latin typeface="Comic Sans MS" panose="030F0702030302020204" pitchFamily="66" charset="0"/>
              </a:rPr>
              <a:t>Introduction to communicating in another language.</a:t>
            </a:r>
          </a:p>
        </p:txBody>
      </p:sp>
      <p:sp>
        <p:nvSpPr>
          <p:cNvPr id="12" name="Cloud 11"/>
          <p:cNvSpPr/>
          <p:nvPr/>
        </p:nvSpPr>
        <p:spPr>
          <a:xfrm>
            <a:off x="6362161" y="4396246"/>
            <a:ext cx="2401933" cy="1316459"/>
          </a:xfrm>
          <a:prstGeom prst="cloud">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350" dirty="0">
                <a:latin typeface="Comic Sans MS" panose="030F0702030302020204" pitchFamily="66" charset="0"/>
              </a:rPr>
              <a:t>MUSIC:</a:t>
            </a:r>
          </a:p>
          <a:p>
            <a:pPr algn="ctr"/>
            <a:r>
              <a:rPr lang="en-GB" sz="1350" dirty="0">
                <a:latin typeface="Comic Sans MS" panose="030F0702030302020204" pitchFamily="66" charset="0"/>
              </a:rPr>
              <a:t>The instruments of the orchestra; onomatopoeia for fireworks.</a:t>
            </a:r>
          </a:p>
        </p:txBody>
      </p:sp>
      <p:sp>
        <p:nvSpPr>
          <p:cNvPr id="14" name="Oval Callout 13"/>
          <p:cNvSpPr/>
          <p:nvPr/>
        </p:nvSpPr>
        <p:spPr>
          <a:xfrm>
            <a:off x="6555922" y="2676739"/>
            <a:ext cx="2449286" cy="1547948"/>
          </a:xfrm>
          <a:prstGeom prst="wedgeEllipseCallou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sz="1350" dirty="0">
                <a:latin typeface="Comic Sans MS" panose="030F0702030302020204" pitchFamily="66" charset="0"/>
              </a:rPr>
              <a:t>GEOGRAPHY: </a:t>
            </a:r>
          </a:p>
          <a:p>
            <a:pPr algn="ctr"/>
            <a:r>
              <a:rPr lang="en-GB" sz="1350" dirty="0">
                <a:latin typeface="Comic Sans MS" panose="030F0702030302020204" pitchFamily="66" charset="0"/>
              </a:rPr>
              <a:t>Our European Neighbours.  Human and physical features including culture and language.</a:t>
            </a:r>
          </a:p>
        </p:txBody>
      </p:sp>
      <p:sp>
        <p:nvSpPr>
          <p:cNvPr id="16" name="Oval Callout 15"/>
          <p:cNvSpPr/>
          <p:nvPr/>
        </p:nvSpPr>
        <p:spPr>
          <a:xfrm flipH="1">
            <a:off x="176349" y="2610940"/>
            <a:ext cx="1959428" cy="1042137"/>
          </a:xfrm>
          <a:prstGeom prst="wedgeEllipseCallou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sz="1350" dirty="0">
                <a:latin typeface="Comic Sans MS" panose="030F0702030302020204" pitchFamily="66" charset="0"/>
              </a:rPr>
              <a:t>COMPUTING: </a:t>
            </a:r>
          </a:p>
          <a:p>
            <a:pPr algn="ctr"/>
            <a:r>
              <a:rPr lang="en-GB" sz="1350" dirty="0">
                <a:latin typeface="Comic Sans MS" panose="030F0702030302020204" pitchFamily="66" charset="0"/>
              </a:rPr>
              <a:t>Purple Mash:</a:t>
            </a:r>
          </a:p>
          <a:p>
            <a:pPr algn="ctr"/>
            <a:r>
              <a:rPr lang="en-GB" sz="1350" dirty="0">
                <a:latin typeface="Comic Sans MS" panose="030F0702030302020204" pitchFamily="66" charset="0"/>
              </a:rPr>
              <a:t>Coding.</a:t>
            </a:r>
          </a:p>
        </p:txBody>
      </p:sp>
      <p:sp>
        <p:nvSpPr>
          <p:cNvPr id="13" name="Cloud 12"/>
          <p:cNvSpPr/>
          <p:nvPr/>
        </p:nvSpPr>
        <p:spPr>
          <a:xfrm>
            <a:off x="1" y="3682092"/>
            <a:ext cx="2147396" cy="1858193"/>
          </a:xfrm>
          <a:prstGeom prst="cloud">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350" dirty="0">
                <a:latin typeface="Comic Sans MS" panose="030F0702030302020204" pitchFamily="66" charset="0"/>
              </a:rPr>
              <a:t>Art:</a:t>
            </a:r>
          </a:p>
          <a:p>
            <a:pPr algn="ctr"/>
            <a:r>
              <a:rPr lang="en-GB" sz="1350" dirty="0">
                <a:latin typeface="Comic Sans MS" panose="030F0702030302020204" pitchFamily="66" charset="0"/>
              </a:rPr>
              <a:t>Pencil skills/Primary Colours.</a:t>
            </a:r>
          </a:p>
        </p:txBody>
      </p:sp>
      <p:sp>
        <p:nvSpPr>
          <p:cNvPr id="15" name="Oval Callout 14"/>
          <p:cNvSpPr/>
          <p:nvPr/>
        </p:nvSpPr>
        <p:spPr>
          <a:xfrm>
            <a:off x="4964883" y="997112"/>
            <a:ext cx="2090623" cy="1222822"/>
          </a:xfrm>
          <a:prstGeom prst="wedgeEllipseCallou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sz="1350" dirty="0">
                <a:latin typeface="Comic Sans MS" panose="030F0702030302020204" pitchFamily="66" charset="0"/>
              </a:rPr>
              <a:t>P.E.: Tag Rugby, Circuit Training, Dance linked to our History Topic.</a:t>
            </a:r>
          </a:p>
        </p:txBody>
      </p:sp>
      <p:sp>
        <p:nvSpPr>
          <p:cNvPr id="2" name="TextBox 1"/>
          <p:cNvSpPr txBox="1"/>
          <p:nvPr/>
        </p:nvSpPr>
        <p:spPr>
          <a:xfrm>
            <a:off x="679334" y="121148"/>
            <a:ext cx="7632848" cy="830997"/>
          </a:xfrm>
          <a:prstGeom prst="rect">
            <a:avLst/>
          </a:prstGeom>
          <a:noFill/>
        </p:spPr>
        <p:txBody>
          <a:bodyPr wrap="square" rtlCol="0">
            <a:spAutoFit/>
          </a:bodyPr>
          <a:lstStyle/>
          <a:p>
            <a:pPr algn="ctr"/>
            <a:r>
              <a:rPr lang="en-GB" sz="2400" dirty="0"/>
              <a:t>The Creative Curriculum – providing a broad and balanced curriculum.</a:t>
            </a:r>
          </a:p>
        </p:txBody>
      </p:sp>
    </p:spTree>
    <p:extLst>
      <p:ext uri="{BB962C8B-B14F-4D97-AF65-F5344CB8AC3E}">
        <p14:creationId xmlns:p14="http://schemas.microsoft.com/office/powerpoint/2010/main" val="3658660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p:txBody>
          <a:bodyPr>
            <a:normAutofit lnSpcReduction="10000"/>
          </a:bodyPr>
          <a:lstStyle/>
          <a:p>
            <a:r>
              <a:rPr lang="en-GB" b="1" dirty="0"/>
              <a:t>Ongoing</a:t>
            </a:r>
            <a:r>
              <a:rPr lang="en-GB" dirty="0"/>
              <a:t> – Reading, KIRFS and Year 3&amp;4 Spellings </a:t>
            </a:r>
          </a:p>
          <a:p>
            <a:r>
              <a:rPr lang="en-GB" b="1" dirty="0"/>
              <a:t>Daily Spellings</a:t>
            </a:r>
            <a:r>
              <a:rPr lang="en-GB" dirty="0"/>
              <a:t> – The children practise their spellings daily in class. The spellings are based on a combination of misspellings in their work and spellings they are learning in class.</a:t>
            </a:r>
          </a:p>
          <a:p>
            <a:r>
              <a:rPr lang="en-GB" b="1" dirty="0"/>
              <a:t>Friday</a:t>
            </a:r>
            <a:r>
              <a:rPr lang="en-GB" dirty="0"/>
              <a:t> – Formal homework will comprise spellings for testing and a specific times table, tailored to your child. </a:t>
            </a:r>
          </a:p>
        </p:txBody>
      </p:sp>
    </p:spTree>
    <p:extLst>
      <p:ext uri="{BB962C8B-B14F-4D97-AF65-F5344CB8AC3E}">
        <p14:creationId xmlns:p14="http://schemas.microsoft.com/office/powerpoint/2010/main" val="19482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7424"/>
            <a:ext cx="8229600" cy="1805062"/>
          </a:xfrm>
        </p:spPr>
        <p:txBody>
          <a:bodyPr/>
          <a:lstStyle/>
          <a:p>
            <a:r>
              <a:rPr lang="en-GB" dirty="0"/>
              <a:t>What’s needed in school each day:</a:t>
            </a:r>
          </a:p>
        </p:txBody>
      </p:sp>
      <p:sp>
        <p:nvSpPr>
          <p:cNvPr id="3" name="Content Placeholder 2"/>
          <p:cNvSpPr>
            <a:spLocks noGrp="1"/>
          </p:cNvSpPr>
          <p:nvPr>
            <p:ph idx="1"/>
          </p:nvPr>
        </p:nvSpPr>
        <p:spPr>
          <a:xfrm>
            <a:off x="457200" y="908720"/>
            <a:ext cx="8229600" cy="6264696"/>
          </a:xfrm>
        </p:spPr>
        <p:txBody>
          <a:bodyPr>
            <a:normAutofit fontScale="85000" lnSpcReduction="20000"/>
          </a:bodyPr>
          <a:lstStyle/>
          <a:p>
            <a:r>
              <a:rPr lang="en-GB" dirty="0"/>
              <a:t>Water bottles, disposable lunch, small bags or rucksacks – these have to fit into the lockers!</a:t>
            </a:r>
          </a:p>
          <a:p>
            <a:r>
              <a:rPr lang="en-GB" dirty="0"/>
              <a:t>PE kit to be worn into school </a:t>
            </a:r>
            <a:r>
              <a:rPr lang="en-GB"/>
              <a:t>on P.E days </a:t>
            </a:r>
            <a:r>
              <a:rPr lang="en-GB" dirty="0"/>
              <a:t>(Tuesdays and Wednesdays)</a:t>
            </a:r>
          </a:p>
          <a:p>
            <a:r>
              <a:rPr lang="en-GB" dirty="0"/>
              <a:t>Wellies/outdoor shoes (these should be left on the rack outside the classroom) and a coat if required</a:t>
            </a:r>
          </a:p>
          <a:p>
            <a:r>
              <a:rPr lang="en-GB" dirty="0"/>
              <a:t>Reading book – </a:t>
            </a:r>
            <a:r>
              <a:rPr lang="en-GB" b="1" u="sng" dirty="0"/>
              <a:t>please do make sure that this comes in every day</a:t>
            </a:r>
          </a:p>
          <a:p>
            <a:pPr lvl="0"/>
            <a:r>
              <a:rPr lang="en-GB" dirty="0"/>
              <a:t>Pencil case – this can stay in school throughout the week but when they are brought home please do keep an eye on the contents of your child’s pencil case as pencils/glue sticks etc. do need replacing from time to time.  Also please encourage your child not to bring in anything too precious.</a:t>
            </a:r>
          </a:p>
          <a:p>
            <a:pPr lvl="0"/>
            <a:r>
              <a:rPr lang="en-GB" dirty="0"/>
              <a:t>Fruit (fresh or dried) or fresh vegetable snack only.  </a:t>
            </a:r>
          </a:p>
          <a:p>
            <a:pPr lvl="0"/>
            <a:r>
              <a:rPr lang="en-GB" b="1" dirty="0"/>
              <a:t>NO NUTS OF ANY KIND PLEASE!</a:t>
            </a:r>
          </a:p>
          <a:p>
            <a:endParaRPr lang="en-GB" dirty="0"/>
          </a:p>
        </p:txBody>
      </p:sp>
    </p:spTree>
    <p:extLst>
      <p:ext uri="{BB962C8B-B14F-4D97-AF65-F5344CB8AC3E}">
        <p14:creationId xmlns:p14="http://schemas.microsoft.com/office/powerpoint/2010/main" val="70006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Expectations in Key Stage 2 (Years 3-6)</a:t>
            </a:r>
          </a:p>
        </p:txBody>
      </p:sp>
      <p:sp>
        <p:nvSpPr>
          <p:cNvPr id="3" name="Content Placeholder 2"/>
          <p:cNvSpPr>
            <a:spLocks noGrp="1"/>
          </p:cNvSpPr>
          <p:nvPr>
            <p:ph idx="1"/>
          </p:nvPr>
        </p:nvSpPr>
        <p:spPr/>
        <p:txBody>
          <a:bodyPr>
            <a:normAutofit fontScale="92500" lnSpcReduction="10000"/>
          </a:bodyPr>
          <a:lstStyle/>
          <a:p>
            <a:r>
              <a:rPr lang="en-GB" sz="3600" dirty="0"/>
              <a:t>Role models to the younger children</a:t>
            </a:r>
          </a:p>
          <a:p>
            <a:r>
              <a:rPr lang="en-GB" sz="3600" dirty="0"/>
              <a:t>Uniform – neat and correct. Labelled please!</a:t>
            </a:r>
          </a:p>
          <a:p>
            <a:r>
              <a:rPr lang="en-GB" sz="3600" dirty="0"/>
              <a:t>Homework – prepared for weekly tests</a:t>
            </a:r>
          </a:p>
          <a:p>
            <a:r>
              <a:rPr lang="en-GB" sz="3600" dirty="0"/>
              <a:t>Sensible, helpful and polite in class and around the school</a:t>
            </a:r>
          </a:p>
          <a:p>
            <a:r>
              <a:rPr lang="en-GB" sz="3600" dirty="0"/>
              <a:t>Hard work but lots of fun too</a:t>
            </a:r>
          </a:p>
          <a:p>
            <a:r>
              <a:rPr lang="en-GB" sz="3600" dirty="0"/>
              <a:t>Achieving our best – in thought, in word, in deed</a:t>
            </a:r>
          </a:p>
        </p:txBody>
      </p:sp>
    </p:spTree>
    <p:extLst>
      <p:ext uri="{BB962C8B-B14F-4D97-AF65-F5344CB8AC3E}">
        <p14:creationId xmlns:p14="http://schemas.microsoft.com/office/powerpoint/2010/main" val="23416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normAutofit fontScale="85000" lnSpcReduction="20000"/>
          </a:bodyPr>
          <a:lstStyle/>
          <a:p>
            <a:r>
              <a:rPr lang="en-GB" dirty="0"/>
              <a:t>At the moment it is sometimes possible to have a quick chat at the end of each day but </a:t>
            </a:r>
            <a:r>
              <a:rPr lang="en-GB"/>
              <a:t>if not, please </a:t>
            </a:r>
            <a:r>
              <a:rPr lang="en-GB" dirty="0"/>
              <a:t>do contact the office </a:t>
            </a:r>
            <a:r>
              <a:rPr lang="en-GB"/>
              <a:t>and I </a:t>
            </a:r>
            <a:r>
              <a:rPr lang="en-GB" dirty="0"/>
              <a:t>will make </a:t>
            </a:r>
            <a:r>
              <a:rPr lang="en-GB"/>
              <a:t>sure I </a:t>
            </a:r>
            <a:r>
              <a:rPr lang="en-GB" dirty="0"/>
              <a:t>get back to you as soon as possible.</a:t>
            </a:r>
          </a:p>
          <a:p>
            <a:r>
              <a:rPr lang="en-GB" dirty="0"/>
              <a:t>Our Class Page on the website is regularly updated and is a good source of information, so please do check it as it has useful information on it: </a:t>
            </a:r>
            <a:endParaRPr lang="en-GB" u="sng" dirty="0"/>
          </a:p>
          <a:p>
            <a:pPr marL="0" indent="0">
              <a:buNone/>
            </a:pPr>
            <a:r>
              <a:rPr lang="en-GB" u="sng" dirty="0">
                <a:hlinkClick r:id="rId3"/>
              </a:rPr>
              <a:t>www.cheapsideschool.org.uk/nightingales-year-3/</a:t>
            </a:r>
            <a:endParaRPr lang="en-GB" u="sng" dirty="0"/>
          </a:p>
          <a:p>
            <a:pPr marL="0" indent="0">
              <a:buNone/>
            </a:pPr>
            <a:endParaRPr lang="en-GB" dirty="0"/>
          </a:p>
          <a:p>
            <a:r>
              <a:rPr lang="en-GB" dirty="0"/>
              <a:t>The website also has lots of other useful pages such as the Curriculum page under the Key Information tab and the Reading Zone under the Children tab.</a:t>
            </a:r>
          </a:p>
          <a:p>
            <a:endParaRPr lang="en-GB" dirty="0"/>
          </a:p>
        </p:txBody>
      </p:sp>
    </p:spTree>
    <p:extLst>
      <p:ext uri="{BB962C8B-B14F-4D97-AF65-F5344CB8AC3E}">
        <p14:creationId xmlns:p14="http://schemas.microsoft.com/office/powerpoint/2010/main" val="105710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11" ma:contentTypeDescription="Create a new document." ma:contentTypeScope="" ma:versionID="0aac2b6b7a29f39bd20733b5de126146">
  <xsd:schema xmlns:xsd="http://www.w3.org/2001/XMLSchema" xmlns:xs="http://www.w3.org/2001/XMLSchema" xmlns:p="http://schemas.microsoft.com/office/2006/metadata/properties" xmlns:ns2="2a5f1dcc-0833-4cfd-bcad-ab37e0f36cdd" targetNamespace="http://schemas.microsoft.com/office/2006/metadata/properties" ma:root="true" ma:fieldsID="83e644ecbfe930ae300dcbe75dffbc0d" ns2:_="">
    <xsd:import namespace="2a5f1dcc-0833-4cfd-bcad-ab37e0f36cd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00FCC7A-5BA0-42B6-9535-87C9DF24D313}">
  <ds:schemaRefs>
    <ds:schemaRef ds:uri="http://schemas.microsoft.com/sharepoint/v3/contenttype/forms"/>
  </ds:schemaRefs>
</ds:datastoreItem>
</file>

<file path=customXml/itemProps2.xml><?xml version="1.0" encoding="utf-8"?>
<ds:datastoreItem xmlns:ds="http://schemas.openxmlformats.org/officeDocument/2006/customXml" ds:itemID="{EF4C122B-D413-4D46-A4BC-096FE7763D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7A692E-9A6A-4DBC-BA0D-104F7AC6F330}">
  <ds:schemaRefs>
    <ds:schemaRef ds:uri="http://schemas.microsoft.com/office/2006/metadata/properties"/>
    <ds:schemaRef ds:uri="http://purl.org/dc/terms/"/>
    <ds:schemaRef ds:uri="http://schemas.openxmlformats.org/package/2006/metadata/core-properties"/>
    <ds:schemaRef ds:uri="2a5f1dcc-0833-4cfd-bcad-ab37e0f36cdd"/>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Composite</Template>
  <TotalTime>510</TotalTime>
  <Words>917</Words>
  <Application>Microsoft Office PowerPoint</Application>
  <PresentationFormat>On-screen Show (4:3)</PresentationFormat>
  <Paragraphs>75</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Action Jackson</vt:lpstr>
      <vt:lpstr>Arial</vt:lpstr>
      <vt:lpstr>Calibri</vt:lpstr>
      <vt:lpstr>Comic Sans MS</vt:lpstr>
      <vt:lpstr>Office Theme</vt:lpstr>
      <vt:lpstr>Welcome to Nightingale Class</vt:lpstr>
      <vt:lpstr>General Information</vt:lpstr>
      <vt:lpstr>PowerPoint Presentation</vt:lpstr>
      <vt:lpstr>Reading</vt:lpstr>
      <vt:lpstr>Writing</vt:lpstr>
      <vt:lpstr>Maths</vt:lpstr>
      <vt:lpstr>PowerPoint Presentation</vt:lpstr>
      <vt:lpstr>Homework</vt:lpstr>
      <vt:lpstr>What’s needed in school each day:</vt:lpstr>
      <vt:lpstr>Expectations in Key Stage 2 (Years 3-6)</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Clare Roberts</dc:creator>
  <cp:lastModifiedBy>Nightingale Class</cp:lastModifiedBy>
  <cp:revision>97</cp:revision>
  <dcterms:created xsi:type="dcterms:W3CDTF">2016-09-07T16:29:08Z</dcterms:created>
  <dcterms:modified xsi:type="dcterms:W3CDTF">2021-09-23T11:55:21Z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ies>
</file>