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80" r:id="rId2"/>
    <p:sldId id="281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68" r:id="rId15"/>
    <p:sldId id="293" r:id="rId16"/>
  </p:sldIdLst>
  <p:sldSz cx="9144000" cy="6858000" type="screen4x3"/>
  <p:notesSz cx="6858000" cy="9144000"/>
  <p:embeddedFontLst>
    <p:embeddedFont>
      <p:font typeface="Tuffy" panose="020B0603060100000000" charset="0"/>
      <p:regular r:id="rId18"/>
      <p:bold r:id="rId19"/>
      <p:italic r:id="rId20"/>
      <p:boldItalic r:id="rId21"/>
    </p:embeddedFont>
    <p:embeddedFont>
      <p:font typeface="Twinkl SemiBold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  <p:embeddedFont>
      <p:font typeface="Sassoon Infant Rg" panose="02000503030000020003" charset="0"/>
      <p:regular r:id="rId30"/>
      <p:bold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990167"/>
    <a:srgbClr val="E2AC00"/>
    <a:srgbClr val="FF7E00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49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40" y="44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FDBA3B5-CA2E-4AB0-82F1-4CC8636F4758}" type="datetimeFigureOut">
              <a:rPr lang="en-GB"/>
              <a:pPr>
                <a:defRPr/>
              </a:pPr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F03F86-5B1A-4F20-B0C2-FAF1CB52B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9751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286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913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132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55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7849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9" r:id="rId3"/>
    <p:sldLayoutId id="2147483670" r:id="rId4"/>
    <p:sldLayoutId id="2147483671" r:id="rId5"/>
    <p:sldLayoutId id="2147483672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5.png"/><Relationship Id="rId5" Type="http://schemas.microsoft.com/office/2007/relationships/media" Target="../media/media3.WAV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6" Type="http://schemas.openxmlformats.org/officeDocument/2006/relationships/image" Target="../media/image7.png"/><Relationship Id="rId1" Type="http://schemas.microsoft.com/office/2007/relationships/media" Target="../media/media1.WAV"/><Relationship Id="rId6" Type="http://schemas.openxmlformats.org/officeDocument/2006/relationships/audio" Target="../media/media4.WAV"/><Relationship Id="rId11" Type="http://schemas.openxmlformats.org/officeDocument/2006/relationships/image" Target="../media/image5.png"/><Relationship Id="rId5" Type="http://schemas.microsoft.com/office/2007/relationships/media" Target="../media/media4.WAV"/><Relationship Id="rId15" Type="http://schemas.openxmlformats.org/officeDocument/2006/relationships/image" Target="../media/image11.png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3.png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openxmlformats.org/officeDocument/2006/relationships/image" Target="../media/image13.png"/><Relationship Id="rId3" Type="http://schemas.microsoft.com/office/2007/relationships/media" Target="../media/media6.WAV"/><Relationship Id="rId7" Type="http://schemas.microsoft.com/office/2007/relationships/media" Target="../media/media8.WAV"/><Relationship Id="rId12" Type="http://schemas.openxmlformats.org/officeDocument/2006/relationships/image" Target="../media/image12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3.png"/><Relationship Id="rId5" Type="http://schemas.microsoft.com/office/2007/relationships/media" Target="../media/media7.WAV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9.WAV"/><Relationship Id="rId11" Type="http://schemas.openxmlformats.org/officeDocument/2006/relationships/image" Target="../media/image5.png"/><Relationship Id="rId5" Type="http://schemas.microsoft.com/office/2007/relationships/media" Target="../media/media9.WAV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0.WAV"/><Relationship Id="rId11" Type="http://schemas.openxmlformats.org/officeDocument/2006/relationships/image" Target="../media/image5.png"/><Relationship Id="rId5" Type="http://schemas.microsoft.com/office/2007/relationships/media" Target="../media/media10.WAV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8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1.WAV"/><Relationship Id="rId11" Type="http://schemas.openxmlformats.org/officeDocument/2006/relationships/image" Target="../media/image5.png"/><Relationship Id="rId5" Type="http://schemas.microsoft.com/office/2007/relationships/media" Target="../media/media11.WAV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3.png"/><Relationship Id="rId1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13" Type="http://schemas.openxmlformats.org/officeDocument/2006/relationships/image" Target="../media/image13.png"/><Relationship Id="rId3" Type="http://schemas.microsoft.com/office/2007/relationships/media" Target="../media/media10.WAV"/><Relationship Id="rId7" Type="http://schemas.microsoft.com/office/2007/relationships/media" Target="../media/media5.WAV"/><Relationship Id="rId12" Type="http://schemas.openxmlformats.org/officeDocument/2006/relationships/image" Target="../media/image12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audio" Target="../media/media13.WAV"/><Relationship Id="rId11" Type="http://schemas.openxmlformats.org/officeDocument/2006/relationships/image" Target="../media/image3.png"/><Relationship Id="rId5" Type="http://schemas.microsoft.com/office/2007/relationships/media" Target="../media/media13.WAV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audio" Target="../media/media10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7.WAV"/><Relationship Id="rId13" Type="http://schemas.microsoft.com/office/2007/relationships/media" Target="../media/media6.WAV"/><Relationship Id="rId18" Type="http://schemas.openxmlformats.org/officeDocument/2006/relationships/audio" Target="../media/media8.WAV"/><Relationship Id="rId26" Type="http://schemas.openxmlformats.org/officeDocument/2006/relationships/image" Target="../media/image3.png"/><Relationship Id="rId39" Type="http://schemas.openxmlformats.org/officeDocument/2006/relationships/image" Target="../media/image2.png"/><Relationship Id="rId3" Type="http://schemas.microsoft.com/office/2007/relationships/media" Target="../media/media15.WAV"/><Relationship Id="rId21" Type="http://schemas.microsoft.com/office/2007/relationships/media" Target="../media/media10.WAV"/><Relationship Id="rId34" Type="http://schemas.openxmlformats.org/officeDocument/2006/relationships/image" Target="../media/image26.png"/><Relationship Id="rId7" Type="http://schemas.microsoft.com/office/2007/relationships/media" Target="../media/media17.WAV"/><Relationship Id="rId12" Type="http://schemas.openxmlformats.org/officeDocument/2006/relationships/audio" Target="../media/media19.WAV"/><Relationship Id="rId17" Type="http://schemas.microsoft.com/office/2007/relationships/media" Target="../media/media8.WAV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25.png"/><Relationship Id="rId38" Type="http://schemas.openxmlformats.org/officeDocument/2006/relationships/image" Target="../media/image30.png"/><Relationship Id="rId2" Type="http://schemas.openxmlformats.org/officeDocument/2006/relationships/audio" Target="../media/media14.WAV"/><Relationship Id="rId16" Type="http://schemas.openxmlformats.org/officeDocument/2006/relationships/audio" Target="../media/media7.WAV"/><Relationship Id="rId20" Type="http://schemas.openxmlformats.org/officeDocument/2006/relationships/audio" Target="../media/media12.WAV"/><Relationship Id="rId29" Type="http://schemas.openxmlformats.org/officeDocument/2006/relationships/image" Target="../media/image21.png"/><Relationship Id="rId1" Type="http://schemas.microsoft.com/office/2007/relationships/media" Target="../media/media14.WAV"/><Relationship Id="rId6" Type="http://schemas.openxmlformats.org/officeDocument/2006/relationships/audio" Target="../media/media16.WAV"/><Relationship Id="rId11" Type="http://schemas.microsoft.com/office/2007/relationships/media" Target="../media/media19.WAV"/><Relationship Id="rId24" Type="http://schemas.openxmlformats.org/officeDocument/2006/relationships/audio" Target="../media/media13.WAV"/><Relationship Id="rId32" Type="http://schemas.openxmlformats.org/officeDocument/2006/relationships/image" Target="../media/image24.png"/><Relationship Id="rId37" Type="http://schemas.openxmlformats.org/officeDocument/2006/relationships/image" Target="../media/image29.png"/><Relationship Id="rId40" Type="http://schemas.openxmlformats.org/officeDocument/2006/relationships/image" Target="../media/image7.png"/><Relationship Id="rId5" Type="http://schemas.microsoft.com/office/2007/relationships/media" Target="../media/media16.WAV"/><Relationship Id="rId15" Type="http://schemas.microsoft.com/office/2007/relationships/media" Target="../media/media7.WAV"/><Relationship Id="rId23" Type="http://schemas.microsoft.com/office/2007/relationships/media" Target="../media/media13.WAV"/><Relationship Id="rId28" Type="http://schemas.openxmlformats.org/officeDocument/2006/relationships/image" Target="../media/image20.png"/><Relationship Id="rId36" Type="http://schemas.openxmlformats.org/officeDocument/2006/relationships/image" Target="../media/image28.png"/><Relationship Id="rId10" Type="http://schemas.openxmlformats.org/officeDocument/2006/relationships/audio" Target="../media/media18.WAV"/><Relationship Id="rId19" Type="http://schemas.microsoft.com/office/2007/relationships/media" Target="../media/media12.WAV"/><Relationship Id="rId31" Type="http://schemas.openxmlformats.org/officeDocument/2006/relationships/image" Target="../media/image23.png"/><Relationship Id="rId4" Type="http://schemas.openxmlformats.org/officeDocument/2006/relationships/audio" Target="../media/media15.WAV"/><Relationship Id="rId9" Type="http://schemas.microsoft.com/office/2007/relationships/media" Target="../media/media18.WAV"/><Relationship Id="rId14" Type="http://schemas.openxmlformats.org/officeDocument/2006/relationships/audio" Target="../media/media6.WAV"/><Relationship Id="rId22" Type="http://schemas.openxmlformats.org/officeDocument/2006/relationships/audio" Target="../media/media10.WAV"/><Relationship Id="rId27" Type="http://schemas.openxmlformats.org/officeDocument/2006/relationships/image" Target="../media/image19.png"/><Relationship Id="rId30" Type="http://schemas.openxmlformats.org/officeDocument/2006/relationships/image" Target="../media/image22.png"/><Relationship Id="rId35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0.WAV"/><Relationship Id="rId13" Type="http://schemas.openxmlformats.org/officeDocument/2006/relationships/image" Target="../media/image2.png"/><Relationship Id="rId3" Type="http://schemas.microsoft.com/office/2007/relationships/media" Target="../media/media2.WAV"/><Relationship Id="rId7" Type="http://schemas.microsoft.com/office/2007/relationships/media" Target="../media/media20.WAV"/><Relationship Id="rId12" Type="http://schemas.openxmlformats.org/officeDocument/2006/relationships/image" Target="../media/image31.png"/><Relationship Id="rId2" Type="http://schemas.openxmlformats.org/officeDocument/2006/relationships/audio" Target="../media/media1.WAV"/><Relationship Id="rId16" Type="http://schemas.openxmlformats.org/officeDocument/2006/relationships/image" Target="../media/image7.png"/><Relationship Id="rId1" Type="http://schemas.microsoft.com/office/2007/relationships/media" Target="../media/media1.WAV"/><Relationship Id="rId6" Type="http://schemas.openxmlformats.org/officeDocument/2006/relationships/audio" Target="../media/media19.WAV"/><Relationship Id="rId11" Type="http://schemas.openxmlformats.org/officeDocument/2006/relationships/slideLayout" Target="../slideLayouts/slideLayout2.xml"/><Relationship Id="rId5" Type="http://schemas.microsoft.com/office/2007/relationships/media" Target="../media/media19.WAV"/><Relationship Id="rId15" Type="http://schemas.openxmlformats.org/officeDocument/2006/relationships/image" Target="../media/image37.png"/><Relationship Id="rId10" Type="http://schemas.openxmlformats.org/officeDocument/2006/relationships/audio" Target="../media/media21.WAV"/><Relationship Id="rId4" Type="http://schemas.openxmlformats.org/officeDocument/2006/relationships/audio" Target="../media/media2.WAV"/><Relationship Id="rId9" Type="http://schemas.microsoft.com/office/2007/relationships/media" Target="../media/media21.WAV"/><Relationship Id="rId1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1.png"/><Relationship Id="rId7" Type="http://schemas.openxmlformats.org/officeDocument/2006/relationships/image" Target="../media/image4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png"/><Relationship Id="rId7" Type="http://schemas.openxmlformats.org/officeDocument/2006/relationships/image" Target="../media/image4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946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août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oût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70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3759200"/>
            <a:ext cx="3043237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081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932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7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0485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septembre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sept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9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8" y="3787775"/>
            <a:ext cx="3746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113"/>
          <a:stretch>
            <a:fillRect/>
          </a:stretch>
        </p:blipFill>
        <p:spPr bwMode="auto">
          <a:xfrm>
            <a:off x="5321300" y="3878263"/>
            <a:ext cx="1389063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612"/>
          <a:stretch>
            <a:fillRect/>
          </a:stretch>
        </p:blipFill>
        <p:spPr bwMode="auto">
          <a:xfrm>
            <a:off x="4608513" y="4198938"/>
            <a:ext cx="709612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6" t="108" r="706" b="38664"/>
          <a:stretch>
            <a:fillRect/>
          </a:stretch>
        </p:blipFill>
        <p:spPr bwMode="auto">
          <a:xfrm>
            <a:off x="3635375" y="4294188"/>
            <a:ext cx="827088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168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sept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432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150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juillet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juillet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août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août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 </a:t>
            </a:r>
            <a:r>
              <a:rPr lang="en-GB" dirty="0" err="1">
                <a:latin typeface="Twinkl" pitchFamily="2" charset="0"/>
              </a:rPr>
              <a:t>septembre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sept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7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19208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3108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4295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2533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octobre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octo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42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3790950"/>
            <a:ext cx="1722437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909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cto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4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2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355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848350" y="1909763"/>
            <a:ext cx="1631950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novembre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nov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39"/>
          <a:stretch>
            <a:fillRect/>
          </a:stretch>
        </p:blipFill>
        <p:spPr bwMode="auto">
          <a:xfrm>
            <a:off x="2921000" y="3776663"/>
            <a:ext cx="3886200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551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2338" y="3616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458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décembre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déc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90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3754438"/>
            <a:ext cx="15351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4435475"/>
            <a:ext cx="21907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6313" y="879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017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960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52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5605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octobre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octo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novembre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nov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décembre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déc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3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ctob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novemb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792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5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Ecoutez et répétez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-123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6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5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9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457200" y="423863"/>
            <a:ext cx="8220075" cy="1595437"/>
          </a:xfrm>
        </p:spPr>
        <p:txBody>
          <a:bodyPr/>
          <a:lstStyle/>
          <a:p>
            <a:pPr algn="ctr"/>
            <a:r>
              <a:rPr lang="en-GB" altLang="en-US" b="0"/>
              <a:t>L’année entière !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(The Year All Together)</a:t>
            </a:r>
          </a:p>
        </p:txBody>
      </p:sp>
      <p:pic>
        <p:nvPicPr>
          <p:cNvPr id="26627" name="Whole Class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3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2159000"/>
            <a:ext cx="1131888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4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5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6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7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50" y="3562350"/>
            <a:ext cx="1122363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8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9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49657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10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4965700"/>
            <a:ext cx="1130300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11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5" y="4965700"/>
            <a:ext cx="11287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12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965700"/>
            <a:ext cx="1123950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ight Arrow 43"/>
          <p:cNvSpPr/>
          <p:nvPr/>
        </p:nvSpPr>
        <p:spPr>
          <a:xfrm>
            <a:off x="2711450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ight Arrow 44"/>
          <p:cNvSpPr/>
          <p:nvPr/>
        </p:nvSpPr>
        <p:spPr>
          <a:xfrm>
            <a:off x="4376738" y="2589213"/>
            <a:ext cx="455612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Right Arrow 45"/>
          <p:cNvSpPr/>
          <p:nvPr/>
        </p:nvSpPr>
        <p:spPr>
          <a:xfrm>
            <a:off x="6030913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Right Arrow 48"/>
          <p:cNvSpPr/>
          <p:nvPr/>
        </p:nvSpPr>
        <p:spPr>
          <a:xfrm>
            <a:off x="2711450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0" name="Right Arrow 49"/>
          <p:cNvSpPr/>
          <p:nvPr/>
        </p:nvSpPr>
        <p:spPr>
          <a:xfrm>
            <a:off x="4376738" y="399732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ight Arrow 50"/>
          <p:cNvSpPr/>
          <p:nvPr/>
        </p:nvSpPr>
        <p:spPr>
          <a:xfrm>
            <a:off x="6030913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Right Arrow 51"/>
          <p:cNvSpPr/>
          <p:nvPr/>
        </p:nvSpPr>
        <p:spPr>
          <a:xfrm>
            <a:off x="2711450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Right Arrow 52"/>
          <p:cNvSpPr/>
          <p:nvPr/>
        </p:nvSpPr>
        <p:spPr>
          <a:xfrm>
            <a:off x="4376738" y="537527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Right Arrow 53"/>
          <p:cNvSpPr/>
          <p:nvPr/>
        </p:nvSpPr>
        <p:spPr>
          <a:xfrm>
            <a:off x="6030913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56" name="Straight Arrow Connector 55"/>
          <p:cNvCxnSpPr/>
          <p:nvPr/>
        </p:nvCxnSpPr>
        <p:spPr>
          <a:xfrm flipH="1">
            <a:off x="2466975" y="3211513"/>
            <a:ext cx="4189413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2509838" y="4610100"/>
            <a:ext cx="4189412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51" name="Play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anvi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8338" y="36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évr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14414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vril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2144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mai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313" y="2832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juin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3629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uillet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4850" y="4356100"/>
            <a:ext cx="5746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oût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083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788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ctobr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6481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écembre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8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20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197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224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252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4" grpId="0" animBg="1"/>
      <p:bldP spid="45" grpId="0" animBg="1"/>
      <p:bldP spid="46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"/>
          <p:cNvSpPr/>
          <p:nvPr/>
        </p:nvSpPr>
        <p:spPr>
          <a:xfrm>
            <a:off x="755650" y="1960563"/>
            <a:ext cx="7632700" cy="4132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765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7580313" cy="1595438"/>
          </a:xfrm>
        </p:spPr>
        <p:txBody>
          <a:bodyPr/>
          <a:lstStyle/>
          <a:p>
            <a:pPr algn="ctr"/>
            <a:r>
              <a:rPr lang="en-GB" altLang="en-US" sz="3200" b="0"/>
              <a:t>Jouons : trouvez les paires !</a:t>
            </a:r>
            <a:r>
              <a:rPr lang="fr-FR" altLang="en-US"/>
              <a:t/>
            </a:r>
            <a:br>
              <a:rPr lang="fr-FR" altLang="en-US"/>
            </a:br>
            <a:r>
              <a:rPr lang="fr-FR" altLang="en-US" sz="3100"/>
              <a:t>(Let’s play: Memory Match!)</a:t>
            </a:r>
            <a:endParaRPr lang="en-GB" altLang="en-US" sz="3100"/>
          </a:p>
        </p:txBody>
      </p:sp>
      <p:pic>
        <p:nvPicPr>
          <p:cNvPr id="27652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86" t="3158" r="50497" b="74737"/>
          <a:stretch/>
        </p:blipFill>
        <p:spPr>
          <a:xfrm>
            <a:off x="998538" y="2276475"/>
            <a:ext cx="2178050" cy="15160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4090" t="47544" r="50248" b="30351"/>
          <a:stretch/>
        </p:blipFill>
        <p:spPr>
          <a:xfrm rot="21300333">
            <a:off x="3038475" y="2290763"/>
            <a:ext cx="2212975" cy="151606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0495" t="3158" r="4588" b="74737"/>
          <a:stretch/>
        </p:blipFill>
        <p:spPr>
          <a:xfrm rot="21264482">
            <a:off x="985838" y="3254375"/>
            <a:ext cx="2178050" cy="15160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50000" t="47544" r="4338" b="30351"/>
          <a:stretch/>
        </p:blipFill>
        <p:spPr>
          <a:xfrm rot="272577">
            <a:off x="3025775" y="3270250"/>
            <a:ext cx="2212975" cy="15160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4585" t="47543" r="50498" b="30352"/>
          <a:stretch/>
        </p:blipFill>
        <p:spPr>
          <a:xfrm rot="204234">
            <a:off x="985838" y="4332288"/>
            <a:ext cx="2178050" cy="151606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7658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16296" b="34332"/>
          <a:stretch>
            <a:fillRect/>
          </a:stretch>
        </p:blipFill>
        <p:spPr bwMode="auto">
          <a:xfrm>
            <a:off x="5368925" y="2773363"/>
            <a:ext cx="3017838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3954" t="3123" r="49829" b="74775"/>
          <a:stretch/>
        </p:blipFill>
        <p:spPr>
          <a:xfrm rot="21319726">
            <a:off x="2878138" y="4397375"/>
            <a:ext cx="2241550" cy="15160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1"/>
          <p:cNvSpPr/>
          <p:nvPr/>
        </p:nvSpPr>
        <p:spPr>
          <a:xfrm>
            <a:off x="755650" y="3552825"/>
            <a:ext cx="7632700" cy="254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867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/>
              <a:t>Cache-cache !</a:t>
            </a:r>
            <a:br>
              <a:rPr lang="en-GB" altLang="en-US"/>
            </a:br>
            <a:r>
              <a:rPr lang="en-GB" altLang="en-US" sz="3100"/>
              <a:t>(Hide and Seek)</a:t>
            </a:r>
          </a:p>
        </p:txBody>
      </p:sp>
      <p:pic>
        <p:nvPicPr>
          <p:cNvPr id="28676" name="Group Work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2779713" y="2152650"/>
            <a:ext cx="1795462" cy="1258888"/>
          </a:xfrm>
          <a:prstGeom prst="wedgeEllipseCallout">
            <a:avLst>
              <a:gd name="adj1" fmla="val -86911"/>
              <a:gd name="adj2" fmla="val 3241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 </a:t>
            </a:r>
          </a:p>
        </p:txBody>
      </p:sp>
      <p:pic>
        <p:nvPicPr>
          <p:cNvPr id="7" name="#C’est quel mois ?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2216150"/>
            <a:ext cx="2889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40"/>
          <a:stretch>
            <a:fillRect/>
          </a:stretch>
        </p:blipFill>
        <p:spPr bwMode="auto">
          <a:xfrm>
            <a:off x="1320800" y="2062163"/>
            <a:ext cx="1376363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51"/>
          <a:stretch>
            <a:fillRect/>
          </a:stretch>
        </p:blipFill>
        <p:spPr bwMode="auto">
          <a:xfrm>
            <a:off x="6602413" y="2292350"/>
            <a:ext cx="1296987" cy="381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Callout 10"/>
          <p:cNvSpPr/>
          <p:nvPr/>
        </p:nvSpPr>
        <p:spPr>
          <a:xfrm>
            <a:off x="4808538" y="2170113"/>
            <a:ext cx="1793875" cy="1258887"/>
          </a:xfrm>
          <a:prstGeom prst="wedgeEllipseCallout">
            <a:avLst>
              <a:gd name="adj1" fmla="val 72368"/>
              <a:gd name="adj2" fmla="val 1989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juin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2" name="#C’est juin ?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2297113"/>
            <a:ext cx="26670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Callout 16"/>
          <p:cNvSpPr/>
          <p:nvPr/>
        </p:nvSpPr>
        <p:spPr>
          <a:xfrm>
            <a:off x="3238500" y="3960813"/>
            <a:ext cx="1493838" cy="1296987"/>
          </a:xfrm>
          <a:prstGeom prst="wedgeEllipseCallout">
            <a:avLst>
              <a:gd name="adj1" fmla="val -99428"/>
              <a:gd name="adj2" fmla="val -9273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Oui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8" name="#Oui.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75" y="4084638"/>
            <a:ext cx="24130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Callout 19"/>
          <p:cNvSpPr/>
          <p:nvPr/>
        </p:nvSpPr>
        <p:spPr>
          <a:xfrm>
            <a:off x="4921250" y="3657600"/>
            <a:ext cx="1492250" cy="1298575"/>
          </a:xfrm>
          <a:prstGeom prst="wedgeEllipseCallout">
            <a:avLst>
              <a:gd name="adj1" fmla="val 66406"/>
              <a:gd name="adj2" fmla="val -6585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Non</a:t>
            </a:r>
          </a:p>
        </p:txBody>
      </p:sp>
      <p:pic>
        <p:nvPicPr>
          <p:cNvPr id="21" name="#Non"/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25" y="3762375"/>
            <a:ext cx="241300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2475" y="795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2475" y="1757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jui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2475" y="2533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Oui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988" y="39131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Non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988" y="52927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514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4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01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157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211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"/>
          <p:cNvSpPr/>
          <p:nvPr/>
        </p:nvSpPr>
        <p:spPr>
          <a:xfrm>
            <a:off x="755650" y="1960563"/>
            <a:ext cx="7632700" cy="4132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5" y="2055813"/>
            <a:ext cx="2794000" cy="39512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2970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/>
              <a:t>Cache-cache !</a:t>
            </a:r>
            <a:br>
              <a:rPr lang="en-GB" altLang="en-US"/>
            </a:br>
            <a:r>
              <a:rPr lang="en-GB" altLang="en-US" sz="3100"/>
              <a:t>(Hide and Seek)</a:t>
            </a:r>
          </a:p>
        </p:txBody>
      </p:sp>
      <p:pic>
        <p:nvPicPr>
          <p:cNvPr id="29701" name="Group Wor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>
            <a:fillRect/>
          </a:stretch>
        </p:blipFill>
        <p:spPr bwMode="auto">
          <a:xfrm rot="255066">
            <a:off x="4498975" y="2216150"/>
            <a:ext cx="1714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" t="50175" r="-249" b="-175"/>
          <a:stretch>
            <a:fillRect/>
          </a:stretch>
        </p:blipFill>
        <p:spPr bwMode="auto">
          <a:xfrm rot="-473799">
            <a:off x="6283325" y="2216150"/>
            <a:ext cx="1714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825"/>
          <a:stretch>
            <a:fillRect/>
          </a:stretch>
        </p:blipFill>
        <p:spPr bwMode="auto">
          <a:xfrm rot="-376215">
            <a:off x="4560888" y="3438525"/>
            <a:ext cx="1714500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27"/>
          <a:stretch>
            <a:fillRect/>
          </a:stretch>
        </p:blipFill>
        <p:spPr bwMode="auto">
          <a:xfrm rot="330155">
            <a:off x="6283325" y="3421063"/>
            <a:ext cx="1714500" cy="120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175"/>
          <a:stretch>
            <a:fillRect/>
          </a:stretch>
        </p:blipFill>
        <p:spPr bwMode="auto">
          <a:xfrm rot="297088">
            <a:off x="4541838" y="4635500"/>
            <a:ext cx="17462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60" b="-235"/>
          <a:stretch>
            <a:fillRect/>
          </a:stretch>
        </p:blipFill>
        <p:spPr bwMode="auto">
          <a:xfrm rot="-491076">
            <a:off x="6269038" y="4633913"/>
            <a:ext cx="17653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"/>
          <p:cNvSpPr/>
          <p:nvPr/>
        </p:nvSpPr>
        <p:spPr>
          <a:xfrm>
            <a:off x="755650" y="1960563"/>
            <a:ext cx="7632700" cy="4132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072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/>
              <a:t>Voici …une année</a:t>
            </a:r>
            <a:br>
              <a:rPr lang="en-GB" altLang="en-US"/>
            </a:br>
            <a:r>
              <a:rPr lang="en-GB" altLang="en-US" sz="3100"/>
              <a:t>(This Is …a Year)</a:t>
            </a:r>
          </a:p>
        </p:txBody>
      </p:sp>
      <p:pic>
        <p:nvPicPr>
          <p:cNvPr id="30724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1579" b="74035"/>
          <a:stretch/>
        </p:blipFill>
        <p:spPr>
          <a:xfrm>
            <a:off x="1058863" y="2185988"/>
            <a:ext cx="3424237" cy="1181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-248" t="25614" r="248" b="50000"/>
          <a:stretch/>
        </p:blipFill>
        <p:spPr>
          <a:xfrm rot="21133866">
            <a:off x="1031875" y="2881313"/>
            <a:ext cx="3424238" cy="1181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t="1404" b="73684"/>
          <a:stretch/>
        </p:blipFill>
        <p:spPr>
          <a:xfrm rot="339610">
            <a:off x="1057275" y="3748088"/>
            <a:ext cx="3424238" cy="12065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-1005" t="74622" r="1005" b="466"/>
          <a:stretch/>
        </p:blipFill>
        <p:spPr>
          <a:xfrm rot="21267030">
            <a:off x="1044575" y="4587875"/>
            <a:ext cx="3425825" cy="12065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b="50492"/>
          <a:stretch/>
        </p:blipFill>
        <p:spPr>
          <a:xfrm rot="21317959">
            <a:off x="4791075" y="2520950"/>
            <a:ext cx="2190750" cy="153352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b="49674"/>
          <a:stretch/>
        </p:blipFill>
        <p:spPr>
          <a:xfrm rot="188839">
            <a:off x="5972175" y="2490788"/>
            <a:ext cx="2154238" cy="153511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/>
          <a:srcRect b="50351"/>
          <a:stretch/>
        </p:blipFill>
        <p:spPr>
          <a:xfrm>
            <a:off x="4791075" y="4051300"/>
            <a:ext cx="2178050" cy="153193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/>
          <a:srcRect t="50174"/>
          <a:stretch/>
        </p:blipFill>
        <p:spPr>
          <a:xfrm rot="21270045">
            <a:off x="5972175" y="4022725"/>
            <a:ext cx="2190750" cy="155098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"/>
          <p:cNvSpPr/>
          <p:nvPr/>
        </p:nvSpPr>
        <p:spPr>
          <a:xfrm>
            <a:off x="755650" y="1960563"/>
            <a:ext cx="7632700" cy="4132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174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r>
              <a:rPr lang="en-GB" altLang="en-US"/>
              <a:t>Montrez-moi !</a:t>
            </a:r>
          </a:p>
        </p:txBody>
      </p:sp>
      <p:pic>
        <p:nvPicPr>
          <p:cNvPr id="31748" name="Pai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950" y="2165350"/>
            <a:ext cx="2655888" cy="375761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2288" y="2165350"/>
            <a:ext cx="2654300" cy="375761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6038" y="2165350"/>
            <a:ext cx="2654300" cy="375761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334" y="2933700"/>
            <a:ext cx="4230183" cy="298926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327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3277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327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listen, read and respond to a set of vocabulary.</a:t>
            </a:r>
          </a:p>
        </p:txBody>
      </p:sp>
      <p:sp>
        <p:nvSpPr>
          <p:cNvPr id="3277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read and say the months of the year.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show my understanding by ordering the months correctly.</a:t>
            </a:r>
          </a:p>
        </p:txBody>
      </p:sp>
      <p:pic>
        <p:nvPicPr>
          <p:cNvPr id="32776" name="Picture 2" descr="Asses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188" y="171450"/>
            <a:ext cx="56515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1289</TotalTime>
  <Words>167</Words>
  <Application>Microsoft Office PowerPoint</Application>
  <PresentationFormat>On-screen Show (4:3)</PresentationFormat>
  <Paragraphs>58</Paragraphs>
  <Slides>15</Slides>
  <Notes>0</Notes>
  <HiddenSlides>0</HiddenSlides>
  <MMClips>40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Tuffy</vt:lpstr>
      <vt:lpstr>Twinkl SemiBold</vt:lpstr>
      <vt:lpstr>Calibri</vt:lpstr>
      <vt:lpstr>Twinkl</vt:lpstr>
      <vt:lpstr>Sassoon Infant Rg</vt:lpstr>
      <vt:lpstr>Office Theme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L’année entière ! (The Year All Together)</vt:lpstr>
      <vt:lpstr>Jouons : trouvez les paires ! (Let’s play: Memory Match!)</vt:lpstr>
      <vt:lpstr>Cache-cache ! (Hide and Seek)</vt:lpstr>
      <vt:lpstr>Cache-cache ! (Hide and Seek)</vt:lpstr>
      <vt:lpstr>Voici …une année (This Is …a Year)</vt:lpstr>
      <vt:lpstr>Montrez-moi 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 A. Searle</cp:lastModifiedBy>
  <cp:revision>107</cp:revision>
  <dcterms:created xsi:type="dcterms:W3CDTF">2014-10-01T16:09:27Z</dcterms:created>
  <dcterms:modified xsi:type="dcterms:W3CDTF">2022-01-06T08:27:29Z</dcterms:modified>
</cp:coreProperties>
</file>