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298" r:id="rId13"/>
    <p:sldId id="319" r:id="rId14"/>
    <p:sldId id="299" r:id="rId15"/>
    <p:sldId id="300" r:id="rId16"/>
    <p:sldId id="304" r:id="rId17"/>
    <p:sldId id="306" r:id="rId18"/>
    <p:sldId id="308" r:id="rId19"/>
    <p:sldId id="320" r:id="rId20"/>
    <p:sldId id="311" r:id="rId21"/>
    <p:sldId id="310" r:id="rId22"/>
    <p:sldId id="309" r:id="rId23"/>
    <p:sldId id="312" r:id="rId24"/>
    <p:sldId id="301" r:id="rId25"/>
    <p:sldId id="313" r:id="rId26"/>
    <p:sldId id="314" r:id="rId27"/>
    <p:sldId id="316" r:id="rId28"/>
    <p:sldId id="315" r:id="rId29"/>
    <p:sldId id="317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C2E810C-D65A-40F4-AA32-CBFA2F9438E3}"/>
    <pc:docChg chg="custSel modSld">
      <pc:chgData name="James Clegg" userId="c6df1435-7a36-4b38-be4d-16e68e91152f" providerId="ADAL" clId="{8C2E810C-D65A-40F4-AA32-CBFA2F9438E3}" dt="2020-11-11T12:32:44.438" v="17"/>
      <pc:docMkLst>
        <pc:docMk/>
      </pc:docMkLst>
      <pc:sldChg chg="modTransition">
        <pc:chgData name="James Clegg" userId="c6df1435-7a36-4b38-be4d-16e68e91152f" providerId="ADAL" clId="{8C2E810C-D65A-40F4-AA32-CBFA2F9438E3}" dt="2020-11-11T12:32:44.438" v="17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8C2E810C-D65A-40F4-AA32-CBFA2F9438E3}" dt="2020-11-11T12:32:44.438" v="17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4128357408" sldId="298"/>
        </pc:sldMkLst>
        <pc:picChg chg="del">
          <ac:chgData name="James Clegg" userId="c6df1435-7a36-4b38-be4d-16e68e91152f" providerId="ADAL" clId="{8C2E810C-D65A-40F4-AA32-CBFA2F9438E3}" dt="2020-11-11T12:31:54.056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8C2E810C-D65A-40F4-AA32-CBFA2F9438E3}" dt="2020-11-11T12:32:44.438" v="17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3939627984" sldId="300"/>
        </pc:sldMkLst>
        <pc:picChg chg="del">
          <ac:chgData name="James Clegg" userId="c6df1435-7a36-4b38-be4d-16e68e91152f" providerId="ADAL" clId="{8C2E810C-D65A-40F4-AA32-CBFA2F9438E3}" dt="2020-11-11T12:31:59.034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3782242679" sldId="301"/>
        </pc:sldMkLst>
        <pc:picChg chg="del">
          <ac:chgData name="James Clegg" userId="c6df1435-7a36-4b38-be4d-16e68e91152f" providerId="ADAL" clId="{8C2E810C-D65A-40F4-AA32-CBFA2F9438E3}" dt="2020-11-11T12:32:24.224" v="11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3195527484" sldId="304"/>
        </pc:sldMkLst>
        <pc:picChg chg="del">
          <ac:chgData name="James Clegg" userId="c6df1435-7a36-4b38-be4d-16e68e91152f" providerId="ADAL" clId="{8C2E810C-D65A-40F4-AA32-CBFA2F9438E3}" dt="2020-11-11T12:32:01.484" v="3" actId="478"/>
          <ac:picMkLst>
            <pc:docMk/>
            <pc:sldMk cId="3195527484" sldId="304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2967051476" sldId="306"/>
        </pc:sldMkLst>
        <pc:picChg chg="del">
          <ac:chgData name="James Clegg" userId="c6df1435-7a36-4b38-be4d-16e68e91152f" providerId="ADAL" clId="{8C2E810C-D65A-40F4-AA32-CBFA2F9438E3}" dt="2020-11-11T12:32:04.440" v="4" actId="478"/>
          <ac:picMkLst>
            <pc:docMk/>
            <pc:sldMk cId="2967051476" sldId="306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4222844615" sldId="308"/>
        </pc:sldMkLst>
        <pc:picChg chg="del">
          <ac:chgData name="James Clegg" userId="c6df1435-7a36-4b38-be4d-16e68e91152f" providerId="ADAL" clId="{8C2E810C-D65A-40F4-AA32-CBFA2F9438E3}" dt="2020-11-11T12:32:07.074" v="5" actId="478"/>
          <ac:picMkLst>
            <pc:docMk/>
            <pc:sldMk cId="4222844615" sldId="308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3023232952" sldId="309"/>
        </pc:sldMkLst>
        <pc:picChg chg="del">
          <ac:chgData name="James Clegg" userId="c6df1435-7a36-4b38-be4d-16e68e91152f" providerId="ADAL" clId="{8C2E810C-D65A-40F4-AA32-CBFA2F9438E3}" dt="2020-11-11T12:32:17.858" v="9" actId="478"/>
          <ac:picMkLst>
            <pc:docMk/>
            <pc:sldMk cId="3023232952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1755363903" sldId="310"/>
        </pc:sldMkLst>
        <pc:picChg chg="del">
          <ac:chgData name="James Clegg" userId="c6df1435-7a36-4b38-be4d-16e68e91152f" providerId="ADAL" clId="{8C2E810C-D65A-40F4-AA32-CBFA2F9438E3}" dt="2020-11-11T12:32:15.095" v="8" actId="478"/>
          <ac:picMkLst>
            <pc:docMk/>
            <pc:sldMk cId="1755363903" sldId="310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2861393819" sldId="311"/>
        </pc:sldMkLst>
        <pc:picChg chg="del">
          <ac:chgData name="James Clegg" userId="c6df1435-7a36-4b38-be4d-16e68e91152f" providerId="ADAL" clId="{8C2E810C-D65A-40F4-AA32-CBFA2F9438E3}" dt="2020-11-11T12:32:12.339" v="7" actId="478"/>
          <ac:picMkLst>
            <pc:docMk/>
            <pc:sldMk cId="2861393819" sldId="311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113824050" sldId="312"/>
        </pc:sldMkLst>
        <pc:picChg chg="del">
          <ac:chgData name="James Clegg" userId="c6df1435-7a36-4b38-be4d-16e68e91152f" providerId="ADAL" clId="{8C2E810C-D65A-40F4-AA32-CBFA2F9438E3}" dt="2020-11-11T12:32:20.896" v="10" actId="478"/>
          <ac:picMkLst>
            <pc:docMk/>
            <pc:sldMk cId="113824050" sldId="312"/>
            <ac:picMk id="2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3977067937" sldId="313"/>
        </pc:sldMkLst>
        <pc:picChg chg="del">
          <ac:chgData name="James Clegg" userId="c6df1435-7a36-4b38-be4d-16e68e91152f" providerId="ADAL" clId="{8C2E810C-D65A-40F4-AA32-CBFA2F9438E3}" dt="2020-11-11T12:32:27.571" v="12" actId="478"/>
          <ac:picMkLst>
            <pc:docMk/>
            <pc:sldMk cId="3977067937" sldId="313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3518186238" sldId="314"/>
        </pc:sldMkLst>
        <pc:picChg chg="del">
          <ac:chgData name="James Clegg" userId="c6df1435-7a36-4b38-be4d-16e68e91152f" providerId="ADAL" clId="{8C2E810C-D65A-40F4-AA32-CBFA2F9438E3}" dt="2020-11-11T12:32:30.132" v="13" actId="478"/>
          <ac:picMkLst>
            <pc:docMk/>
            <pc:sldMk cId="3518186238" sldId="314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945531033" sldId="315"/>
        </pc:sldMkLst>
        <pc:picChg chg="del">
          <ac:chgData name="James Clegg" userId="c6df1435-7a36-4b38-be4d-16e68e91152f" providerId="ADAL" clId="{8C2E810C-D65A-40F4-AA32-CBFA2F9438E3}" dt="2020-11-11T12:32:35.600" v="15" actId="478"/>
          <ac:picMkLst>
            <pc:docMk/>
            <pc:sldMk cId="945531033" sldId="315"/>
            <ac:picMk id="5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2406834571" sldId="316"/>
        </pc:sldMkLst>
        <pc:picChg chg="del">
          <ac:chgData name="James Clegg" userId="c6df1435-7a36-4b38-be4d-16e68e91152f" providerId="ADAL" clId="{8C2E810C-D65A-40F4-AA32-CBFA2F9438E3}" dt="2020-11-11T12:32:32.629" v="14" actId="478"/>
          <ac:picMkLst>
            <pc:docMk/>
            <pc:sldMk cId="2406834571" sldId="316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1523482686" sldId="317"/>
        </pc:sldMkLst>
        <pc:picChg chg="del">
          <ac:chgData name="James Clegg" userId="c6df1435-7a36-4b38-be4d-16e68e91152f" providerId="ADAL" clId="{8C2E810C-D65A-40F4-AA32-CBFA2F9438E3}" dt="2020-11-11T12:32:38.075" v="16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1139822233" sldId="319"/>
        </pc:sldMkLst>
        <pc:picChg chg="del">
          <ac:chgData name="James Clegg" userId="c6df1435-7a36-4b38-be4d-16e68e91152f" providerId="ADAL" clId="{8C2E810C-D65A-40F4-AA32-CBFA2F9438E3}" dt="2020-11-11T12:31:56.361" v="1" actId="478"/>
          <ac:picMkLst>
            <pc:docMk/>
            <pc:sldMk cId="1139822233" sldId="31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C2E810C-D65A-40F4-AA32-CBFA2F9438E3}" dt="2020-11-11T12:32:44.438" v="17"/>
        <pc:sldMkLst>
          <pc:docMk/>
          <pc:sldMk cId="3997378425" sldId="320"/>
        </pc:sldMkLst>
        <pc:picChg chg="del">
          <ac:chgData name="James Clegg" userId="c6df1435-7a36-4b38-be4d-16e68e91152f" providerId="ADAL" clId="{8C2E810C-D65A-40F4-AA32-CBFA2F9438E3}" dt="2020-11-11T12:32:09.371" v="6" actId="478"/>
          <ac:picMkLst>
            <pc:docMk/>
            <pc:sldMk cId="3997378425" sldId="320"/>
            <ac:picMk id="3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14.png"/><Relationship Id="rId5" Type="http://schemas.openxmlformats.org/officeDocument/2006/relationships/image" Target="../media/image1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9.png"/><Relationship Id="rId5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0238"/>
            <a:ext cx="6230652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			Complete the missing 									numbers to describe the 								array	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____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What fraction of the shape is shaded?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310360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838786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367213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310360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838786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367213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310360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838786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367213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320347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848773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377200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973887" y="4807763"/>
            <a:ext cx="1080000" cy="108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/>
          <p:cNvSpPr/>
          <p:nvPr/>
        </p:nvSpPr>
        <p:spPr>
          <a:xfrm>
            <a:off x="3988176" y="4826712"/>
            <a:ext cx="1031500" cy="1042102"/>
          </a:xfrm>
          <a:prstGeom prst="triangle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310360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838786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367213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			Complete the missing 									numbers to describe the 								array	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____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What fraction of the shape is shaded?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310360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838786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367213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310360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838786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367213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310360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838786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367213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320347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848773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377200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180583" y="16066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085459" y="16066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27" name="Oval 26"/>
          <p:cNvSpPr/>
          <p:nvPr/>
        </p:nvSpPr>
        <p:spPr>
          <a:xfrm>
            <a:off x="1310360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838786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367213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022214" y="16066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139241" y="16066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15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771670" y="203563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649982" y="20399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15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218843" y="331911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5315220" y="4863097"/>
                <a:ext cx="465192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1"/>
                              </a:solidFill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1"/>
                              </a:solidFill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5220" y="4863097"/>
                <a:ext cx="465192" cy="8989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ectangle 35">
            <a:extLst>
              <a:ext uri="{FF2B5EF4-FFF2-40B4-BE49-F238E27FC236}">
                <a16:creationId xmlns:a16="http://schemas.microsoft.com/office/drawing/2014/main" id="{C08AA359-BF95-45B6-BE33-F1F79E6D24A1}"/>
              </a:ext>
            </a:extLst>
          </p:cNvPr>
          <p:cNvSpPr/>
          <p:nvPr/>
        </p:nvSpPr>
        <p:spPr>
          <a:xfrm>
            <a:off x="3973887" y="4807763"/>
            <a:ext cx="1080000" cy="108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D6CC0D3B-E941-4C7A-B445-8726D6E2FE47}"/>
              </a:ext>
            </a:extLst>
          </p:cNvPr>
          <p:cNvSpPr/>
          <p:nvPr/>
        </p:nvSpPr>
        <p:spPr>
          <a:xfrm>
            <a:off x="3988176" y="4826712"/>
            <a:ext cx="1031500" cy="1042102"/>
          </a:xfrm>
          <a:prstGeom prst="triangle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982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76143" y="2105891"/>
            <a:ext cx="2193384" cy="2341418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76143" y="2105891"/>
            <a:ext cx="2193384" cy="2341418"/>
          </a:xfrm>
          <a:prstGeom prst="rect">
            <a:avLst/>
          </a:prstGeom>
          <a:solidFill>
            <a:srgbClr val="FF0000">
              <a:alpha val="2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2064326" y="4156363"/>
            <a:ext cx="775856" cy="118828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03162" y="5365758"/>
            <a:ext cx="6539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Area is the space inside a 2D shape.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28611 0.0013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0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3433" y="40248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06277" y="5451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Snip Single Corner Rectangle 5"/>
          <p:cNvSpPr/>
          <p:nvPr/>
        </p:nvSpPr>
        <p:spPr>
          <a:xfrm>
            <a:off x="3228701" y="1217239"/>
            <a:ext cx="2022764" cy="1884218"/>
          </a:xfrm>
          <a:prstGeom prst="snip1Rect">
            <a:avLst/>
          </a:prstGeom>
          <a:solidFill>
            <a:srgbClr val="E5BCE6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Isosceles Triangle 6"/>
          <p:cNvSpPr/>
          <p:nvPr/>
        </p:nvSpPr>
        <p:spPr>
          <a:xfrm>
            <a:off x="804156" y="1217239"/>
            <a:ext cx="1925781" cy="1884218"/>
          </a:xfrm>
          <a:prstGeom prst="triangle">
            <a:avLst/>
          </a:prstGeom>
          <a:solidFill>
            <a:srgbClr val="E5BCE6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>
            <a:off x="804156" y="1217238"/>
            <a:ext cx="1925781" cy="1884218"/>
          </a:xfrm>
          <a:prstGeom prst="triangl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nip Single Corner Rectangle 8"/>
          <p:cNvSpPr/>
          <p:nvPr/>
        </p:nvSpPr>
        <p:spPr>
          <a:xfrm>
            <a:off x="3200992" y="1217238"/>
            <a:ext cx="2022764" cy="1884218"/>
          </a:xfrm>
          <a:prstGeom prst="snip1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916483" y="1217238"/>
            <a:ext cx="1620000" cy="1884218"/>
            <a:chOff x="6068291" y="734291"/>
            <a:chExt cx="1620000" cy="1884218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6096000" y="734291"/>
              <a:ext cx="0" cy="188421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7661563" y="734291"/>
              <a:ext cx="0" cy="188421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6068291" y="734291"/>
              <a:ext cx="1620000" cy="1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H="1">
              <a:off x="6082145" y="2618509"/>
              <a:ext cx="1094509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1011434" y="5466964"/>
            <a:ext cx="6539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Area is the space inside a 2D shape.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11434" y="5468733"/>
            <a:ext cx="6898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Area is the space inside a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closed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2D shape.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14997" y="4615613"/>
            <a:ext cx="4932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Can you visualise the areas of these shapes?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81481E-6 L 0.00087 0.2949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81481E-6 L -0.00591 0.305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5" grpId="0"/>
      <p:bldP spid="15" grpId="1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88245" y="2135481"/>
            <a:ext cx="2092385" cy="25821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80630" y="2161860"/>
            <a:ext cx="4812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Which shape would be the best to fill the rectangle?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Why?</a:t>
            </a:r>
          </a:p>
        </p:txBody>
      </p:sp>
      <p:sp>
        <p:nvSpPr>
          <p:cNvPr id="5" name="Rectangle 4"/>
          <p:cNvSpPr/>
          <p:nvPr/>
        </p:nvSpPr>
        <p:spPr>
          <a:xfrm>
            <a:off x="6040710" y="422232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5040433" y="4222324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684" y="671552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61528" y="8142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76327" y="1557572"/>
            <a:ext cx="2092385" cy="26131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val 3"/>
          <p:cNvSpPr/>
          <p:nvPr/>
        </p:nvSpPr>
        <p:spPr>
          <a:xfrm>
            <a:off x="1276327" y="1575127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>
          <a:xfrm>
            <a:off x="1801025" y="1575127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2327270" y="1575127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2842444" y="1575127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1283482" y="210284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1808180" y="210284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334425" y="210284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849599" y="210284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279542" y="263963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804240" y="263963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330485" y="263963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845659" y="263963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1790677" y="850841"/>
            <a:ext cx="169080" cy="123953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970105" y="859171"/>
            <a:ext cx="345270" cy="126214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1997461" y="845987"/>
            <a:ext cx="833065" cy="124438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533502" y="279449"/>
            <a:ext cx="2071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Gaps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028792" y="364441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28515" y="3644415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68712" y="1583951"/>
            <a:ext cx="4812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Which shape would be the best to fill the rectangle?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Why?</a:t>
            </a:r>
          </a:p>
        </p:txBody>
      </p:sp>
      <p:sp>
        <p:nvSpPr>
          <p:cNvPr id="24" name="Oval 23"/>
          <p:cNvSpPr/>
          <p:nvPr/>
        </p:nvSpPr>
        <p:spPr>
          <a:xfrm>
            <a:off x="1279542" y="315398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1804240" y="315398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330485" y="315398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2845659" y="315398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1279542" y="3667251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1804240" y="3667251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330485" y="3667251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845659" y="3667251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42740" y="4845039"/>
            <a:ext cx="4812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The area is 20 circles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284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58474" y="98921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58474" y="150448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58474" y="202389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58474" y="253824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58474" y="3051178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3647" y="98921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73647" y="150448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3647" y="202389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73647" y="253824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73647" y="3051178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88819" y="98921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88819" y="150448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8819" y="202389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188819" y="253824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188819" y="3051178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07933" y="98921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07933" y="150448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07933" y="202389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07933" y="253824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07933" y="3051178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48949" y="983385"/>
            <a:ext cx="2092385" cy="25821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905473" y="33083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905196" y="3308353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310982" y="1532770"/>
            <a:ext cx="4812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Which shape would be the best to fill the rectangle?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Why?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737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8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9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67412" y="7376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67412" y="1252922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67412" y="177233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67412" y="228668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67412" y="2799617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82585" y="7376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82585" y="1252922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82585" y="177233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82585" y="228668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582585" y="2799617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97757" y="7376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97757" y="1252922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097757" y="177233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097757" y="228668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097757" y="2799617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616871" y="7376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616871" y="1252922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16871" y="177233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16871" y="228668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16871" y="2799617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09402" y="3949987"/>
            <a:ext cx="5729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The area of the rectangle is: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06797" y="4878951"/>
            <a:ext cx="2127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20 squares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57887" y="731824"/>
            <a:ext cx="2092385" cy="25821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139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8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9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988303" y="1457569"/>
            <a:ext cx="2880000" cy="2882938"/>
            <a:chOff x="1527423" y="2188300"/>
            <a:chExt cx="2880000" cy="2882938"/>
          </a:xfrm>
        </p:grpSpPr>
        <p:sp>
          <p:nvSpPr>
            <p:cNvPr id="4" name="Rectangle 3"/>
            <p:cNvSpPr/>
            <p:nvPr/>
          </p:nvSpPr>
          <p:spPr>
            <a:xfrm>
              <a:off x="1527423" y="2909769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2247423" y="291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2247423" y="363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967423" y="363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967423" y="435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687423" y="363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47423" y="2188300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2601654" y="4751292"/>
            <a:ext cx="367773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area is ___ squares.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420251" y="473956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40207" y="2277428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77470" y="1547159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77469" y="2277428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77470" y="2997428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97470" y="3006211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30663" y="3013766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96827" y="371887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536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288062" y="548349"/>
            <a:ext cx="2160000" cy="2872655"/>
            <a:chOff x="1527423" y="1448675"/>
            <a:chExt cx="2160000" cy="2872655"/>
          </a:xfrm>
        </p:grpSpPr>
        <p:sp>
          <p:nvSpPr>
            <p:cNvPr id="6" name="Rectangle 5"/>
            <p:cNvSpPr/>
            <p:nvPr/>
          </p:nvSpPr>
          <p:spPr>
            <a:xfrm>
              <a:off x="1527423" y="2165737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247423" y="2171613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27423" y="2887206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247423" y="2888675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47423" y="3596923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967423" y="1448675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527423" y="1448675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527423" y="3601330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247423" y="1450144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665613" y="342798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843569" y="1991287"/>
            <a:ext cx="349820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area is __ squares.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556839" y="192942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88596" y="3720696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2)</a:t>
            </a:r>
          </a:p>
        </p:txBody>
      </p:sp>
      <p:grpSp>
        <p:nvGrpSpPr>
          <p:cNvPr id="19" name="Group 18"/>
          <p:cNvGrpSpPr/>
          <p:nvPr/>
        </p:nvGrpSpPr>
        <p:grpSpPr>
          <a:xfrm rot="3916162">
            <a:off x="2007512" y="3240552"/>
            <a:ext cx="720002" cy="2862371"/>
            <a:chOff x="2878669" y="3535268"/>
            <a:chExt cx="720002" cy="2862371"/>
          </a:xfrm>
        </p:grpSpPr>
        <p:sp>
          <p:nvSpPr>
            <p:cNvPr id="20" name="Rectangle 19"/>
            <p:cNvSpPr/>
            <p:nvPr/>
          </p:nvSpPr>
          <p:spPr>
            <a:xfrm>
              <a:off x="2878671" y="4252329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78671" y="4969391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878671" y="5677639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878669" y="353526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Rectangle 23"/>
          <p:cNvSpPr/>
          <p:nvPr/>
        </p:nvSpPr>
        <p:spPr>
          <a:xfrm>
            <a:off x="766352" y="5616352"/>
            <a:ext cx="349820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area is __ squares.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505455" y="558142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335548" y="3042608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3)</a:t>
            </a:r>
          </a:p>
        </p:txBody>
      </p:sp>
      <p:sp>
        <p:nvSpPr>
          <p:cNvPr id="27" name="Rectangle 26"/>
          <p:cNvSpPr/>
          <p:nvPr/>
        </p:nvSpPr>
        <p:spPr>
          <a:xfrm rot="5400000">
            <a:off x="6009030" y="3629452"/>
            <a:ext cx="720000" cy="72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 rot="5400000">
            <a:off x="6721025" y="4349452"/>
            <a:ext cx="720000" cy="72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 rot="5400000">
            <a:off x="6006061" y="4349452"/>
            <a:ext cx="720000" cy="72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 rot="5400000">
            <a:off x="6721025" y="3629452"/>
            <a:ext cx="720000" cy="72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430268" y="5119872"/>
            <a:ext cx="349820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area is __ squares.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162211" y="508186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684" y="671552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461528" y="8142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323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5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22559" y="2871368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342559" y="2871368"/>
            <a:ext cx="720000" cy="72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22559" y="2149899"/>
            <a:ext cx="720000" cy="72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062559" y="2871368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782559" y="2149899"/>
            <a:ext cx="720000" cy="72000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062559" y="2149899"/>
            <a:ext cx="720000" cy="72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342559" y="2149899"/>
            <a:ext cx="720000" cy="72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782559" y="2871368"/>
            <a:ext cx="720000" cy="72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062559" y="359430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22559" y="3594306"/>
            <a:ext cx="720000" cy="72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636707" y="1687520"/>
            <a:ext cx="441358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green area is __ squares.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68557" y="169120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36707" y="3175310"/>
            <a:ext cx="420608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grey area is __ squares.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049385" y="318459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636707" y="3919204"/>
            <a:ext cx="440165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white area is __ squares.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238055" y="392460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636707" y="4935543"/>
            <a:ext cx="425494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total area is __ squares.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004907" y="493013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342559" y="3594306"/>
            <a:ext cx="720000" cy="72000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782559" y="359430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636707" y="2431415"/>
            <a:ext cx="452316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yellow area is __ squares.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350865" y="243109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4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684" y="671552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61528" y="8142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824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P spid="20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51738" y="286490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971738" y="286490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251738" y="214556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691738" y="286490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411738" y="214556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691738" y="214556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971738" y="214556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411738" y="286490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691738" y="358784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251738" y="358784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74557" y="5576677"/>
            <a:ext cx="426135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total area is 12 squares.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71738" y="358784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411738" y="358784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780946" y="228789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93232" y="4598742"/>
            <a:ext cx="202651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ea typeface="Cambria Math" panose="02040503050406030204" pitchFamily="18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ea typeface="Cambria Math" panose="02040503050406030204" pitchFamily="18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160064" y="504119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12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922" y="784041"/>
            <a:ext cx="1253828" cy="865872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3691739" y="360490"/>
            <a:ext cx="2819984" cy="1287856"/>
          </a:xfrm>
          <a:prstGeom prst="wedgeRoundRectCallout">
            <a:avLst>
              <a:gd name="adj1" fmla="val 69138"/>
              <a:gd name="adj2" fmla="val 13980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699944" y="372244"/>
            <a:ext cx="281177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/>
              <a:t>To find the area, I’m going to count the squares.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293091" y="225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40905" y="225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88720" y="225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466084" y="225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14354" y="297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47457" y="297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767457" y="297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487457" y="297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337216" y="367821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040905" y="367821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10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60905" y="367821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11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00742" y="367821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12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868" y="3715732"/>
            <a:ext cx="1079735" cy="788571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5302973" y="1951844"/>
            <a:ext cx="2723427" cy="1287856"/>
          </a:xfrm>
          <a:prstGeom prst="wedgeRoundRectCallout">
            <a:avLst>
              <a:gd name="adj1" fmla="val 12916"/>
              <a:gd name="adj2" fmla="val 87236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5301139" y="1959031"/>
            <a:ext cx="272526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/>
              <a:t>I’m going to use multiples to be more efficient.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773515" y="303653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8</a:t>
            </a:r>
          </a:p>
        </p:txBody>
      </p:sp>
      <p:sp>
        <p:nvSpPr>
          <p:cNvPr id="42" name="Rectangle 41"/>
          <p:cNvSpPr/>
          <p:nvPr/>
        </p:nvSpPr>
        <p:spPr>
          <a:xfrm>
            <a:off x="1682143" y="372585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43" name="Rectangle 42"/>
          <p:cNvSpPr/>
          <p:nvPr/>
        </p:nvSpPr>
        <p:spPr>
          <a:xfrm>
            <a:off x="993232" y="5041194"/>
            <a:ext cx="139814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3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=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428034" y="160491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165912" y="159255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6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915215" y="160491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9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496662" y="161750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874463" y="4557762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ea typeface="Cambria Math" panose="02040503050406030204" pitchFamily="18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ea typeface="Cambria Math" panose="02040503050406030204" pitchFamily="18" charset="0"/>
              </a:rPr>
              <a:t> 3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+</a:t>
            </a:r>
            <a:r>
              <a:rPr lang="en-GB" sz="2800" dirty="0">
                <a:ea typeface="Cambria Math" panose="02040503050406030204" pitchFamily="18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101731" y="509414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902999" y="5109348"/>
            <a:ext cx="139814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ea typeface="Cambria Math" panose="02040503050406030204" pitchFamily="18" charset="0"/>
              </a:rPr>
              <a:t> 4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=</a:t>
            </a:r>
            <a:r>
              <a:rPr lang="en-GB" sz="2800" dirty="0"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830162" y="459316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302377" y="455343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706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18" grpId="1"/>
      <p:bldP spid="20" grpId="0"/>
      <p:bldP spid="21" grpId="0"/>
      <p:bldP spid="22" grpId="0" animBg="1"/>
      <p:bldP spid="25" grpId="0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9" grpId="0" animBg="1"/>
      <p:bldP spid="40" grpId="0"/>
      <p:bldP spid="41" grpId="0"/>
      <p:bldP spid="41" grpId="1"/>
      <p:bldP spid="42" grpId="0"/>
      <p:bldP spid="42" grpId="1"/>
      <p:bldP spid="43" grpId="0"/>
      <p:bldP spid="44" grpId="0"/>
      <p:bldP spid="45" grpId="0"/>
      <p:bldP spid="46" grpId="0"/>
      <p:bldP spid="47" grpId="0"/>
      <p:bldP spid="48" grpId="0"/>
      <p:bldP spid="50" grpId="0"/>
      <p:bldP spid="51" grpId="0"/>
      <p:bldP spid="49" grpId="0"/>
      <p:bldP spid="5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 rot="1548803">
            <a:off x="1430336" y="646404"/>
            <a:ext cx="1096979" cy="2752233"/>
            <a:chOff x="2794861" y="1370817"/>
            <a:chExt cx="1440000" cy="3612845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5" name="Rectangle 24"/>
            <p:cNvSpPr/>
            <p:nvPr/>
          </p:nvSpPr>
          <p:spPr>
            <a:xfrm>
              <a:off x="2794861" y="3540724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514861" y="3542193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794861" y="2822193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14861" y="2093379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514861" y="1370817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514861" y="2819255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2794861" y="1370817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794861" y="2095941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794861" y="4263662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3514861" y="4263662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Rectangle 34"/>
          <p:cNvSpPr/>
          <p:nvPr/>
        </p:nvSpPr>
        <p:spPr>
          <a:xfrm>
            <a:off x="741749" y="649569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1)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318716" y="1260491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2)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990597" y="1235222"/>
            <a:ext cx="548489" cy="3281445"/>
            <a:chOff x="6130382" y="1654618"/>
            <a:chExt cx="720000" cy="4307540"/>
          </a:xfrm>
        </p:grpSpPr>
        <p:grpSp>
          <p:nvGrpSpPr>
            <p:cNvPr id="38" name="Group 37"/>
            <p:cNvGrpSpPr/>
            <p:nvPr/>
          </p:nvGrpSpPr>
          <p:grpSpPr>
            <a:xfrm>
              <a:off x="6130382" y="2349313"/>
              <a:ext cx="720000" cy="3612845"/>
              <a:chOff x="2794861" y="1370817"/>
              <a:chExt cx="720000" cy="3612845"/>
            </a:xfrm>
            <a:solidFill>
              <a:schemeClr val="accent5">
                <a:lumMod val="40000"/>
                <a:lumOff val="60000"/>
              </a:schemeClr>
            </a:solidFill>
          </p:grpSpPr>
          <p:sp>
            <p:nvSpPr>
              <p:cNvPr id="40" name="Rectangle 39"/>
              <p:cNvSpPr/>
              <p:nvPr/>
            </p:nvSpPr>
            <p:spPr>
              <a:xfrm>
                <a:off x="2794861" y="3540724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2794861" y="2822193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2794861" y="1370817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2794861" y="2095941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2794861" y="4263662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9" name="Rectangle 38"/>
            <p:cNvSpPr/>
            <p:nvPr/>
          </p:nvSpPr>
          <p:spPr>
            <a:xfrm>
              <a:off x="6130382" y="165461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5" name="Rectangle 44"/>
          <p:cNvSpPr/>
          <p:nvPr/>
        </p:nvSpPr>
        <p:spPr>
          <a:xfrm>
            <a:off x="2211746" y="3168475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3)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2787701" y="3261325"/>
            <a:ext cx="2202213" cy="2195857"/>
            <a:chOff x="2272380" y="3653200"/>
            <a:chExt cx="2890837" cy="2882493"/>
          </a:xfrm>
        </p:grpSpPr>
        <p:sp>
          <p:nvSpPr>
            <p:cNvPr id="47" name="Rectangle 46"/>
            <p:cNvSpPr/>
            <p:nvPr/>
          </p:nvSpPr>
          <p:spPr>
            <a:xfrm rot="5400000">
              <a:off x="2995153" y="438325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 rot="5400000">
              <a:off x="3723217" y="438325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 rot="5400000">
              <a:off x="4442875" y="5103259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/>
            <p:cNvSpPr/>
            <p:nvPr/>
          </p:nvSpPr>
          <p:spPr>
            <a:xfrm rot="5400000">
              <a:off x="4442875" y="438325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ectangle 50"/>
            <p:cNvSpPr/>
            <p:nvPr/>
          </p:nvSpPr>
          <p:spPr>
            <a:xfrm rot="5400000">
              <a:off x="2275153" y="438325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 rot="5400000">
              <a:off x="3723217" y="5103259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 rot="5400000">
              <a:off x="2995153" y="5103259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rot="5400000">
              <a:off x="2276163" y="5103259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 rot="5400000">
              <a:off x="4442875" y="5815693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 rot="5400000">
              <a:off x="3723217" y="5815693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rot="5400000">
              <a:off x="2995153" y="5814977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 rot="5400000">
              <a:off x="2278092" y="5814977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ectangle 58"/>
            <p:cNvSpPr/>
            <p:nvPr/>
          </p:nvSpPr>
          <p:spPr>
            <a:xfrm rot="5400000">
              <a:off x="2995153" y="3653200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Rectangle 59"/>
            <p:cNvSpPr/>
            <p:nvPr/>
          </p:nvSpPr>
          <p:spPr>
            <a:xfrm rot="5400000">
              <a:off x="3723217" y="3653200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Rectangle 60"/>
            <p:cNvSpPr/>
            <p:nvPr/>
          </p:nvSpPr>
          <p:spPr>
            <a:xfrm rot="5400000">
              <a:off x="4443217" y="3653200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Rectangle 61"/>
            <p:cNvSpPr/>
            <p:nvPr/>
          </p:nvSpPr>
          <p:spPr>
            <a:xfrm rot="5400000">
              <a:off x="2272380" y="3653200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3" name="Rectangle 62"/>
          <p:cNvSpPr/>
          <p:nvPr/>
        </p:nvSpPr>
        <p:spPr>
          <a:xfrm>
            <a:off x="4117867" y="1308518"/>
            <a:ext cx="17620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10 squares</a:t>
            </a:r>
          </a:p>
        </p:txBody>
      </p:sp>
      <p:sp>
        <p:nvSpPr>
          <p:cNvPr id="64" name="Rectangle 63"/>
          <p:cNvSpPr/>
          <p:nvPr/>
        </p:nvSpPr>
        <p:spPr>
          <a:xfrm>
            <a:off x="5354082" y="2485220"/>
            <a:ext cx="157934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6 squares</a:t>
            </a:r>
          </a:p>
        </p:txBody>
      </p:sp>
      <p:sp>
        <p:nvSpPr>
          <p:cNvPr id="65" name="Rectangle 64"/>
          <p:cNvSpPr/>
          <p:nvPr/>
        </p:nvSpPr>
        <p:spPr>
          <a:xfrm>
            <a:off x="5437674" y="5489696"/>
            <a:ext cx="17620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16 squares</a:t>
            </a:r>
          </a:p>
        </p:txBody>
      </p:sp>
      <p:sp>
        <p:nvSpPr>
          <p:cNvPr id="66" name="Rectangle 65"/>
          <p:cNvSpPr/>
          <p:nvPr/>
        </p:nvSpPr>
        <p:spPr>
          <a:xfrm>
            <a:off x="2900179" y="1308518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5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 2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185248" y="2478002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1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 6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68" name="Rectangle 67"/>
          <p:cNvSpPr/>
          <p:nvPr/>
        </p:nvSpPr>
        <p:spPr>
          <a:xfrm>
            <a:off x="4204316" y="5491854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4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 4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 </a:t>
            </a: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5438" y="320725"/>
            <a:ext cx="747045" cy="747045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5668282" y="4634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818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3598703" y="246183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 rot="5400000">
            <a:off x="4317234" y="246183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5400000">
            <a:off x="5033438" y="246183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2880250" y="246183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 rot="5400000">
            <a:off x="3598703" y="1741830"/>
            <a:ext cx="720000" cy="72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5400000">
            <a:off x="4317234" y="1741115"/>
            <a:ext cx="720000" cy="72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5033780" y="174111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5400000">
            <a:off x="2880250" y="1741831"/>
            <a:ext cx="720000" cy="72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Triangle 10"/>
          <p:cNvSpPr/>
          <p:nvPr/>
        </p:nvSpPr>
        <p:spPr>
          <a:xfrm>
            <a:off x="5040374" y="1762671"/>
            <a:ext cx="688690" cy="686935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465528" y="3901831"/>
            <a:ext cx="385727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The area is ____ squares.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246080" y="369826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chemeClr val="accent1"/>
                </a:solidFill>
                <a:ea typeface="Cambria Math" panose="02040503050406030204" pitchFamily="18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475988" y="3446952"/>
                <a:ext cx="449162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chemeClr val="accent1"/>
                              </a:solidFill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chemeClr val="accent1"/>
                              </a:solidFill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5988" y="3446952"/>
                <a:ext cx="449162" cy="88530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948605" y="1840221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60167" y="1827839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75244" y="1827839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5806701" y="1655655"/>
                <a:ext cx="449162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chemeClr val="tx1"/>
                              </a:solidFill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chemeClr val="tx1"/>
                              </a:solidFill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6701" y="1655655"/>
                <a:ext cx="449162" cy="88530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06834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9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4937590" y="1893372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 rot="5400000">
            <a:off x="5657590" y="1893372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5400000">
            <a:off x="6377248" y="260689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6377248" y="1893372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 rot="5400000">
            <a:off x="4212000" y="1893372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5400000">
            <a:off x="5657590" y="260689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5400000">
            <a:off x="4937590" y="260689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5400000">
            <a:off x="4210536" y="260689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5400000">
            <a:off x="6377248" y="332581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 rot="5400000">
            <a:off x="5657590" y="332581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5400000">
            <a:off x="4937590" y="332510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5400000">
            <a:off x="4212465" y="332510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 rot="5400000">
            <a:off x="4937590" y="117337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 rot="5400000">
            <a:off x="5657590" y="117265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 rot="5400000">
            <a:off x="6377590" y="117265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 rot="5400000">
            <a:off x="4212000" y="1173372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712321" y="1088309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2)</a:t>
            </a:r>
          </a:p>
        </p:txBody>
      </p:sp>
      <p:sp>
        <p:nvSpPr>
          <p:cNvPr id="21" name="Right Triangle 20"/>
          <p:cNvSpPr/>
          <p:nvPr/>
        </p:nvSpPr>
        <p:spPr>
          <a:xfrm>
            <a:off x="6383179" y="1894207"/>
            <a:ext cx="688690" cy="719387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Triangle 21"/>
          <p:cNvSpPr/>
          <p:nvPr/>
        </p:nvSpPr>
        <p:spPr>
          <a:xfrm flipH="1">
            <a:off x="4232608" y="1888142"/>
            <a:ext cx="694933" cy="72545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 rot="5400000">
            <a:off x="1967476" y="1459213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 rot="5400000">
            <a:off x="1239412" y="145921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5400000">
            <a:off x="2687476" y="2179939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 rot="5400000">
            <a:off x="1967476" y="2179939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 rot="5400000">
            <a:off x="1240422" y="2179939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 rot="5400000">
            <a:off x="1967476" y="73921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 rot="5400000">
            <a:off x="2687476" y="73921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 rot="5400000">
            <a:off x="1239412" y="73921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Triangle 30"/>
          <p:cNvSpPr/>
          <p:nvPr/>
        </p:nvSpPr>
        <p:spPr>
          <a:xfrm flipH="1">
            <a:off x="1259960" y="1481270"/>
            <a:ext cx="694600" cy="686935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 rot="5400000">
            <a:off x="2687476" y="1459213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 rot="5400000">
            <a:off x="3339552" y="432571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 rot="5400000">
            <a:off x="4064335" y="432571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 rot="5400000">
            <a:off x="4784334" y="5045717"/>
            <a:ext cx="720001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 rot="5400000">
            <a:off x="4784335" y="4326962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 rot="5400000">
            <a:off x="2617000" y="432571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 rot="5400000">
            <a:off x="4064335" y="5045715"/>
            <a:ext cx="720000" cy="720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 rot="5400000">
            <a:off x="3339552" y="5045715"/>
            <a:ext cx="720000" cy="720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 rot="5400000">
            <a:off x="2617623" y="504571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2044506" y="4236164"/>
            <a:ext cx="48763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3)</a:t>
            </a:r>
          </a:p>
        </p:txBody>
      </p:sp>
      <p:sp>
        <p:nvSpPr>
          <p:cNvPr id="42" name="Right Triangle 41"/>
          <p:cNvSpPr/>
          <p:nvPr/>
        </p:nvSpPr>
        <p:spPr>
          <a:xfrm>
            <a:off x="4069551" y="4345304"/>
            <a:ext cx="688690" cy="702905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ight Triangle 42"/>
          <p:cNvSpPr/>
          <p:nvPr/>
        </p:nvSpPr>
        <p:spPr>
          <a:xfrm flipH="1">
            <a:off x="3350201" y="4345304"/>
            <a:ext cx="704142" cy="701658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1969431" y="306462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2240348" y="2968616"/>
                <a:ext cx="449162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rgbClr val="0070C0"/>
                              </a:solidFill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rgbClr val="0070C0"/>
                              </a:solidFill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0348" y="2968616"/>
                <a:ext cx="449162" cy="88530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7415836" y="198925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7" name="Rectangle 46"/>
          <p:cNvSpPr/>
          <p:nvPr/>
        </p:nvSpPr>
        <p:spPr>
          <a:xfrm>
            <a:off x="5718680" y="475804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73094" y="626821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ea typeface="Cambria Math" panose="02040503050406030204" pitchFamily="18" charset="0"/>
              </a:rPr>
              <a:t>1)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5836" y="402996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718680" y="5456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553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0.8|0.6|3.8|2.8|1.6|7.9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4.4|1|2.3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0.9|1.2|3.3|3|8.6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3.4|1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0.7|0.6|0.7|0.4|0.6|0.6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3.3|2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5.4|3|2.6|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5|2.4|5|5.1|11.4|1|1|3.7|4.8|2|2.4|15.3|0.9|0.8|0.6|0.6|3|5.6|3.3|6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3.9|6.4|5.2|2.4|6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0.5|2.6|8.6|3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0.9|5.4|8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infopath/2007/PartnerControls"/>
    <ds:schemaRef ds:uri="http://purl.org/dc/elements/1.1/"/>
    <ds:schemaRef ds:uri="http://purl.org/dc/dcmitype/"/>
    <ds:schemaRef ds:uri="522d4c35-b548-4432-90ae-af4376e1c4b4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70D8EB3E-C0D5-4CFD-8CD5-543747409D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8343</TotalTime>
  <Words>506</Words>
  <Application>Microsoft Office PowerPoint</Application>
  <PresentationFormat>On-screen Show (4:3)</PresentationFormat>
  <Paragraphs>127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questions  5 - 8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235</cp:revision>
  <dcterms:created xsi:type="dcterms:W3CDTF">2019-07-05T11:02:13Z</dcterms:created>
  <dcterms:modified xsi:type="dcterms:W3CDTF">2020-11-11T12:42:37Z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