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EA0B99-AE92-EB61-CC09-3D9A4524C03F}" v="10" dt="2024-09-12T16:36:28.09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00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Wickenden" userId="S::m.wickenden@cheapsideschool.org.uk::2478cd6b-62ee-4a9f-8178-52ae50e33dde" providerId="AD" clId="Web-{DE7B462F-596E-502F-020B-3FD62A3B9121}"/>
    <pc:docChg chg="modSld">
      <pc:chgData name="Matthew Wickenden" userId="S::m.wickenden@cheapsideschool.org.uk::2478cd6b-62ee-4a9f-8178-52ae50e33dde" providerId="AD" clId="Web-{DE7B462F-596E-502F-020B-3FD62A3B9121}" dt="2024-09-05T16:36:57.036" v="28" actId="20577"/>
      <pc:docMkLst>
        <pc:docMk/>
      </pc:docMkLst>
      <pc:sldChg chg="modSp">
        <pc:chgData name="Matthew Wickenden" userId="S::m.wickenden@cheapsideschool.org.uk::2478cd6b-62ee-4a9f-8178-52ae50e33dde" providerId="AD" clId="Web-{DE7B462F-596E-502F-020B-3FD62A3B9121}" dt="2024-09-05T16:33:00.667" v="13" actId="20577"/>
        <pc:sldMkLst>
          <pc:docMk/>
          <pc:sldMk cId="0" sldId="256"/>
        </pc:sldMkLst>
        <pc:spChg chg="mod">
          <ac:chgData name="Matthew Wickenden" userId="S::m.wickenden@cheapsideschool.org.uk::2478cd6b-62ee-4a9f-8178-52ae50e33dde" providerId="AD" clId="Web-{DE7B462F-596E-502F-020B-3FD62A3B9121}" dt="2024-09-05T16:33:00.667" v="13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DE7B462F-596E-502F-020B-3FD62A3B9121}" dt="2024-09-05T16:33:24.606" v="17" actId="20577"/>
        <pc:sldMkLst>
          <pc:docMk/>
          <pc:sldMk cId="0" sldId="257"/>
        </pc:sldMkLst>
        <pc:spChg chg="mod">
          <ac:chgData name="Matthew Wickenden" userId="S::m.wickenden@cheapsideschool.org.uk::2478cd6b-62ee-4a9f-8178-52ae50e33dde" providerId="AD" clId="Web-{DE7B462F-596E-502F-020B-3FD62A3B9121}" dt="2024-09-05T16:33:24.606" v="17" actId="20577"/>
          <ac:spMkLst>
            <pc:docMk/>
            <pc:sldMk cId="0" sldId="257"/>
            <ac:spMk id="3" creationId="{00000000-0000-0000-0000-000000000000}"/>
          </ac:spMkLst>
        </pc:spChg>
      </pc:sldChg>
      <pc:sldChg chg="addSp delSp modSp">
        <pc:chgData name="Matthew Wickenden" userId="S::m.wickenden@cheapsideschool.org.uk::2478cd6b-62ee-4a9f-8178-52ae50e33dde" providerId="AD" clId="Web-{DE7B462F-596E-502F-020B-3FD62A3B9121}" dt="2024-09-05T16:35:41.659" v="22" actId="14100"/>
        <pc:sldMkLst>
          <pc:docMk/>
          <pc:sldMk cId="0" sldId="259"/>
        </pc:sldMkLst>
        <pc:spChg chg="mod">
          <ac:chgData name="Matthew Wickenden" userId="S::m.wickenden@cheapsideschool.org.uk::2478cd6b-62ee-4a9f-8178-52ae50e33dde" providerId="AD" clId="Web-{DE7B462F-596E-502F-020B-3FD62A3B9121}" dt="2024-09-05T16:35:35.158" v="19" actId="20577"/>
          <ac:spMkLst>
            <pc:docMk/>
            <pc:sldMk cId="0" sldId="259"/>
            <ac:spMk id="2" creationId="{00000000-0000-0000-0000-000000000000}"/>
          </ac:spMkLst>
        </pc:spChg>
        <pc:picChg chg="del">
          <ac:chgData name="Matthew Wickenden" userId="S::m.wickenden@cheapsideschool.org.uk::2478cd6b-62ee-4a9f-8178-52ae50e33dde" providerId="AD" clId="Web-{DE7B462F-596E-502F-020B-3FD62A3B9121}" dt="2024-09-05T16:34:29.405" v="18"/>
          <ac:picMkLst>
            <pc:docMk/>
            <pc:sldMk cId="0" sldId="259"/>
            <ac:picMk id="4" creationId="{00000000-0000-0000-0000-000000000000}"/>
          </ac:picMkLst>
        </pc:picChg>
        <pc:picChg chg="add mod">
          <ac:chgData name="Matthew Wickenden" userId="S::m.wickenden@cheapsideschool.org.uk::2478cd6b-62ee-4a9f-8178-52ae50e33dde" providerId="AD" clId="Web-{DE7B462F-596E-502F-020B-3FD62A3B9121}" dt="2024-09-05T16:35:41.659" v="22" actId="14100"/>
          <ac:picMkLst>
            <pc:docMk/>
            <pc:sldMk cId="0" sldId="259"/>
            <ac:picMk id="7" creationId="{E371A794-734A-74D1-BB70-EF06DCD75D7B}"/>
          </ac:picMkLst>
        </pc:picChg>
      </pc:sldChg>
      <pc:sldChg chg="modSp">
        <pc:chgData name="Matthew Wickenden" userId="S::m.wickenden@cheapsideschool.org.uk::2478cd6b-62ee-4a9f-8178-52ae50e33dde" providerId="AD" clId="Web-{DE7B462F-596E-502F-020B-3FD62A3B9121}" dt="2024-09-05T16:36:57.036" v="28" actId="20577"/>
        <pc:sldMkLst>
          <pc:docMk/>
          <pc:sldMk cId="0" sldId="270"/>
        </pc:sldMkLst>
        <pc:spChg chg="mod">
          <ac:chgData name="Matthew Wickenden" userId="S::m.wickenden@cheapsideschool.org.uk::2478cd6b-62ee-4a9f-8178-52ae50e33dde" providerId="AD" clId="Web-{DE7B462F-596E-502F-020B-3FD62A3B9121}" dt="2024-09-05T16:36:57.036" v="28" actId="20577"/>
          <ac:spMkLst>
            <pc:docMk/>
            <pc:sldMk cId="0" sldId="270"/>
            <ac:spMk id="3" creationId="{00000000-0000-0000-0000-000000000000}"/>
          </ac:spMkLst>
        </pc:spChg>
      </pc:sldChg>
    </pc:docChg>
  </pc:docChgLst>
  <pc:docChgLst>
    <pc:chgData name="Matthew Wickenden" userId="S::m.wickenden@cheapsideschool.org.uk::2478cd6b-62ee-4a9f-8178-52ae50e33dde" providerId="AD" clId="Web-{4AEA0B99-AE92-EB61-CC09-3D9A4524C03F}"/>
    <pc:docChg chg="modSld">
      <pc:chgData name="Matthew Wickenden" userId="S::m.wickenden@cheapsideschool.org.uk::2478cd6b-62ee-4a9f-8178-52ae50e33dde" providerId="AD" clId="Web-{4AEA0B99-AE92-EB61-CC09-3D9A4524C03F}" dt="2024-09-12T16:36:27.130" v="3" actId="20577"/>
      <pc:docMkLst>
        <pc:docMk/>
      </pc:docMkLst>
      <pc:sldChg chg="modSp">
        <pc:chgData name="Matthew Wickenden" userId="S::m.wickenden@cheapsideschool.org.uk::2478cd6b-62ee-4a9f-8178-52ae50e33dde" providerId="AD" clId="Web-{4AEA0B99-AE92-EB61-CC09-3D9A4524C03F}" dt="2024-09-12T16:36:27.130" v="3" actId="20577"/>
        <pc:sldMkLst>
          <pc:docMk/>
          <pc:sldMk cId="0" sldId="262"/>
        </pc:sldMkLst>
        <pc:spChg chg="mod">
          <ac:chgData name="Matthew Wickenden" userId="S::m.wickenden@cheapsideschool.org.uk::2478cd6b-62ee-4a9f-8178-52ae50e33dde" providerId="AD" clId="Web-{4AEA0B99-AE92-EB61-CC09-3D9A4524C03F}" dt="2024-09-12T16:36:27.130" v="3" actId="20577"/>
          <ac:spMkLst>
            <pc:docMk/>
            <pc:sldMk cId="0" sldId="262"/>
            <ac:spMk id="3" creationId="{00000000-0000-0000-0000-000000000000}"/>
          </ac:spMkLst>
        </pc:spChg>
      </pc:sldChg>
    </pc:docChg>
  </pc:docChgLst>
  <pc:docChgLst>
    <pc:chgData name="Matthew Wickenden" userId="S::m.wickenden@cheapsideschool.org.uk::2478cd6b-62ee-4a9f-8178-52ae50e33dde" providerId="AD" clId="Web-{42B7C200-87BA-B4D0-633C-646EECFD84DD}"/>
    <pc:docChg chg="modSld">
      <pc:chgData name="Matthew Wickenden" userId="S::m.wickenden@cheapsideschool.org.uk::2478cd6b-62ee-4a9f-8178-52ae50e33dde" providerId="AD" clId="Web-{42B7C200-87BA-B4D0-633C-646EECFD84DD}" dt="2024-09-09T16:23:45.691" v="52" actId="20577"/>
      <pc:docMkLst>
        <pc:docMk/>
      </pc:docMkLst>
      <pc:sldChg chg="modSp">
        <pc:chgData name="Matthew Wickenden" userId="S::m.wickenden@cheapsideschool.org.uk::2478cd6b-62ee-4a9f-8178-52ae50e33dde" providerId="AD" clId="Web-{42B7C200-87BA-B4D0-633C-646EECFD84DD}" dt="2024-09-09T16:18:48.336" v="2" actId="20577"/>
        <pc:sldMkLst>
          <pc:docMk/>
          <pc:sldMk cId="0" sldId="256"/>
        </pc:sldMkLst>
        <pc:spChg chg="mod">
          <ac:chgData name="Matthew Wickenden" userId="S::m.wickenden@cheapsideschool.org.uk::2478cd6b-62ee-4a9f-8178-52ae50e33dde" providerId="AD" clId="Web-{42B7C200-87BA-B4D0-633C-646EECFD84DD}" dt="2024-09-09T16:18:48.336" v="2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42B7C200-87BA-B4D0-633C-646EECFD84DD}" dt="2024-09-09T16:19:24.384" v="17" actId="20577"/>
        <pc:sldMkLst>
          <pc:docMk/>
          <pc:sldMk cId="0" sldId="258"/>
        </pc:sldMkLst>
        <pc:spChg chg="mod">
          <ac:chgData name="Matthew Wickenden" userId="S::m.wickenden@cheapsideschool.org.uk::2478cd6b-62ee-4a9f-8178-52ae50e33dde" providerId="AD" clId="Web-{42B7C200-87BA-B4D0-633C-646EECFD84DD}" dt="2024-09-09T16:19:24.384" v="17" actId="20577"/>
          <ac:spMkLst>
            <pc:docMk/>
            <pc:sldMk cId="0" sldId="258"/>
            <ac:spMk id="3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42B7C200-87BA-B4D0-633C-646EECFD84DD}" dt="2024-09-09T16:19:38.259" v="19" actId="14100"/>
        <pc:sldMkLst>
          <pc:docMk/>
          <pc:sldMk cId="0" sldId="259"/>
        </pc:sldMkLst>
        <pc:grpChg chg="mod">
          <ac:chgData name="Matthew Wickenden" userId="S::m.wickenden@cheapsideschool.org.uk::2478cd6b-62ee-4a9f-8178-52ae50e33dde" providerId="AD" clId="Web-{42B7C200-87BA-B4D0-633C-646EECFD84DD}" dt="2024-09-09T16:19:38.259" v="19" actId="14100"/>
          <ac:grpSpMkLst>
            <pc:docMk/>
            <pc:sldMk cId="0" sldId="259"/>
            <ac:grpSpMk id="3" creationId="{00000000-0000-0000-0000-000000000000}"/>
          </ac:grpSpMkLst>
        </pc:grpChg>
        <pc:picChg chg="mod">
          <ac:chgData name="Matthew Wickenden" userId="S::m.wickenden@cheapsideschool.org.uk::2478cd6b-62ee-4a9f-8178-52ae50e33dde" providerId="AD" clId="Web-{42B7C200-87BA-B4D0-633C-646EECFD84DD}" dt="2024-09-09T16:19:35.353" v="18" actId="14100"/>
          <ac:picMkLst>
            <pc:docMk/>
            <pc:sldMk cId="0" sldId="259"/>
            <ac:picMk id="7" creationId="{E371A794-734A-74D1-BB70-EF06DCD75D7B}"/>
          </ac:picMkLst>
        </pc:picChg>
      </pc:sldChg>
      <pc:sldChg chg="modSp">
        <pc:chgData name="Matthew Wickenden" userId="S::m.wickenden@cheapsideschool.org.uk::2478cd6b-62ee-4a9f-8178-52ae50e33dde" providerId="AD" clId="Web-{42B7C200-87BA-B4D0-633C-646EECFD84DD}" dt="2024-09-09T16:20:15.183" v="25" actId="20577"/>
        <pc:sldMkLst>
          <pc:docMk/>
          <pc:sldMk cId="0" sldId="260"/>
        </pc:sldMkLst>
        <pc:spChg chg="mod">
          <ac:chgData name="Matthew Wickenden" userId="S::m.wickenden@cheapsideschool.org.uk::2478cd6b-62ee-4a9f-8178-52ae50e33dde" providerId="AD" clId="Web-{42B7C200-87BA-B4D0-633C-646EECFD84DD}" dt="2024-09-09T16:20:15.183" v="25" actId="20577"/>
          <ac:spMkLst>
            <pc:docMk/>
            <pc:sldMk cId="0" sldId="260"/>
            <ac:spMk id="3" creationId="{00000000-0000-0000-0000-000000000000}"/>
          </ac:spMkLst>
        </pc:spChg>
      </pc:sldChg>
      <pc:sldChg chg="addSp delSp modSp">
        <pc:chgData name="Matthew Wickenden" userId="S::m.wickenden@cheapsideschool.org.uk::2478cd6b-62ee-4a9f-8178-52ae50e33dde" providerId="AD" clId="Web-{42B7C200-87BA-B4D0-633C-646EECFD84DD}" dt="2024-09-09T16:21:09.263" v="29" actId="14100"/>
        <pc:sldMkLst>
          <pc:docMk/>
          <pc:sldMk cId="0" sldId="261"/>
        </pc:sldMkLst>
        <pc:picChg chg="del">
          <ac:chgData name="Matthew Wickenden" userId="S::m.wickenden@cheapsideschool.org.uk::2478cd6b-62ee-4a9f-8178-52ae50e33dde" providerId="AD" clId="Web-{42B7C200-87BA-B4D0-633C-646EECFD84DD}" dt="2024-09-09T16:20:18.948" v="26"/>
          <ac:picMkLst>
            <pc:docMk/>
            <pc:sldMk cId="0" sldId="261"/>
            <ac:picMk id="2" creationId="{00000000-0000-0000-0000-000000000000}"/>
          </ac:picMkLst>
        </pc:picChg>
        <pc:picChg chg="add mod">
          <ac:chgData name="Matthew Wickenden" userId="S::m.wickenden@cheapsideschool.org.uk::2478cd6b-62ee-4a9f-8178-52ae50e33dde" providerId="AD" clId="Web-{42B7C200-87BA-B4D0-633C-646EECFD84DD}" dt="2024-09-09T16:21:09.263" v="29" actId="14100"/>
          <ac:picMkLst>
            <pc:docMk/>
            <pc:sldMk cId="0" sldId="261"/>
            <ac:picMk id="3" creationId="{FDBB42FB-E781-33B1-F285-92E467D8EF4C}"/>
          </ac:picMkLst>
        </pc:picChg>
      </pc:sldChg>
      <pc:sldChg chg="modSp">
        <pc:chgData name="Matthew Wickenden" userId="S::m.wickenden@cheapsideschool.org.uk::2478cd6b-62ee-4a9f-8178-52ae50e33dde" providerId="AD" clId="Web-{42B7C200-87BA-B4D0-633C-646EECFD84DD}" dt="2024-09-09T16:21:27.576" v="31" actId="20577"/>
        <pc:sldMkLst>
          <pc:docMk/>
          <pc:sldMk cId="0" sldId="262"/>
        </pc:sldMkLst>
        <pc:spChg chg="mod">
          <ac:chgData name="Matthew Wickenden" userId="S::m.wickenden@cheapsideschool.org.uk::2478cd6b-62ee-4a9f-8178-52ae50e33dde" providerId="AD" clId="Web-{42B7C200-87BA-B4D0-633C-646EECFD84DD}" dt="2024-09-09T16:21:27.576" v="31" actId="20577"/>
          <ac:spMkLst>
            <pc:docMk/>
            <pc:sldMk cId="0" sldId="262"/>
            <ac:spMk id="3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42B7C200-87BA-B4D0-633C-646EECFD84DD}" dt="2024-09-09T16:22:28.735" v="35" actId="20577"/>
        <pc:sldMkLst>
          <pc:docMk/>
          <pc:sldMk cId="0" sldId="266"/>
        </pc:sldMkLst>
        <pc:spChg chg="mod">
          <ac:chgData name="Matthew Wickenden" userId="S::m.wickenden@cheapsideschool.org.uk::2478cd6b-62ee-4a9f-8178-52ae50e33dde" providerId="AD" clId="Web-{42B7C200-87BA-B4D0-633C-646EECFD84DD}" dt="2024-09-09T16:22:28.735" v="35" actId="20577"/>
          <ac:spMkLst>
            <pc:docMk/>
            <pc:sldMk cId="0" sldId="266"/>
            <ac:spMk id="3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42B7C200-87BA-B4D0-633C-646EECFD84DD}" dt="2024-09-09T16:23:13.737" v="40" actId="1076"/>
        <pc:sldMkLst>
          <pc:docMk/>
          <pc:sldMk cId="0" sldId="269"/>
        </pc:sldMkLst>
        <pc:spChg chg="mod">
          <ac:chgData name="Matthew Wickenden" userId="S::m.wickenden@cheapsideschool.org.uk::2478cd6b-62ee-4a9f-8178-52ae50e33dde" providerId="AD" clId="Web-{42B7C200-87BA-B4D0-633C-646EECFD84DD}" dt="2024-09-09T16:23:10.158" v="39" actId="20577"/>
          <ac:spMkLst>
            <pc:docMk/>
            <pc:sldMk cId="0" sldId="269"/>
            <ac:spMk id="2" creationId="{00000000-0000-0000-0000-000000000000}"/>
          </ac:spMkLst>
        </pc:spChg>
        <pc:spChg chg="mod">
          <ac:chgData name="Matthew Wickenden" userId="S::m.wickenden@cheapsideschool.org.uk::2478cd6b-62ee-4a9f-8178-52ae50e33dde" providerId="AD" clId="Web-{42B7C200-87BA-B4D0-633C-646EECFD84DD}" dt="2024-09-09T16:23:13.737" v="40" actId="1076"/>
          <ac:spMkLst>
            <pc:docMk/>
            <pc:sldMk cId="0" sldId="269"/>
            <ac:spMk id="3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42B7C200-87BA-B4D0-633C-646EECFD84DD}" dt="2024-09-09T16:23:45.691" v="52" actId="20577"/>
        <pc:sldMkLst>
          <pc:docMk/>
          <pc:sldMk cId="0" sldId="271"/>
        </pc:sldMkLst>
        <pc:spChg chg="mod">
          <ac:chgData name="Matthew Wickenden" userId="S::m.wickenden@cheapsideschool.org.uk::2478cd6b-62ee-4a9f-8178-52ae50e33dde" providerId="AD" clId="Web-{42B7C200-87BA-B4D0-633C-646EECFD84DD}" dt="2024-09-09T16:23:45.691" v="52" actId="20577"/>
          <ac:spMkLst>
            <pc:docMk/>
            <pc:sldMk cId="0" sldId="271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282905"/>
            <a:ext cx="5975984" cy="10240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391792"/>
            <a:ext cx="10303510" cy="44215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millonthebrue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cheapsideschool.org.uk/owls-year-6-4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23920" y="304800"/>
            <a:ext cx="534543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55" dirty="0"/>
              <a:t>Meet</a:t>
            </a:r>
            <a:r>
              <a:rPr sz="6000" spc="-290" dirty="0"/>
              <a:t> </a:t>
            </a:r>
            <a:r>
              <a:rPr sz="6000" dirty="0"/>
              <a:t>the</a:t>
            </a:r>
            <a:r>
              <a:rPr sz="6000" spc="-290" dirty="0"/>
              <a:t> </a:t>
            </a:r>
            <a:r>
              <a:rPr sz="6000" spc="-595" dirty="0"/>
              <a:t>T</a:t>
            </a:r>
            <a:r>
              <a:rPr sz="6000" spc="-45" dirty="0"/>
              <a:t>e</a:t>
            </a:r>
            <a:r>
              <a:rPr sz="6000" spc="-50" dirty="0"/>
              <a:t>a</a:t>
            </a:r>
            <a:r>
              <a:rPr sz="6000" spc="-45" dirty="0"/>
              <a:t>c</a:t>
            </a:r>
            <a:r>
              <a:rPr sz="6000" spc="-65" dirty="0"/>
              <a:t>h</a:t>
            </a:r>
            <a:r>
              <a:rPr sz="6000" spc="-55" dirty="0"/>
              <a:t>e</a:t>
            </a:r>
            <a:r>
              <a:rPr sz="6000" dirty="0"/>
              <a:t>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52470" y="2147442"/>
            <a:ext cx="5688330" cy="1268937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algn="ctr">
              <a:spcBef>
                <a:spcPts val="95"/>
              </a:spcBef>
            </a:pPr>
            <a:r>
              <a:rPr lang="en-US" sz="2800" spc="-25" dirty="0">
                <a:latin typeface="Carlito"/>
              </a:rPr>
              <a:t>Friday 13th September 2024</a:t>
            </a:r>
            <a:endParaRPr lang="en-US" dirty="0"/>
          </a:p>
          <a:p>
            <a:pPr algn="ctr">
              <a:lnSpc>
                <a:spcPct val="100000"/>
              </a:lnSpc>
              <a:spcBef>
                <a:spcPts val="95"/>
              </a:spcBef>
            </a:pPr>
            <a:endParaRPr lang="en-GB" sz="2800" dirty="0">
              <a:latin typeface="Carlito"/>
              <a:cs typeface="Carlito"/>
            </a:endParaRPr>
          </a:p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2400" dirty="0">
                <a:latin typeface="Carlito"/>
                <a:cs typeface="Carlito"/>
              </a:rPr>
              <a:t>Owl</a:t>
            </a:r>
            <a:r>
              <a:rPr sz="2400" spc="-2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Class,</a:t>
            </a:r>
            <a:r>
              <a:rPr sz="2400" spc="-40" dirty="0">
                <a:latin typeface="Carlito"/>
                <a:cs typeface="Carlito"/>
              </a:rPr>
              <a:t> </a:t>
            </a:r>
            <a:r>
              <a:rPr sz="2400" spc="-30" dirty="0">
                <a:latin typeface="Carlito"/>
                <a:cs typeface="Carlito"/>
              </a:rPr>
              <a:t>Year</a:t>
            </a:r>
            <a:r>
              <a:rPr sz="2400" spc="-2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6,</a:t>
            </a:r>
            <a:r>
              <a:rPr sz="2400" spc="-45" dirty="0">
                <a:latin typeface="Carlito"/>
                <a:cs typeface="Carlito"/>
              </a:rPr>
              <a:t> </a:t>
            </a:r>
            <a:r>
              <a:rPr lang="en-GB" sz="2400" spc="-10" dirty="0">
                <a:latin typeface="Carlito"/>
                <a:cs typeface="Carlito"/>
              </a:rPr>
              <a:t>2024-2025</a:t>
            </a:r>
            <a:endParaRPr lang="en-GB" sz="2400" spc="-25" dirty="0">
              <a:latin typeface="Carlito"/>
              <a:cs typeface="Carlito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35311" y="4011746"/>
            <a:ext cx="1905000" cy="1904997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9223247" y="86868"/>
            <a:ext cx="2929255" cy="3351529"/>
            <a:chOff x="9223247" y="86868"/>
            <a:chExt cx="2929255" cy="3351529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32391" y="96012"/>
              <a:ext cx="2910840" cy="333298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9227819" y="91440"/>
              <a:ext cx="2920365" cy="3342640"/>
            </a:xfrm>
            <a:custGeom>
              <a:avLst/>
              <a:gdLst/>
              <a:ahLst/>
              <a:cxnLst/>
              <a:rect l="l" t="t" r="r" b="b"/>
              <a:pathLst>
                <a:path w="2920365" h="3342640">
                  <a:moveTo>
                    <a:pt x="0" y="3342131"/>
                  </a:moveTo>
                  <a:lnTo>
                    <a:pt x="2919983" y="3342131"/>
                  </a:lnTo>
                  <a:lnTo>
                    <a:pt x="2919983" y="0"/>
                  </a:lnTo>
                  <a:lnTo>
                    <a:pt x="0" y="0"/>
                  </a:lnTo>
                  <a:lnTo>
                    <a:pt x="0" y="3342131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518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70" dirty="0"/>
              <a:t>General</a:t>
            </a:r>
            <a:r>
              <a:rPr spc="-125" dirty="0"/>
              <a:t> </a:t>
            </a:r>
            <a:r>
              <a:rPr spc="-65" dirty="0"/>
              <a:t>Information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391792"/>
            <a:ext cx="10303510" cy="5067798"/>
          </a:xfrm>
          <a:prstGeom prst="rect">
            <a:avLst/>
          </a:prstGeom>
        </p:spPr>
        <p:txBody>
          <a:bodyPr vert="horz" wrap="square" lIns="0" tIns="54610" rIns="0" bIns="0" rtlCol="0" anchor="t">
            <a:spAutoFit/>
          </a:bodyPr>
          <a:lstStyle/>
          <a:p>
            <a:pPr marL="239395" marR="5080" indent="-227965">
              <a:lnSpc>
                <a:spcPct val="90000"/>
              </a:lnSpc>
              <a:spcBef>
                <a:spcPts val="430"/>
              </a:spcBef>
              <a:buFont typeface="Arial"/>
              <a:buChar char="•"/>
              <a:tabLst>
                <a:tab pos="241300" algn="l"/>
                <a:tab pos="7775575" algn="l"/>
              </a:tabLst>
            </a:pPr>
            <a:r>
              <a:rPr dirty="0"/>
              <a:t>School</a:t>
            </a:r>
            <a:r>
              <a:rPr spc="-60" dirty="0"/>
              <a:t> </a:t>
            </a:r>
            <a:r>
              <a:rPr dirty="0"/>
              <a:t>is</a:t>
            </a:r>
            <a:r>
              <a:rPr spc="-70" dirty="0"/>
              <a:t> </a:t>
            </a:r>
            <a:r>
              <a:rPr dirty="0"/>
              <a:t>open</a:t>
            </a:r>
            <a:r>
              <a:rPr spc="-55" dirty="0"/>
              <a:t> </a:t>
            </a:r>
            <a:r>
              <a:rPr dirty="0"/>
              <a:t>from</a:t>
            </a:r>
            <a:r>
              <a:rPr spc="-50" dirty="0"/>
              <a:t> </a:t>
            </a:r>
            <a:r>
              <a:rPr b="1" dirty="0">
                <a:latin typeface="Carlito"/>
                <a:cs typeface="Carlito"/>
              </a:rPr>
              <a:t>8:</a:t>
            </a:r>
            <a:r>
              <a:rPr lang="en-GB" b="1" dirty="0">
                <a:latin typeface="Carlito"/>
                <a:cs typeface="Carlito"/>
              </a:rPr>
              <a:t>3</a:t>
            </a:r>
            <a:r>
              <a:rPr b="1" dirty="0">
                <a:latin typeface="Carlito"/>
                <a:cs typeface="Carlito"/>
              </a:rPr>
              <a:t>0am</a:t>
            </a:r>
            <a:r>
              <a:rPr b="1" spc="-25" dirty="0">
                <a:latin typeface="Carlito"/>
                <a:cs typeface="Carlito"/>
              </a:rPr>
              <a:t> </a:t>
            </a:r>
            <a:r>
              <a:rPr dirty="0"/>
              <a:t>and</a:t>
            </a:r>
            <a:r>
              <a:rPr spc="-65" dirty="0"/>
              <a:t> </a:t>
            </a:r>
            <a:r>
              <a:rPr dirty="0"/>
              <a:t>everyone</a:t>
            </a:r>
            <a:r>
              <a:rPr spc="-55" dirty="0"/>
              <a:t> </a:t>
            </a:r>
            <a:r>
              <a:rPr dirty="0"/>
              <a:t>is</a:t>
            </a:r>
            <a:r>
              <a:rPr spc="-70" dirty="0"/>
              <a:t> </a:t>
            </a:r>
            <a:r>
              <a:rPr spc="-10" dirty="0"/>
              <a:t>expected</a:t>
            </a:r>
            <a:r>
              <a:rPr spc="-60" dirty="0"/>
              <a:t> </a:t>
            </a:r>
            <a:r>
              <a:rPr lang="en-US" spc="-60" dirty="0"/>
              <a:t>i</a:t>
            </a:r>
            <a:r>
              <a:rPr lang="en-US" dirty="0"/>
              <a:t>n</a:t>
            </a:r>
            <a:r>
              <a:rPr spc="-55" dirty="0"/>
              <a:t> </a:t>
            </a:r>
            <a:r>
              <a:rPr dirty="0"/>
              <a:t>class,</a:t>
            </a:r>
            <a:r>
              <a:rPr spc="-60" dirty="0"/>
              <a:t> </a:t>
            </a:r>
            <a:r>
              <a:rPr spc="-10" dirty="0"/>
              <a:t>ready </a:t>
            </a:r>
            <a:r>
              <a:rPr dirty="0"/>
              <a:t>to</a:t>
            </a:r>
            <a:r>
              <a:rPr spc="-70" dirty="0"/>
              <a:t> </a:t>
            </a:r>
            <a:r>
              <a:rPr dirty="0"/>
              <a:t>learn</a:t>
            </a:r>
            <a:r>
              <a:rPr spc="-65" dirty="0"/>
              <a:t> </a:t>
            </a:r>
            <a:r>
              <a:rPr dirty="0"/>
              <a:t>by</a:t>
            </a:r>
            <a:r>
              <a:rPr spc="-35" dirty="0"/>
              <a:t> </a:t>
            </a:r>
            <a:r>
              <a:rPr b="1" dirty="0">
                <a:latin typeface="Carlito"/>
                <a:cs typeface="Carlito"/>
              </a:rPr>
              <a:t>8:55am</a:t>
            </a:r>
            <a:r>
              <a:rPr b="1" spc="-20" dirty="0">
                <a:latin typeface="Carlito"/>
                <a:cs typeface="Carlito"/>
              </a:rPr>
              <a:t> </a:t>
            </a:r>
            <a:r>
              <a:rPr dirty="0"/>
              <a:t>when</a:t>
            </a:r>
            <a:r>
              <a:rPr spc="-55" dirty="0"/>
              <a:t> </a:t>
            </a:r>
            <a:r>
              <a:rPr dirty="0"/>
              <a:t>the</a:t>
            </a:r>
            <a:r>
              <a:rPr spc="-60" dirty="0"/>
              <a:t> </a:t>
            </a:r>
            <a:r>
              <a:rPr dirty="0"/>
              <a:t>register</a:t>
            </a:r>
            <a:r>
              <a:rPr spc="-65" dirty="0"/>
              <a:t> </a:t>
            </a:r>
            <a:r>
              <a:rPr dirty="0"/>
              <a:t>is</a:t>
            </a:r>
            <a:r>
              <a:rPr spc="-60" dirty="0"/>
              <a:t> </a:t>
            </a:r>
            <a:r>
              <a:rPr spc="-10" dirty="0"/>
              <a:t>completed.</a:t>
            </a:r>
            <a:r>
              <a:rPr dirty="0"/>
              <a:t>	</a:t>
            </a:r>
            <a:endParaRPr lang="en-GB"/>
          </a:p>
          <a:p>
            <a:pPr marL="239395" marR="5080" indent="-227965">
              <a:lnSpc>
                <a:spcPct val="90000"/>
              </a:lnSpc>
              <a:spcBef>
                <a:spcPts val="430"/>
              </a:spcBef>
              <a:buFont typeface="Arial"/>
              <a:buChar char="•"/>
              <a:tabLst>
                <a:tab pos="241300" algn="l"/>
                <a:tab pos="7775575" algn="l"/>
              </a:tabLst>
            </a:pPr>
            <a:r>
              <a:rPr spc="-110" dirty="0"/>
              <a:t>To</a:t>
            </a:r>
            <a:r>
              <a:rPr spc="-50" dirty="0"/>
              <a:t> </a:t>
            </a:r>
            <a:r>
              <a:rPr dirty="0"/>
              <a:t>avoid</a:t>
            </a:r>
            <a:r>
              <a:rPr spc="-114" dirty="0"/>
              <a:t> </a:t>
            </a:r>
            <a:r>
              <a:rPr spc="-10" dirty="0"/>
              <a:t>being </a:t>
            </a:r>
            <a:r>
              <a:rPr dirty="0"/>
              <a:t>marked</a:t>
            </a:r>
            <a:r>
              <a:rPr spc="-70" dirty="0"/>
              <a:t> </a:t>
            </a:r>
            <a:r>
              <a:rPr dirty="0"/>
              <a:t>late</a:t>
            </a:r>
            <a:r>
              <a:rPr spc="-90" dirty="0"/>
              <a:t> </a:t>
            </a:r>
            <a:r>
              <a:rPr dirty="0"/>
              <a:t>it</a:t>
            </a:r>
            <a:r>
              <a:rPr spc="-60" dirty="0"/>
              <a:t> </a:t>
            </a:r>
            <a:r>
              <a:rPr dirty="0"/>
              <a:t>is</a:t>
            </a:r>
            <a:r>
              <a:rPr spc="-70" dirty="0"/>
              <a:t> </a:t>
            </a:r>
            <a:r>
              <a:rPr dirty="0"/>
              <a:t>essential</a:t>
            </a:r>
            <a:r>
              <a:rPr spc="-60" dirty="0"/>
              <a:t> </a:t>
            </a:r>
            <a:r>
              <a:rPr dirty="0"/>
              <a:t>that</a:t>
            </a:r>
            <a:r>
              <a:rPr spc="-60" dirty="0"/>
              <a:t> </a:t>
            </a:r>
            <a:r>
              <a:rPr dirty="0"/>
              <a:t>children</a:t>
            </a:r>
            <a:r>
              <a:rPr spc="-55" dirty="0"/>
              <a:t> </a:t>
            </a:r>
            <a:r>
              <a:rPr dirty="0"/>
              <a:t>are</a:t>
            </a:r>
            <a:r>
              <a:rPr spc="-65" dirty="0"/>
              <a:t> </a:t>
            </a:r>
            <a:r>
              <a:rPr dirty="0"/>
              <a:t>in</a:t>
            </a:r>
            <a:r>
              <a:rPr spc="-70" dirty="0"/>
              <a:t> </a:t>
            </a:r>
            <a:r>
              <a:rPr dirty="0"/>
              <a:t>school</a:t>
            </a:r>
            <a:r>
              <a:rPr spc="-55" dirty="0"/>
              <a:t> </a:t>
            </a:r>
            <a:r>
              <a:rPr dirty="0"/>
              <a:t>and</a:t>
            </a:r>
            <a:r>
              <a:rPr spc="-65" dirty="0"/>
              <a:t> </a:t>
            </a:r>
            <a:r>
              <a:rPr dirty="0"/>
              <a:t>ready</a:t>
            </a:r>
            <a:r>
              <a:rPr spc="-65" dirty="0"/>
              <a:t> </a:t>
            </a:r>
            <a:r>
              <a:rPr dirty="0"/>
              <a:t>for</a:t>
            </a:r>
            <a:r>
              <a:rPr spc="-70" dirty="0"/>
              <a:t> </a:t>
            </a:r>
            <a:r>
              <a:rPr spc="-25" dirty="0"/>
              <a:t>the </a:t>
            </a:r>
            <a:r>
              <a:rPr dirty="0"/>
              <a:t>school</a:t>
            </a:r>
            <a:r>
              <a:rPr spc="-50" dirty="0"/>
              <a:t> </a:t>
            </a:r>
            <a:r>
              <a:rPr dirty="0"/>
              <a:t>day</a:t>
            </a:r>
            <a:r>
              <a:rPr spc="-65" dirty="0"/>
              <a:t> </a:t>
            </a:r>
            <a:r>
              <a:rPr dirty="0"/>
              <a:t>by</a:t>
            </a:r>
            <a:r>
              <a:rPr spc="-60" dirty="0"/>
              <a:t> </a:t>
            </a:r>
            <a:r>
              <a:rPr spc="-10" dirty="0"/>
              <a:t>8:55am.</a:t>
            </a:r>
          </a:p>
          <a:p>
            <a:pPr marL="239395" marR="26670" indent="-227965">
              <a:lnSpc>
                <a:spcPct val="90000"/>
              </a:lnSpc>
              <a:spcBef>
                <a:spcPts val="1010"/>
              </a:spcBef>
              <a:buFont typeface="Arial"/>
              <a:buChar char="•"/>
              <a:tabLst>
                <a:tab pos="241300" algn="l"/>
                <a:tab pos="3262629" algn="l"/>
                <a:tab pos="6469380" algn="l"/>
              </a:tabLst>
            </a:pPr>
            <a:r>
              <a:rPr spc="-20" dirty="0"/>
              <a:t>Pick-</a:t>
            </a:r>
            <a:r>
              <a:rPr dirty="0"/>
              <a:t>up</a:t>
            </a:r>
            <a:r>
              <a:rPr spc="-25" dirty="0"/>
              <a:t> </a:t>
            </a:r>
            <a:r>
              <a:rPr dirty="0"/>
              <a:t>is</a:t>
            </a:r>
            <a:r>
              <a:rPr spc="-55" dirty="0"/>
              <a:t> </a:t>
            </a:r>
            <a:r>
              <a:rPr dirty="0"/>
              <a:t>from</a:t>
            </a:r>
            <a:r>
              <a:rPr spc="-45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spc="-10" dirty="0"/>
              <a:t>playground</a:t>
            </a:r>
            <a:r>
              <a:rPr spc="-30" dirty="0"/>
              <a:t> </a:t>
            </a:r>
            <a:r>
              <a:rPr dirty="0"/>
              <a:t>at</a:t>
            </a:r>
            <a:r>
              <a:rPr spc="-60" dirty="0"/>
              <a:t> </a:t>
            </a:r>
            <a:r>
              <a:rPr b="1" spc="-10" dirty="0">
                <a:latin typeface="Carlito"/>
                <a:cs typeface="Carlito"/>
              </a:rPr>
              <a:t>3:20pm</a:t>
            </a:r>
            <a:r>
              <a:rPr spc="-10" dirty="0"/>
              <a:t>.</a:t>
            </a:r>
            <a:r>
              <a:rPr lang="en-GB" dirty="0"/>
              <a:t> </a:t>
            </a:r>
            <a:r>
              <a:rPr dirty="0"/>
              <a:t>If</a:t>
            </a:r>
            <a:r>
              <a:rPr spc="-70" dirty="0"/>
              <a:t> </a:t>
            </a:r>
            <a:r>
              <a:rPr dirty="0"/>
              <a:t>you</a:t>
            </a:r>
            <a:r>
              <a:rPr spc="-55" dirty="0"/>
              <a:t> </a:t>
            </a:r>
            <a:r>
              <a:rPr dirty="0"/>
              <a:t>wish</a:t>
            </a:r>
            <a:r>
              <a:rPr spc="-60" dirty="0"/>
              <a:t> </a:t>
            </a:r>
            <a:r>
              <a:rPr dirty="0"/>
              <a:t>your</a:t>
            </a:r>
            <a:r>
              <a:rPr spc="-45" dirty="0"/>
              <a:t> </a:t>
            </a:r>
            <a:r>
              <a:rPr dirty="0"/>
              <a:t>child</a:t>
            </a:r>
            <a:r>
              <a:rPr spc="-40" dirty="0"/>
              <a:t> </a:t>
            </a:r>
            <a:r>
              <a:rPr spc="-25" dirty="0"/>
              <a:t>to </a:t>
            </a:r>
            <a:r>
              <a:rPr dirty="0"/>
              <a:t>walk</a:t>
            </a:r>
            <a:r>
              <a:rPr spc="-80" dirty="0"/>
              <a:t> </a:t>
            </a:r>
            <a:r>
              <a:rPr dirty="0"/>
              <a:t>home</a:t>
            </a:r>
            <a:r>
              <a:rPr spc="-55" dirty="0"/>
              <a:t> </a:t>
            </a:r>
            <a:r>
              <a:rPr dirty="0"/>
              <a:t>by</a:t>
            </a:r>
            <a:r>
              <a:rPr spc="-60" dirty="0"/>
              <a:t> </a:t>
            </a:r>
            <a:r>
              <a:rPr dirty="0"/>
              <a:t>themselves,</a:t>
            </a:r>
            <a:r>
              <a:rPr spc="-55" dirty="0"/>
              <a:t> </a:t>
            </a:r>
            <a:r>
              <a:rPr dirty="0"/>
              <a:t>this</a:t>
            </a:r>
            <a:r>
              <a:rPr spc="-45" dirty="0"/>
              <a:t> </a:t>
            </a:r>
            <a:r>
              <a:rPr dirty="0"/>
              <a:t>needs</a:t>
            </a:r>
            <a:r>
              <a:rPr spc="-50" dirty="0"/>
              <a:t> </a:t>
            </a:r>
            <a:r>
              <a:rPr dirty="0"/>
              <a:t>to</a:t>
            </a:r>
            <a:r>
              <a:rPr spc="-70" dirty="0"/>
              <a:t> </a:t>
            </a:r>
            <a:r>
              <a:rPr dirty="0"/>
              <a:t>be</a:t>
            </a:r>
            <a:r>
              <a:rPr spc="-50" dirty="0"/>
              <a:t> </a:t>
            </a:r>
            <a:r>
              <a:rPr dirty="0"/>
              <a:t>put</a:t>
            </a:r>
            <a:r>
              <a:rPr spc="-55" dirty="0"/>
              <a:t> </a:t>
            </a:r>
            <a:r>
              <a:rPr dirty="0"/>
              <a:t>into</a:t>
            </a:r>
            <a:r>
              <a:rPr spc="-55" dirty="0"/>
              <a:t> </a:t>
            </a:r>
            <a:r>
              <a:rPr dirty="0"/>
              <a:t>writing</a:t>
            </a:r>
            <a:r>
              <a:rPr spc="-70" dirty="0"/>
              <a:t> </a:t>
            </a:r>
            <a:r>
              <a:rPr dirty="0"/>
              <a:t>and</a:t>
            </a:r>
            <a:r>
              <a:rPr spc="-45" dirty="0"/>
              <a:t> </a:t>
            </a:r>
            <a:r>
              <a:rPr spc="-20" dirty="0"/>
              <a:t>sent </a:t>
            </a:r>
            <a:r>
              <a:rPr dirty="0"/>
              <a:t>to</a:t>
            </a:r>
            <a:r>
              <a:rPr spc="-60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dirty="0"/>
              <a:t>school</a:t>
            </a:r>
            <a:r>
              <a:rPr spc="-50" dirty="0"/>
              <a:t> </a:t>
            </a:r>
            <a:r>
              <a:rPr spc="-10" dirty="0"/>
              <a:t>office.</a:t>
            </a:r>
            <a:r>
              <a:rPr dirty="0"/>
              <a:t>	</a:t>
            </a:r>
            <a:endParaRPr lang="en-GB" dirty="0"/>
          </a:p>
          <a:p>
            <a:pPr marL="239395" marR="26670" indent="-227965">
              <a:lnSpc>
                <a:spcPct val="90000"/>
              </a:lnSpc>
              <a:spcBef>
                <a:spcPts val="1010"/>
              </a:spcBef>
              <a:buFont typeface="Arial"/>
              <a:buChar char="•"/>
              <a:tabLst>
                <a:tab pos="241300" algn="l"/>
                <a:tab pos="3262629" algn="l"/>
                <a:tab pos="6469380" algn="l"/>
              </a:tabLst>
            </a:pPr>
            <a:r>
              <a:rPr dirty="0"/>
              <a:t>Children</a:t>
            </a:r>
            <a:r>
              <a:rPr spc="-60" dirty="0"/>
              <a:t> </a:t>
            </a:r>
            <a:r>
              <a:rPr dirty="0"/>
              <a:t>should</a:t>
            </a:r>
            <a:r>
              <a:rPr spc="-60" dirty="0"/>
              <a:t> </a:t>
            </a:r>
            <a:r>
              <a:rPr dirty="0"/>
              <a:t>not</a:t>
            </a:r>
            <a:r>
              <a:rPr spc="-75" dirty="0"/>
              <a:t> </a:t>
            </a:r>
            <a:r>
              <a:rPr dirty="0"/>
              <a:t>bring</a:t>
            </a:r>
            <a:r>
              <a:rPr spc="-65" dirty="0"/>
              <a:t> </a:t>
            </a:r>
            <a:r>
              <a:rPr dirty="0"/>
              <a:t>mobile</a:t>
            </a:r>
            <a:r>
              <a:rPr spc="-85" dirty="0"/>
              <a:t> </a:t>
            </a:r>
            <a:r>
              <a:rPr dirty="0"/>
              <a:t>phones</a:t>
            </a:r>
            <a:r>
              <a:rPr spc="-45" dirty="0"/>
              <a:t> </a:t>
            </a:r>
            <a:r>
              <a:rPr spc="-20" dirty="0"/>
              <a:t>into </a:t>
            </a:r>
            <a:r>
              <a:rPr dirty="0"/>
              <a:t>school,</a:t>
            </a:r>
            <a:r>
              <a:rPr spc="-55" dirty="0"/>
              <a:t> </a:t>
            </a:r>
            <a:r>
              <a:rPr spc="-35" dirty="0"/>
              <a:t>however,</a:t>
            </a:r>
            <a:r>
              <a:rPr spc="-70" dirty="0"/>
              <a:t> </a:t>
            </a:r>
            <a:r>
              <a:rPr dirty="0"/>
              <a:t>if</a:t>
            </a:r>
            <a:r>
              <a:rPr spc="-75" dirty="0"/>
              <a:t> </a:t>
            </a:r>
            <a:r>
              <a:rPr dirty="0"/>
              <a:t>there</a:t>
            </a:r>
            <a:r>
              <a:rPr spc="-60" dirty="0"/>
              <a:t> </a:t>
            </a:r>
            <a:r>
              <a:rPr dirty="0"/>
              <a:t>is</a:t>
            </a:r>
            <a:r>
              <a:rPr spc="-70" dirty="0"/>
              <a:t> </a:t>
            </a:r>
            <a:r>
              <a:rPr dirty="0"/>
              <a:t>a</a:t>
            </a:r>
            <a:r>
              <a:rPr spc="-65" dirty="0"/>
              <a:t> </a:t>
            </a:r>
            <a:r>
              <a:rPr dirty="0"/>
              <a:t>specific</a:t>
            </a:r>
            <a:r>
              <a:rPr spc="-40" dirty="0"/>
              <a:t> </a:t>
            </a:r>
            <a:r>
              <a:rPr dirty="0"/>
              <a:t>reason</a:t>
            </a:r>
            <a:r>
              <a:rPr spc="-60" dirty="0"/>
              <a:t> </a:t>
            </a:r>
            <a:r>
              <a:rPr dirty="0"/>
              <a:t>for</a:t>
            </a:r>
            <a:r>
              <a:rPr spc="-75" dirty="0"/>
              <a:t> </a:t>
            </a:r>
            <a:r>
              <a:rPr dirty="0"/>
              <a:t>your</a:t>
            </a:r>
            <a:r>
              <a:rPr spc="-60" dirty="0"/>
              <a:t> </a:t>
            </a:r>
            <a:r>
              <a:rPr dirty="0"/>
              <a:t>child</a:t>
            </a:r>
            <a:r>
              <a:rPr spc="-45" dirty="0"/>
              <a:t> </a:t>
            </a:r>
            <a:r>
              <a:rPr dirty="0"/>
              <a:t>to</a:t>
            </a:r>
            <a:r>
              <a:rPr spc="-70" dirty="0"/>
              <a:t> </a:t>
            </a:r>
            <a:r>
              <a:rPr dirty="0"/>
              <a:t>have</a:t>
            </a:r>
            <a:r>
              <a:rPr spc="-70" dirty="0"/>
              <a:t> </a:t>
            </a:r>
            <a:r>
              <a:rPr spc="-50" dirty="0"/>
              <a:t>a </a:t>
            </a:r>
            <a:r>
              <a:rPr dirty="0"/>
              <a:t>mobile</a:t>
            </a:r>
            <a:r>
              <a:rPr spc="-40" dirty="0"/>
              <a:t> </a:t>
            </a:r>
            <a:r>
              <a:rPr dirty="0"/>
              <a:t>phone</a:t>
            </a:r>
            <a:r>
              <a:rPr spc="-20" dirty="0"/>
              <a:t> </a:t>
            </a:r>
            <a:r>
              <a:rPr dirty="0"/>
              <a:t>in</a:t>
            </a:r>
            <a:r>
              <a:rPr spc="-45" dirty="0"/>
              <a:t> </a:t>
            </a:r>
            <a:r>
              <a:rPr dirty="0"/>
              <a:t>school</a:t>
            </a:r>
            <a:r>
              <a:rPr spc="-30" dirty="0"/>
              <a:t> </a:t>
            </a:r>
            <a:r>
              <a:rPr dirty="0"/>
              <a:t>then</a:t>
            </a:r>
            <a:r>
              <a:rPr spc="-50" dirty="0"/>
              <a:t> </a:t>
            </a:r>
            <a:r>
              <a:rPr dirty="0"/>
              <a:t>it</a:t>
            </a:r>
            <a:r>
              <a:rPr spc="-40" dirty="0"/>
              <a:t> </a:t>
            </a:r>
            <a:r>
              <a:rPr dirty="0"/>
              <a:t>needs</a:t>
            </a:r>
            <a:r>
              <a:rPr spc="-35" dirty="0"/>
              <a:t> </a:t>
            </a:r>
            <a:r>
              <a:rPr dirty="0"/>
              <a:t>to</a:t>
            </a:r>
            <a:r>
              <a:rPr spc="-50" dirty="0"/>
              <a:t> </a:t>
            </a:r>
            <a:r>
              <a:rPr dirty="0"/>
              <a:t>be</a:t>
            </a:r>
            <a:r>
              <a:rPr spc="-35" dirty="0"/>
              <a:t> </a:t>
            </a:r>
            <a:r>
              <a:rPr dirty="0"/>
              <a:t>handed</a:t>
            </a:r>
            <a:r>
              <a:rPr spc="-20" dirty="0"/>
              <a:t> </a:t>
            </a:r>
            <a:r>
              <a:rPr dirty="0"/>
              <a:t>into</a:t>
            </a:r>
            <a:r>
              <a:rPr spc="-35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spc="-10" dirty="0"/>
              <a:t>school </a:t>
            </a:r>
            <a:r>
              <a:rPr dirty="0"/>
              <a:t>office</a:t>
            </a:r>
            <a:r>
              <a:rPr spc="-70" dirty="0"/>
              <a:t> </a:t>
            </a:r>
            <a:r>
              <a:rPr dirty="0"/>
              <a:t>at</a:t>
            </a:r>
            <a:r>
              <a:rPr spc="-60" dirty="0"/>
              <a:t> </a:t>
            </a:r>
            <a:r>
              <a:rPr dirty="0"/>
              <a:t>the</a:t>
            </a:r>
            <a:r>
              <a:rPr spc="-50" dirty="0"/>
              <a:t> </a:t>
            </a:r>
            <a:r>
              <a:rPr dirty="0"/>
              <a:t>beginning</a:t>
            </a:r>
            <a:r>
              <a:rPr spc="-25" dirty="0"/>
              <a:t> </a:t>
            </a:r>
            <a:r>
              <a:rPr dirty="0"/>
              <a:t>of</a:t>
            </a:r>
            <a:r>
              <a:rPr spc="-55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dirty="0"/>
              <a:t>day</a:t>
            </a:r>
            <a:r>
              <a:rPr spc="-60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picked</a:t>
            </a:r>
            <a:r>
              <a:rPr spc="-35" dirty="0"/>
              <a:t> </a:t>
            </a:r>
            <a:r>
              <a:rPr dirty="0"/>
              <a:t>up</a:t>
            </a:r>
            <a:r>
              <a:rPr spc="-45" dirty="0"/>
              <a:t> </a:t>
            </a:r>
            <a:r>
              <a:rPr dirty="0"/>
              <a:t>from</a:t>
            </a:r>
            <a:r>
              <a:rPr spc="-40" dirty="0"/>
              <a:t> </a:t>
            </a:r>
            <a:r>
              <a:rPr dirty="0"/>
              <a:t>the</a:t>
            </a:r>
            <a:r>
              <a:rPr spc="-55" dirty="0"/>
              <a:t> </a:t>
            </a:r>
            <a:r>
              <a:rPr dirty="0"/>
              <a:t>office</a:t>
            </a:r>
            <a:r>
              <a:rPr spc="-70" dirty="0"/>
              <a:t> </a:t>
            </a:r>
            <a:r>
              <a:rPr dirty="0"/>
              <a:t>at</a:t>
            </a:r>
            <a:r>
              <a:rPr spc="-55" dirty="0"/>
              <a:t> </a:t>
            </a:r>
            <a:r>
              <a:rPr spc="-25" dirty="0"/>
              <a:t>the 	</a:t>
            </a:r>
            <a:r>
              <a:rPr dirty="0"/>
              <a:t>end</a:t>
            </a:r>
            <a:r>
              <a:rPr spc="-35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dirty="0"/>
              <a:t>the</a:t>
            </a:r>
            <a:r>
              <a:rPr spc="-35" dirty="0"/>
              <a:t> </a:t>
            </a:r>
            <a:r>
              <a:rPr dirty="0"/>
              <a:t>day</a:t>
            </a:r>
            <a:r>
              <a:rPr spc="-25" dirty="0"/>
              <a:t> </a:t>
            </a:r>
            <a:r>
              <a:rPr dirty="0"/>
              <a:t>–</a:t>
            </a:r>
            <a:r>
              <a:rPr spc="-40" dirty="0"/>
              <a:t> </a:t>
            </a:r>
            <a:r>
              <a:rPr dirty="0"/>
              <a:t>it</a:t>
            </a:r>
            <a:r>
              <a:rPr spc="-45" dirty="0"/>
              <a:t> </a:t>
            </a:r>
            <a:r>
              <a:rPr dirty="0"/>
              <a:t>will</a:t>
            </a:r>
            <a:r>
              <a:rPr spc="-45" dirty="0"/>
              <a:t> </a:t>
            </a:r>
            <a:r>
              <a:rPr dirty="0"/>
              <a:t>be</a:t>
            </a:r>
            <a:r>
              <a:rPr spc="-35" dirty="0"/>
              <a:t> </a:t>
            </a:r>
            <a:r>
              <a:rPr spc="-10" dirty="0"/>
              <a:t>kept</a:t>
            </a:r>
            <a:r>
              <a:rPr spc="-45" dirty="0"/>
              <a:t> </a:t>
            </a:r>
            <a:r>
              <a:rPr dirty="0"/>
              <a:t>in</a:t>
            </a:r>
            <a:r>
              <a:rPr spc="-45" dirty="0"/>
              <a:t> </a:t>
            </a:r>
            <a:r>
              <a:rPr dirty="0"/>
              <a:t>the</a:t>
            </a:r>
            <a:r>
              <a:rPr spc="-35" dirty="0"/>
              <a:t> </a:t>
            </a:r>
            <a:r>
              <a:rPr dirty="0"/>
              <a:t>school</a:t>
            </a:r>
            <a:r>
              <a:rPr spc="-25" dirty="0"/>
              <a:t> </a:t>
            </a:r>
            <a:r>
              <a:rPr spc="-10" dirty="0"/>
              <a:t>safe.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197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660" dirty="0"/>
              <a:t>P</a:t>
            </a:r>
            <a:r>
              <a:rPr lang="en-GB" spc="-15" dirty="0"/>
              <a:t>.</a:t>
            </a:r>
            <a:r>
              <a:rPr spc="-60" dirty="0"/>
              <a:t>E</a:t>
            </a:r>
            <a:r>
              <a:rPr spc="-15" dirty="0"/>
              <a:t>.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331635"/>
            <a:ext cx="10554167" cy="3618528"/>
          </a:xfrm>
          <a:prstGeom prst="rect">
            <a:avLst/>
          </a:prstGeom>
        </p:spPr>
        <p:txBody>
          <a:bodyPr vert="horz" wrap="square" lIns="0" tIns="413473" rIns="0" bIns="0" rtlCol="0" anchor="t">
            <a:spAutoFit/>
          </a:bodyPr>
          <a:lstStyle/>
          <a:p>
            <a:pPr marL="239395" indent="-226695">
              <a:spcBef>
                <a:spcPts val="775"/>
              </a:spcBef>
              <a:buFont typeface="Arial"/>
              <a:buChar char="•"/>
              <a:tabLst>
                <a:tab pos="240029" algn="l"/>
              </a:tabLst>
            </a:pPr>
            <a:r>
              <a:rPr spc="-10" dirty="0"/>
              <a:t>Mondays</a:t>
            </a:r>
            <a:r>
              <a:rPr spc="-55" dirty="0"/>
              <a:t> </a:t>
            </a:r>
            <a:r>
              <a:rPr dirty="0"/>
              <a:t>(</a:t>
            </a:r>
            <a:r>
              <a:rPr dirty="0" err="1"/>
              <a:t>Mrs</a:t>
            </a:r>
            <a:r>
              <a:rPr spc="-65" dirty="0"/>
              <a:t> </a:t>
            </a:r>
            <a:r>
              <a:rPr dirty="0"/>
              <a:t>Higgins</a:t>
            </a:r>
            <a:r>
              <a:rPr lang="en-US" dirty="0"/>
              <a:t> and Mr. Wickenden)</a:t>
            </a:r>
            <a:r>
              <a:rPr spc="-70" dirty="0"/>
              <a:t> </a:t>
            </a:r>
            <a:r>
              <a:rPr dirty="0"/>
              <a:t>&amp;</a:t>
            </a:r>
            <a:r>
              <a:rPr spc="-70" dirty="0"/>
              <a:t> </a:t>
            </a:r>
            <a:r>
              <a:rPr lang="en-GB" spc="-20" dirty="0"/>
              <a:t>Tuesdays</a:t>
            </a:r>
            <a:r>
              <a:rPr spc="-50" dirty="0"/>
              <a:t> </a:t>
            </a:r>
            <a:r>
              <a:rPr dirty="0"/>
              <a:t>(</a:t>
            </a:r>
            <a:r>
              <a:rPr lang="en-GB" dirty="0"/>
              <a:t>Mrs</a:t>
            </a:r>
            <a:r>
              <a:rPr lang="en-GB" spc="-65" dirty="0"/>
              <a:t> </a:t>
            </a:r>
            <a:r>
              <a:rPr lang="en-GB" dirty="0"/>
              <a:t>Higgins</a:t>
            </a:r>
            <a:r>
              <a:rPr spc="-10" dirty="0"/>
              <a:t>)</a:t>
            </a:r>
            <a:endParaRPr lang="en-US" spc="-10" dirty="0"/>
          </a:p>
          <a:p>
            <a:pPr marL="239395" marR="821690" indent="-227965">
              <a:lnSpc>
                <a:spcPts val="3020"/>
              </a:lnSpc>
              <a:spcBef>
                <a:spcPts val="1060"/>
              </a:spcBef>
              <a:buFont typeface="Arial"/>
              <a:buChar char="•"/>
              <a:tabLst>
                <a:tab pos="241300" algn="l"/>
              </a:tabLst>
            </a:pPr>
            <a:r>
              <a:rPr dirty="0"/>
              <a:t>Autumn</a:t>
            </a:r>
            <a:r>
              <a:rPr spc="-50" dirty="0"/>
              <a:t> </a:t>
            </a:r>
            <a:r>
              <a:rPr dirty="0"/>
              <a:t>sports</a:t>
            </a:r>
            <a:r>
              <a:rPr spc="-65" dirty="0"/>
              <a:t> </a:t>
            </a:r>
            <a:r>
              <a:rPr dirty="0"/>
              <a:t>are:</a:t>
            </a:r>
            <a:r>
              <a:rPr spc="-95" dirty="0"/>
              <a:t> </a:t>
            </a:r>
            <a:r>
              <a:rPr spc="-30" dirty="0"/>
              <a:t>rugby,</a:t>
            </a:r>
            <a:r>
              <a:rPr spc="-60" dirty="0"/>
              <a:t> </a:t>
            </a:r>
            <a:r>
              <a:rPr dirty="0"/>
              <a:t>football,</a:t>
            </a:r>
            <a:r>
              <a:rPr spc="-75" dirty="0"/>
              <a:t> </a:t>
            </a:r>
            <a:r>
              <a:rPr dirty="0"/>
              <a:t>indoor</a:t>
            </a:r>
            <a:r>
              <a:rPr spc="-65" dirty="0"/>
              <a:t> </a:t>
            </a:r>
            <a:r>
              <a:rPr dirty="0"/>
              <a:t>athletics</a:t>
            </a:r>
            <a:r>
              <a:rPr spc="-80" dirty="0"/>
              <a:t> </a:t>
            </a:r>
            <a:r>
              <a:rPr dirty="0"/>
              <a:t>&amp;</a:t>
            </a:r>
            <a:r>
              <a:rPr spc="-90" dirty="0"/>
              <a:t> </a:t>
            </a:r>
            <a:r>
              <a:rPr spc="-10" dirty="0"/>
              <a:t>swimming 	</a:t>
            </a:r>
            <a:r>
              <a:rPr dirty="0"/>
              <a:t>(</a:t>
            </a:r>
            <a:r>
              <a:rPr lang="en-US" dirty="0"/>
              <a:t>Autumn</a:t>
            </a:r>
            <a:r>
              <a:rPr spc="-95" dirty="0"/>
              <a:t> </a:t>
            </a:r>
            <a:r>
              <a:rPr spc="-25" dirty="0"/>
              <a:t>2)</a:t>
            </a:r>
          </a:p>
          <a:p>
            <a:pPr marL="239395" indent="-226695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240029" algn="l"/>
              </a:tabLst>
            </a:pPr>
            <a:r>
              <a:rPr dirty="0"/>
              <a:t>Children</a:t>
            </a:r>
            <a:r>
              <a:rPr spc="-40" dirty="0"/>
              <a:t> </a:t>
            </a:r>
            <a:r>
              <a:rPr dirty="0"/>
              <a:t>should</a:t>
            </a:r>
            <a:r>
              <a:rPr spc="-50" dirty="0"/>
              <a:t> </a:t>
            </a:r>
            <a:r>
              <a:rPr dirty="0"/>
              <a:t>come</a:t>
            </a:r>
            <a:r>
              <a:rPr spc="-55" dirty="0"/>
              <a:t> </a:t>
            </a:r>
            <a:r>
              <a:rPr dirty="0"/>
              <a:t>into</a:t>
            </a:r>
            <a:r>
              <a:rPr spc="-65" dirty="0"/>
              <a:t> </a:t>
            </a:r>
            <a:r>
              <a:rPr dirty="0"/>
              <a:t>school</a:t>
            </a:r>
            <a:r>
              <a:rPr spc="-40" dirty="0"/>
              <a:t> </a:t>
            </a:r>
            <a:r>
              <a:rPr dirty="0"/>
              <a:t>in</a:t>
            </a:r>
            <a:r>
              <a:rPr spc="-65" dirty="0"/>
              <a:t> </a:t>
            </a:r>
            <a:r>
              <a:rPr dirty="0"/>
              <a:t>full</a:t>
            </a:r>
            <a:r>
              <a:rPr spc="-60" dirty="0"/>
              <a:t> </a:t>
            </a:r>
            <a:r>
              <a:rPr spc="-75" dirty="0"/>
              <a:t>P.E.</a:t>
            </a:r>
            <a:r>
              <a:rPr spc="-35" dirty="0"/>
              <a:t> </a:t>
            </a:r>
            <a:r>
              <a:rPr dirty="0"/>
              <a:t>kit</a:t>
            </a:r>
            <a:r>
              <a:rPr spc="-65" dirty="0"/>
              <a:t> </a:t>
            </a:r>
            <a:r>
              <a:rPr dirty="0"/>
              <a:t>on</a:t>
            </a:r>
            <a:r>
              <a:rPr spc="-55" dirty="0"/>
              <a:t> </a:t>
            </a:r>
            <a:r>
              <a:rPr dirty="0"/>
              <a:t>these</a:t>
            </a:r>
            <a:r>
              <a:rPr spc="-50" dirty="0"/>
              <a:t> </a:t>
            </a:r>
            <a:r>
              <a:rPr spc="-10" dirty="0"/>
              <a:t>days.</a:t>
            </a:r>
            <a:endParaRPr spc="-10"/>
          </a:p>
          <a:p>
            <a:pPr marL="239395" marR="5080" indent="-227965">
              <a:lnSpc>
                <a:spcPct val="90000"/>
              </a:lnSpc>
              <a:spcBef>
                <a:spcPts val="1000"/>
              </a:spcBef>
              <a:buFont typeface="Arial"/>
              <a:buChar char="•"/>
              <a:tabLst>
                <a:tab pos="241300" algn="l"/>
              </a:tabLst>
            </a:pPr>
            <a:r>
              <a:rPr dirty="0"/>
              <a:t>Long</a:t>
            </a:r>
            <a:r>
              <a:rPr spc="-60" dirty="0"/>
              <a:t> </a:t>
            </a:r>
            <a:r>
              <a:rPr dirty="0"/>
              <a:t>hair</a:t>
            </a:r>
            <a:r>
              <a:rPr spc="-45" dirty="0"/>
              <a:t> </a:t>
            </a:r>
            <a:r>
              <a:rPr dirty="0"/>
              <a:t>should</a:t>
            </a:r>
            <a:r>
              <a:rPr spc="-15" dirty="0"/>
              <a:t> </a:t>
            </a:r>
            <a:r>
              <a:rPr dirty="0"/>
              <a:t>be</a:t>
            </a:r>
            <a:r>
              <a:rPr spc="-55" dirty="0"/>
              <a:t> </a:t>
            </a:r>
            <a:r>
              <a:rPr dirty="0"/>
              <a:t>tied</a:t>
            </a:r>
            <a:r>
              <a:rPr spc="-50" dirty="0"/>
              <a:t> </a:t>
            </a:r>
            <a:r>
              <a:rPr dirty="0"/>
              <a:t>back</a:t>
            </a:r>
            <a:r>
              <a:rPr spc="-40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earrings</a:t>
            </a:r>
            <a:r>
              <a:rPr spc="-50" dirty="0"/>
              <a:t> </a:t>
            </a:r>
            <a:r>
              <a:rPr dirty="0"/>
              <a:t>should</a:t>
            </a:r>
            <a:r>
              <a:rPr spc="-15" dirty="0"/>
              <a:t> </a:t>
            </a:r>
            <a:r>
              <a:rPr dirty="0"/>
              <a:t>be</a:t>
            </a:r>
            <a:r>
              <a:rPr spc="-50" dirty="0"/>
              <a:t> </a:t>
            </a:r>
            <a:r>
              <a:rPr spc="-10" dirty="0"/>
              <a:t>removed</a:t>
            </a:r>
            <a:r>
              <a:rPr spc="-50" dirty="0"/>
              <a:t> </a:t>
            </a:r>
            <a:r>
              <a:rPr spc="-10" dirty="0"/>
              <a:t>(plastic 	retainers</a:t>
            </a:r>
            <a:r>
              <a:rPr spc="-70" dirty="0"/>
              <a:t> </a:t>
            </a:r>
            <a:r>
              <a:rPr dirty="0"/>
              <a:t>could</a:t>
            </a:r>
            <a:r>
              <a:rPr spc="-60" dirty="0"/>
              <a:t> </a:t>
            </a:r>
            <a:r>
              <a:rPr dirty="0"/>
              <a:t>be</a:t>
            </a:r>
            <a:r>
              <a:rPr spc="-70" dirty="0"/>
              <a:t> </a:t>
            </a:r>
            <a:r>
              <a:rPr dirty="0"/>
              <a:t>used</a:t>
            </a:r>
            <a:r>
              <a:rPr spc="-65" dirty="0"/>
              <a:t> </a:t>
            </a:r>
            <a:r>
              <a:rPr dirty="0"/>
              <a:t>to</a:t>
            </a:r>
            <a:r>
              <a:rPr spc="-75" dirty="0"/>
              <a:t> </a:t>
            </a:r>
            <a:r>
              <a:rPr dirty="0"/>
              <a:t>ensure</a:t>
            </a:r>
            <a:r>
              <a:rPr spc="-55" dirty="0"/>
              <a:t> </a:t>
            </a:r>
            <a:r>
              <a:rPr dirty="0"/>
              <a:t>that</a:t>
            </a:r>
            <a:r>
              <a:rPr spc="-75" dirty="0"/>
              <a:t> </a:t>
            </a:r>
            <a:r>
              <a:rPr dirty="0"/>
              <a:t>newly</a:t>
            </a:r>
            <a:r>
              <a:rPr spc="-70" dirty="0"/>
              <a:t> </a:t>
            </a:r>
            <a:r>
              <a:rPr dirty="0"/>
              <a:t>pierced</a:t>
            </a:r>
            <a:r>
              <a:rPr spc="-65" dirty="0"/>
              <a:t> </a:t>
            </a:r>
            <a:r>
              <a:rPr dirty="0"/>
              <a:t>ears</a:t>
            </a:r>
            <a:r>
              <a:rPr spc="-80" dirty="0"/>
              <a:t> </a:t>
            </a:r>
            <a:r>
              <a:rPr spc="-10" dirty="0"/>
              <a:t>maintain 	</a:t>
            </a:r>
            <a:r>
              <a:rPr dirty="0"/>
              <a:t>their</a:t>
            </a:r>
            <a:r>
              <a:rPr spc="-15" dirty="0"/>
              <a:t> </a:t>
            </a:r>
            <a:r>
              <a:rPr spc="-10" dirty="0"/>
              <a:t>holes).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74564" y="5087111"/>
            <a:ext cx="1642872" cy="1641348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5461" y="233934"/>
            <a:ext cx="5566410" cy="635000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40" dirty="0"/>
              <a:t>Daily</a:t>
            </a:r>
            <a:r>
              <a:rPr sz="4000" spc="-145" dirty="0"/>
              <a:t> </a:t>
            </a:r>
            <a:r>
              <a:rPr sz="4000" spc="-60" dirty="0"/>
              <a:t>Timetable</a:t>
            </a:r>
            <a:r>
              <a:rPr sz="4000" spc="-125" dirty="0"/>
              <a:t> </a:t>
            </a:r>
            <a:r>
              <a:rPr sz="4000" dirty="0"/>
              <a:t>–</a:t>
            </a:r>
            <a:r>
              <a:rPr sz="4000" spc="-114" dirty="0"/>
              <a:t> </a:t>
            </a:r>
            <a:r>
              <a:rPr sz="4000" spc="-70" dirty="0"/>
              <a:t>Autumn</a:t>
            </a:r>
            <a:r>
              <a:rPr sz="4000" spc="-155" dirty="0"/>
              <a:t> </a:t>
            </a:r>
            <a:endParaRPr lang="en-US" sz="4000" spc="-50" dirty="0"/>
          </a:p>
        </p:txBody>
      </p:sp>
      <p:grpSp>
        <p:nvGrpSpPr>
          <p:cNvPr id="3" name="object 3"/>
          <p:cNvGrpSpPr/>
          <p:nvPr/>
        </p:nvGrpSpPr>
        <p:grpSpPr>
          <a:xfrm>
            <a:off x="11378585" y="31283"/>
            <a:ext cx="799297" cy="818080"/>
            <a:chOff x="10837164" y="91440"/>
            <a:chExt cx="1310640" cy="149987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371A794-734A-74D1-BB70-EF06DCD75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" y="839072"/>
            <a:ext cx="12204017" cy="602369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14054"/>
            <a:ext cx="7046464" cy="1020536"/>
          </a:xfrm>
          <a:prstGeom prst="rect">
            <a:avLst/>
          </a:prstGeom>
        </p:spPr>
        <p:txBody>
          <a:bodyPr vert="horz" wrap="square" lIns="0" tIns="340106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70" dirty="0"/>
              <a:t>Maths</a:t>
            </a:r>
            <a:r>
              <a:rPr spc="-160" dirty="0"/>
              <a:t> </a:t>
            </a:r>
            <a:r>
              <a:rPr dirty="0"/>
              <a:t>–</a:t>
            </a:r>
            <a:r>
              <a:rPr spc="-120" dirty="0"/>
              <a:t> </a:t>
            </a:r>
            <a:r>
              <a:rPr spc="-60" dirty="0"/>
              <a:t>White</a:t>
            </a:r>
            <a:r>
              <a:rPr spc="-150" dirty="0"/>
              <a:t> </a:t>
            </a:r>
            <a:r>
              <a:rPr spc="-65" dirty="0"/>
              <a:t>Rose</a:t>
            </a:r>
            <a:r>
              <a:rPr spc="-155" dirty="0"/>
              <a:t> </a:t>
            </a:r>
            <a:r>
              <a:rPr spc="-25" dirty="0"/>
              <a:t>Ma</a:t>
            </a:r>
            <a:r>
              <a:rPr lang="en-GB" spc="-25" dirty="0" err="1"/>
              <a:t>ths</a:t>
            </a:r>
            <a:endParaRPr spc="-25" dirty="0"/>
          </a:p>
        </p:txBody>
      </p:sp>
      <p:sp>
        <p:nvSpPr>
          <p:cNvPr id="3" name="object 3"/>
          <p:cNvSpPr txBox="1"/>
          <p:nvPr/>
        </p:nvSpPr>
        <p:spPr>
          <a:xfrm>
            <a:off x="736465" y="627392"/>
            <a:ext cx="10271760" cy="4416978"/>
          </a:xfrm>
          <a:prstGeom prst="rect">
            <a:avLst/>
          </a:prstGeom>
        </p:spPr>
        <p:txBody>
          <a:bodyPr vert="horz" wrap="square" lIns="0" tIns="57785" rIns="0" bIns="0" rtlCol="0" anchor="t">
            <a:spAutoFit/>
          </a:bodyPr>
          <a:lstStyle/>
          <a:p>
            <a:pPr marL="241300" marR="5080" indent="-229235">
              <a:lnSpc>
                <a:spcPts val="2810"/>
              </a:lnSpc>
              <a:spcBef>
                <a:spcPts val="455"/>
              </a:spcBef>
              <a:buFont typeface="Arial"/>
              <a:buChar char="•"/>
              <a:tabLst>
                <a:tab pos="241300" algn="l"/>
              </a:tabLst>
            </a:pPr>
            <a:endParaRPr sz="2600" spc="-10" dirty="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40"/>
              </a:spcBef>
              <a:buFont typeface="Arial"/>
              <a:buChar char="•"/>
              <a:tabLst>
                <a:tab pos="241300" algn="l"/>
              </a:tabLst>
            </a:pPr>
            <a:r>
              <a:rPr sz="2600" dirty="0">
                <a:latin typeface="Carlito"/>
                <a:cs typeface="Carlito"/>
              </a:rPr>
              <a:t>As</a:t>
            </a:r>
            <a:r>
              <a:rPr sz="2600" spc="-7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in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previous</a:t>
            </a:r>
            <a:r>
              <a:rPr sz="2600" spc="-7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years,</a:t>
            </a:r>
            <a:r>
              <a:rPr sz="2600" spc="-4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the</a:t>
            </a:r>
            <a:r>
              <a:rPr sz="2600" spc="-7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curriculum</a:t>
            </a:r>
            <a:r>
              <a:rPr sz="2600" spc="-7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focuses</a:t>
            </a:r>
            <a:r>
              <a:rPr sz="2600" spc="-7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on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key</a:t>
            </a:r>
            <a:r>
              <a:rPr sz="2600" spc="-60" dirty="0">
                <a:latin typeface="Carlito"/>
                <a:cs typeface="Carlito"/>
              </a:rPr>
              <a:t> </a:t>
            </a:r>
            <a:r>
              <a:rPr sz="2600" spc="-10" dirty="0">
                <a:latin typeface="Carlito"/>
                <a:cs typeface="Carlito"/>
              </a:rPr>
              <a:t>areas:</a:t>
            </a:r>
            <a:endParaRPr sz="2600" dirty="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270"/>
              </a:spcBef>
              <a:buFont typeface="Arial"/>
              <a:buChar char="•"/>
              <a:tabLst>
                <a:tab pos="698500" algn="l"/>
              </a:tabLst>
            </a:pPr>
            <a:r>
              <a:rPr sz="2200" dirty="0">
                <a:latin typeface="Carlito"/>
                <a:cs typeface="Carlito"/>
              </a:rPr>
              <a:t>Reasoning</a:t>
            </a:r>
            <a:r>
              <a:rPr sz="2200" spc="-75" dirty="0">
                <a:latin typeface="Carlito"/>
                <a:cs typeface="Carlito"/>
              </a:rPr>
              <a:t> </a:t>
            </a:r>
            <a:r>
              <a:rPr sz="2200" dirty="0">
                <a:latin typeface="Carlito"/>
                <a:cs typeface="Carlito"/>
              </a:rPr>
              <a:t>&amp;</a:t>
            </a:r>
            <a:r>
              <a:rPr sz="2200" spc="-65" dirty="0">
                <a:latin typeface="Carlito"/>
                <a:cs typeface="Carlito"/>
              </a:rPr>
              <a:t> </a:t>
            </a:r>
            <a:r>
              <a:rPr sz="2200" dirty="0">
                <a:latin typeface="Carlito"/>
                <a:cs typeface="Carlito"/>
              </a:rPr>
              <a:t>problem</a:t>
            </a:r>
            <a:r>
              <a:rPr sz="2200" spc="-75" dirty="0">
                <a:latin typeface="Carlito"/>
                <a:cs typeface="Carlito"/>
              </a:rPr>
              <a:t> </a:t>
            </a:r>
            <a:r>
              <a:rPr sz="2200" spc="-10" dirty="0">
                <a:latin typeface="Carlito"/>
                <a:cs typeface="Carlito"/>
              </a:rPr>
              <a:t>solving</a:t>
            </a:r>
            <a:endParaRPr sz="2200" dirty="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225"/>
              </a:spcBef>
              <a:buFont typeface="Arial"/>
              <a:buChar char="•"/>
              <a:tabLst>
                <a:tab pos="698500" algn="l"/>
              </a:tabLst>
            </a:pPr>
            <a:r>
              <a:rPr sz="2200" dirty="0">
                <a:latin typeface="Carlito"/>
                <a:cs typeface="Carlito"/>
              </a:rPr>
              <a:t>Arithmetic</a:t>
            </a:r>
            <a:r>
              <a:rPr sz="2200" spc="-60" dirty="0">
                <a:latin typeface="Carlito"/>
                <a:cs typeface="Carlito"/>
              </a:rPr>
              <a:t> </a:t>
            </a:r>
            <a:r>
              <a:rPr sz="2200" dirty="0">
                <a:latin typeface="Carlito"/>
                <a:cs typeface="Carlito"/>
              </a:rPr>
              <a:t>&amp;</a:t>
            </a:r>
            <a:r>
              <a:rPr sz="2200" spc="-55" dirty="0">
                <a:latin typeface="Carlito"/>
                <a:cs typeface="Carlito"/>
              </a:rPr>
              <a:t> </a:t>
            </a:r>
            <a:r>
              <a:rPr sz="2200" dirty="0">
                <a:latin typeface="Carlito"/>
                <a:cs typeface="Carlito"/>
              </a:rPr>
              <a:t>number</a:t>
            </a:r>
            <a:r>
              <a:rPr sz="2200" spc="-55" dirty="0">
                <a:latin typeface="Carlito"/>
                <a:cs typeface="Carlito"/>
              </a:rPr>
              <a:t> </a:t>
            </a:r>
            <a:r>
              <a:rPr sz="2200" spc="-10" dirty="0">
                <a:latin typeface="Carlito"/>
                <a:cs typeface="Carlito"/>
              </a:rPr>
              <a:t>fluency</a:t>
            </a:r>
            <a:endParaRPr sz="2200" dirty="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8500" algn="l"/>
              </a:tabLst>
            </a:pPr>
            <a:r>
              <a:rPr sz="2200" dirty="0">
                <a:latin typeface="Carlito"/>
                <a:cs typeface="Carlito"/>
              </a:rPr>
              <a:t>Space,</a:t>
            </a:r>
            <a:r>
              <a:rPr sz="2200" spc="-45" dirty="0">
                <a:latin typeface="Carlito"/>
                <a:cs typeface="Carlito"/>
              </a:rPr>
              <a:t> </a:t>
            </a:r>
            <a:r>
              <a:rPr sz="2200" dirty="0">
                <a:latin typeface="Carlito"/>
                <a:cs typeface="Carlito"/>
              </a:rPr>
              <a:t>shape</a:t>
            </a:r>
            <a:r>
              <a:rPr sz="2200" spc="-45" dirty="0">
                <a:latin typeface="Carlito"/>
                <a:cs typeface="Carlito"/>
              </a:rPr>
              <a:t> </a:t>
            </a:r>
            <a:r>
              <a:rPr sz="2200" dirty="0">
                <a:latin typeface="Carlito"/>
                <a:cs typeface="Carlito"/>
              </a:rPr>
              <a:t>&amp;</a:t>
            </a:r>
            <a:r>
              <a:rPr sz="2200" spc="-35" dirty="0">
                <a:latin typeface="Carlito"/>
                <a:cs typeface="Carlito"/>
              </a:rPr>
              <a:t> </a:t>
            </a:r>
            <a:r>
              <a:rPr sz="2200" dirty="0">
                <a:latin typeface="Carlito"/>
                <a:cs typeface="Carlito"/>
              </a:rPr>
              <a:t>measure</a:t>
            </a:r>
            <a:r>
              <a:rPr sz="2200" spc="-45" dirty="0">
                <a:latin typeface="Carlito"/>
                <a:cs typeface="Carlito"/>
              </a:rPr>
              <a:t> </a:t>
            </a:r>
            <a:r>
              <a:rPr sz="2200" dirty="0">
                <a:latin typeface="Carlito"/>
                <a:cs typeface="Carlito"/>
              </a:rPr>
              <a:t>(including</a:t>
            </a:r>
            <a:r>
              <a:rPr sz="2200" spc="-55" dirty="0">
                <a:latin typeface="Carlito"/>
                <a:cs typeface="Carlito"/>
              </a:rPr>
              <a:t> </a:t>
            </a:r>
            <a:r>
              <a:rPr sz="2200" spc="-10" dirty="0">
                <a:latin typeface="Carlito"/>
                <a:cs typeface="Carlito"/>
              </a:rPr>
              <a:t>time)</a:t>
            </a:r>
            <a:endParaRPr sz="2200" dirty="0">
              <a:latin typeface="Carlito"/>
              <a:cs typeface="Carlito"/>
            </a:endParaRPr>
          </a:p>
          <a:p>
            <a:pPr marL="241300" marR="43180" indent="-229235">
              <a:lnSpc>
                <a:spcPct val="90000"/>
              </a:lnSpc>
              <a:spcBef>
                <a:spcPts val="980"/>
              </a:spcBef>
              <a:buFont typeface="Arial"/>
              <a:buChar char="•"/>
              <a:tabLst>
                <a:tab pos="241300" algn="l"/>
              </a:tabLst>
            </a:pPr>
            <a:r>
              <a:rPr sz="2600" dirty="0">
                <a:latin typeface="Carlito"/>
                <a:cs typeface="Carlito"/>
              </a:rPr>
              <a:t>Any</a:t>
            </a:r>
            <a:r>
              <a:rPr sz="2600" spc="-6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practical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spc="-20" dirty="0">
                <a:latin typeface="Carlito"/>
                <a:cs typeface="Carlito"/>
              </a:rPr>
              <a:t>reinforcement</a:t>
            </a:r>
            <a:r>
              <a:rPr sz="2600" spc="-6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you</a:t>
            </a:r>
            <a:r>
              <a:rPr sz="2600" spc="-3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can</a:t>
            </a:r>
            <a:r>
              <a:rPr sz="2600" spc="-4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do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at</a:t>
            </a:r>
            <a:r>
              <a:rPr sz="2600" spc="-3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home</a:t>
            </a:r>
            <a:r>
              <a:rPr sz="2600" spc="-3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in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addition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to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spc="-10" dirty="0">
                <a:latin typeface="Carlito"/>
                <a:cs typeface="Carlito"/>
              </a:rPr>
              <a:t>homework </a:t>
            </a:r>
            <a:r>
              <a:rPr sz="2600" dirty="0">
                <a:latin typeface="Carlito"/>
                <a:cs typeface="Carlito"/>
              </a:rPr>
              <a:t>is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very</a:t>
            </a:r>
            <a:r>
              <a:rPr sz="2600" spc="-4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useful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especially</a:t>
            </a:r>
            <a:r>
              <a:rPr sz="2600" spc="-6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finding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opportunities</a:t>
            </a:r>
            <a:r>
              <a:rPr sz="2600" spc="-4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to</a:t>
            </a:r>
            <a:r>
              <a:rPr sz="2600" spc="-3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tell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the</a:t>
            </a:r>
            <a:r>
              <a:rPr sz="2600" spc="-3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time</a:t>
            </a:r>
            <a:r>
              <a:rPr sz="2600" spc="-4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etc.</a:t>
            </a:r>
            <a:r>
              <a:rPr sz="2600" spc="-3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KIRFs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spc="-20" dirty="0">
                <a:latin typeface="Carlito"/>
                <a:cs typeface="Carlito"/>
              </a:rPr>
              <a:t>will </a:t>
            </a:r>
            <a:r>
              <a:rPr sz="2600" dirty="0">
                <a:latin typeface="Carlito"/>
                <a:cs typeface="Carlito"/>
              </a:rPr>
              <a:t>continue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–</a:t>
            </a:r>
            <a:r>
              <a:rPr sz="2600" spc="-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please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use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these</a:t>
            </a:r>
            <a:r>
              <a:rPr sz="2600" spc="-3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to</a:t>
            </a:r>
            <a:r>
              <a:rPr sz="2600" spc="-2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support</a:t>
            </a:r>
            <a:r>
              <a:rPr sz="2600" spc="-2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learning</a:t>
            </a:r>
            <a:r>
              <a:rPr sz="2600" spc="-3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and</a:t>
            </a:r>
            <a:r>
              <a:rPr sz="2600" spc="-30" dirty="0">
                <a:latin typeface="Carlito"/>
                <a:cs typeface="Carlito"/>
              </a:rPr>
              <a:t> </a:t>
            </a:r>
            <a:r>
              <a:rPr sz="2600" spc="-10" dirty="0">
                <a:latin typeface="Carlito"/>
                <a:cs typeface="Carlito"/>
              </a:rPr>
              <a:t>understanding.</a:t>
            </a:r>
            <a:endParaRPr sz="2600" dirty="0">
              <a:latin typeface="Carlito"/>
              <a:cs typeface="Carlito"/>
            </a:endParaRPr>
          </a:p>
          <a:p>
            <a:pPr marL="241300" marR="583565" indent="-229235">
              <a:lnSpc>
                <a:spcPct val="90000"/>
              </a:lnSpc>
              <a:spcBef>
                <a:spcPts val="994"/>
              </a:spcBef>
              <a:buFont typeface="Arial"/>
              <a:buChar char="•"/>
              <a:tabLst>
                <a:tab pos="241300" algn="l"/>
                <a:tab pos="7947659" algn="l"/>
              </a:tabLst>
            </a:pPr>
            <a:r>
              <a:rPr sz="2600" dirty="0">
                <a:latin typeface="Carlito"/>
                <a:cs typeface="Carlito"/>
              </a:rPr>
              <a:t>Times</a:t>
            </a:r>
            <a:r>
              <a:rPr sz="2600" spc="-6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tables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–</a:t>
            </a:r>
            <a:r>
              <a:rPr sz="2600" spc="-2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these</a:t>
            </a:r>
            <a:r>
              <a:rPr sz="2600" spc="-6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will</a:t>
            </a:r>
            <a:r>
              <a:rPr sz="2600" spc="-3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be</a:t>
            </a:r>
            <a:r>
              <a:rPr sz="2600" spc="-4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part</a:t>
            </a:r>
            <a:r>
              <a:rPr sz="2600" spc="-2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of</a:t>
            </a:r>
            <a:r>
              <a:rPr sz="2600" spc="-3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homework</a:t>
            </a:r>
            <a:r>
              <a:rPr sz="2600" spc="-3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this</a:t>
            </a:r>
            <a:r>
              <a:rPr sz="2600" spc="-45" dirty="0">
                <a:latin typeface="Carlito"/>
                <a:cs typeface="Carlito"/>
              </a:rPr>
              <a:t> </a:t>
            </a:r>
            <a:r>
              <a:rPr sz="2600" spc="-10" dirty="0">
                <a:latin typeface="Carlito"/>
                <a:cs typeface="Carlito"/>
              </a:rPr>
              <a:t>term.</a:t>
            </a:r>
            <a:r>
              <a:rPr lang="en-US" sz="2600" spc="-1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Having</a:t>
            </a:r>
            <a:r>
              <a:rPr sz="2600" spc="-80" dirty="0">
                <a:latin typeface="Carlito"/>
                <a:cs typeface="Carlito"/>
              </a:rPr>
              <a:t> </a:t>
            </a:r>
            <a:r>
              <a:rPr sz="2600" spc="-10" dirty="0">
                <a:latin typeface="Carlito"/>
                <a:cs typeface="Carlito"/>
              </a:rPr>
              <a:t>these </a:t>
            </a:r>
            <a:r>
              <a:rPr sz="2600" dirty="0">
                <a:latin typeface="Carlito"/>
                <a:cs typeface="Carlito"/>
              </a:rPr>
              <a:t>learnt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fluently</a:t>
            </a:r>
            <a:r>
              <a:rPr sz="2600" spc="-6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is</a:t>
            </a:r>
            <a:r>
              <a:rPr sz="2600" spc="-5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invaluable</a:t>
            </a:r>
            <a:r>
              <a:rPr sz="2600" spc="-6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as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the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maths</a:t>
            </a:r>
            <a:r>
              <a:rPr sz="2600" spc="-40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curriculum</a:t>
            </a:r>
            <a:r>
              <a:rPr sz="2600" spc="-75" dirty="0">
                <a:latin typeface="Carlito"/>
                <a:cs typeface="Carlito"/>
              </a:rPr>
              <a:t> </a:t>
            </a:r>
            <a:r>
              <a:rPr sz="2600" dirty="0">
                <a:latin typeface="Carlito"/>
                <a:cs typeface="Carlito"/>
              </a:rPr>
              <a:t>becomes</a:t>
            </a:r>
            <a:r>
              <a:rPr sz="2600" spc="-65" dirty="0">
                <a:latin typeface="Carlito"/>
                <a:cs typeface="Carlito"/>
              </a:rPr>
              <a:t> </a:t>
            </a:r>
            <a:r>
              <a:rPr sz="2600" spc="-20" dirty="0">
                <a:latin typeface="Carlito"/>
                <a:cs typeface="Carlito"/>
              </a:rPr>
              <a:t>more </a:t>
            </a:r>
            <a:r>
              <a:rPr sz="2600" spc="-10" dirty="0">
                <a:latin typeface="Carlito"/>
                <a:cs typeface="Carlito"/>
              </a:rPr>
              <a:t>demanding.</a:t>
            </a:r>
            <a:endParaRPr sz="2600" dirty="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FDBB42FB-E781-33B1-F285-92E467D8EF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51" y="0"/>
            <a:ext cx="1220732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26516"/>
            <a:ext cx="2435861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70" dirty="0"/>
              <a:t>Reading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091311"/>
            <a:ext cx="10346690" cy="4194225"/>
          </a:xfrm>
          <a:prstGeom prst="rect">
            <a:avLst/>
          </a:prstGeom>
        </p:spPr>
        <p:txBody>
          <a:bodyPr vert="horz" wrap="square" lIns="0" tIns="54610" rIns="0" bIns="0" rtlCol="0" anchor="t">
            <a:spAutoFit/>
          </a:bodyPr>
          <a:lstStyle/>
          <a:p>
            <a:pPr marL="239395" marR="5080" indent="-227965">
              <a:lnSpc>
                <a:spcPct val="90000"/>
              </a:lnSpc>
              <a:spcBef>
                <a:spcPts val="430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rlito"/>
                <a:cs typeface="Carlito"/>
              </a:rPr>
              <a:t>Focused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regular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slots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which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will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look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at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fluency, 	comprehension,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choral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reading,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peer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whole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class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reading. 	</a:t>
            </a:r>
            <a:r>
              <a:rPr sz="2800" dirty="0">
                <a:latin typeface="Carlito"/>
                <a:cs typeface="Carlito"/>
              </a:rPr>
              <a:t>Within</a:t>
            </a:r>
            <a:r>
              <a:rPr sz="2800" spc="-2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this,</a:t>
            </a:r>
            <a:r>
              <a:rPr sz="2800" spc="-2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we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will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also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look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at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poetry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non-</a:t>
            </a:r>
            <a:r>
              <a:rPr sz="2800" dirty="0">
                <a:latin typeface="Carlito"/>
                <a:cs typeface="Carlito"/>
              </a:rPr>
              <a:t>fiction</a:t>
            </a:r>
            <a:r>
              <a:rPr sz="2800" spc="-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texts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as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well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as 	</a:t>
            </a:r>
            <a:r>
              <a:rPr sz="2800" dirty="0">
                <a:latin typeface="Carlito"/>
                <a:cs typeface="Carlito"/>
              </a:rPr>
              <a:t>novels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short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stories.</a:t>
            </a:r>
            <a:endParaRPr sz="2800" dirty="0">
              <a:latin typeface="Carlito"/>
              <a:cs typeface="Carlito"/>
            </a:endParaRPr>
          </a:p>
          <a:p>
            <a:pPr marL="239395" marR="162560" indent="-226695">
              <a:lnSpc>
                <a:spcPct val="90000"/>
              </a:lnSpc>
              <a:spcBef>
                <a:spcPts val="1010"/>
              </a:spcBef>
              <a:buFont typeface="Arial"/>
              <a:buChar char="•"/>
              <a:tabLst>
                <a:tab pos="241300" algn="l"/>
                <a:tab pos="7691755" algn="l"/>
                <a:tab pos="7890509" algn="l"/>
              </a:tabLst>
            </a:pP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books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lang="en-US" sz="2800" dirty="0">
                <a:latin typeface="Carlito"/>
                <a:cs typeface="Carlito"/>
              </a:rPr>
              <a:t>it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important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spc="-20" dirty="0">
                <a:latin typeface="Carlito"/>
                <a:cs typeface="Carlito"/>
              </a:rPr>
              <a:t>that </a:t>
            </a:r>
            <a:r>
              <a:rPr sz="2800" dirty="0">
                <a:latin typeface="Carlito"/>
                <a:cs typeface="Carlito"/>
              </a:rPr>
              <a:t>we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foster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love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books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for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pleasure.</a:t>
            </a:r>
            <a:r>
              <a:rPr lang="en-GB" sz="2800" spc="-1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They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need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be </a:t>
            </a: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every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day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this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is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homework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expectation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but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this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could </a:t>
            </a:r>
            <a:r>
              <a:rPr sz="2800" dirty="0">
                <a:latin typeface="Carlito"/>
                <a:cs typeface="Carlito"/>
              </a:rPr>
              <a:t>include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9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younger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siblings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or</a:t>
            </a:r>
            <a:r>
              <a:rPr sz="2800" spc="-9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being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to.</a:t>
            </a:r>
            <a:r>
              <a:rPr lang="en-US" sz="2800" spc="-2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Their</a:t>
            </a:r>
            <a:r>
              <a:rPr sz="2800" spc="-10" dirty="0">
                <a:latin typeface="Carlito"/>
                <a:cs typeface="Carlito"/>
              </a:rPr>
              <a:t> reading 	</a:t>
            </a:r>
            <a:r>
              <a:rPr sz="2800" dirty="0">
                <a:latin typeface="Carlito"/>
                <a:cs typeface="Carlito"/>
              </a:rPr>
              <a:t>books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should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in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school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every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day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can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selected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from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school 	</a:t>
            </a:r>
            <a:r>
              <a:rPr sz="2800" dirty="0">
                <a:latin typeface="Carlito"/>
                <a:cs typeface="Carlito"/>
              </a:rPr>
              <a:t>or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from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home.</a:t>
            </a:r>
            <a:endParaRPr sz="2800" dirty="0">
              <a:latin typeface="Carlito"/>
              <a:cs typeface="Carlito"/>
            </a:endParaRPr>
          </a:p>
          <a:p>
            <a:pPr marL="240665" indent="-227965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0665" algn="l"/>
              </a:tabLst>
            </a:pP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14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scrapbook.</a:t>
            </a:r>
            <a:endParaRPr sz="2800" dirty="0">
              <a:latin typeface="Carlito"/>
              <a:cs typeface="Carlito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72400" y="5375333"/>
            <a:ext cx="1371600" cy="1371600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79" y="50290"/>
            <a:ext cx="12009120" cy="680770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59156"/>
            <a:ext cx="2207261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75" dirty="0"/>
              <a:t>Writing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156157"/>
            <a:ext cx="9726930" cy="4998163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39395" marR="81280" indent="-227329">
              <a:lnSpc>
                <a:spcPts val="3030"/>
              </a:lnSpc>
              <a:spcBef>
                <a:spcPts val="4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rlito"/>
                <a:cs typeface="Carlito"/>
              </a:rPr>
              <a:t>Focus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on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writing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for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purpose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audience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considering</a:t>
            </a:r>
            <a:r>
              <a:rPr sz="2800" spc="-3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which </a:t>
            </a:r>
            <a:r>
              <a:rPr sz="2800" dirty="0">
                <a:latin typeface="Carlito"/>
                <a:cs typeface="Carlito"/>
              </a:rPr>
              <a:t>techniques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need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used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what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spc="-20" dirty="0">
                <a:latin typeface="Carlito"/>
                <a:cs typeface="Carlito"/>
              </a:rPr>
              <a:t>tone</a:t>
            </a:r>
            <a:endParaRPr sz="2800" dirty="0">
              <a:latin typeface="Carlito"/>
              <a:cs typeface="Carlito"/>
            </a:endParaRPr>
          </a:p>
          <a:p>
            <a:pPr marL="240665" indent="-227965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240665" algn="l"/>
              </a:tabLst>
            </a:pPr>
            <a:r>
              <a:rPr sz="2800" dirty="0">
                <a:latin typeface="Carlito"/>
                <a:cs typeface="Carlito"/>
              </a:rPr>
              <a:t>Skills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from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spc="-45" dirty="0">
                <a:latin typeface="Carlito"/>
                <a:cs typeface="Carlito"/>
              </a:rPr>
              <a:t>SPAG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need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incorporated</a:t>
            </a:r>
            <a:endParaRPr sz="2800" dirty="0">
              <a:latin typeface="Carlito"/>
              <a:cs typeface="Carlito"/>
            </a:endParaRPr>
          </a:p>
          <a:p>
            <a:pPr marL="240029" indent="-227329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0029" algn="l"/>
              </a:tabLst>
            </a:pPr>
            <a:r>
              <a:rPr sz="2800" dirty="0">
                <a:latin typeface="Carlito"/>
                <a:cs typeface="Carlito"/>
              </a:rPr>
              <a:t>Independence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is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key</a:t>
            </a:r>
            <a:endParaRPr sz="2800" dirty="0">
              <a:latin typeface="Carlito"/>
              <a:cs typeface="Carlito"/>
            </a:endParaRPr>
          </a:p>
          <a:p>
            <a:pPr marL="240665" indent="-227965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240665" algn="l"/>
              </a:tabLst>
            </a:pPr>
            <a:r>
              <a:rPr sz="2800" dirty="0">
                <a:latin typeface="Carlito"/>
                <a:cs typeface="Carlito"/>
              </a:rPr>
              <a:t>Areas</a:t>
            </a:r>
            <a:r>
              <a:rPr sz="2800" spc="-12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covered:</a:t>
            </a:r>
            <a:endParaRPr sz="2800" dirty="0">
              <a:latin typeface="Carlito"/>
              <a:cs typeface="Carlito"/>
            </a:endParaRPr>
          </a:p>
          <a:p>
            <a:pPr marL="697230" lvl="1" indent="-227329">
              <a:lnSpc>
                <a:spcPct val="100000"/>
              </a:lnSpc>
              <a:spcBef>
                <a:spcPts val="240"/>
              </a:spcBef>
              <a:buFont typeface="Arial"/>
              <a:buChar char="•"/>
              <a:tabLst>
                <a:tab pos="697230" algn="l"/>
              </a:tabLst>
            </a:pPr>
            <a:r>
              <a:rPr sz="2400" dirty="0">
                <a:latin typeface="Carlito"/>
                <a:cs typeface="Carlito"/>
              </a:rPr>
              <a:t>Writing</a:t>
            </a:r>
            <a:r>
              <a:rPr sz="2400" spc="-6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to</a:t>
            </a:r>
            <a:r>
              <a:rPr sz="2400" spc="-5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entertain</a:t>
            </a:r>
            <a:r>
              <a:rPr sz="2400" spc="-6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–</a:t>
            </a:r>
            <a:r>
              <a:rPr sz="2400" spc="-5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narratives</a:t>
            </a:r>
            <a:r>
              <a:rPr sz="2400" spc="-5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(stories),</a:t>
            </a:r>
            <a:r>
              <a:rPr sz="2400" spc="-70" dirty="0">
                <a:latin typeface="Carlito"/>
                <a:cs typeface="Carlito"/>
              </a:rPr>
              <a:t> </a:t>
            </a:r>
            <a:r>
              <a:rPr sz="2400" spc="-25" dirty="0">
                <a:latin typeface="Carlito"/>
                <a:cs typeface="Carlito"/>
              </a:rPr>
              <a:t>poetry,</a:t>
            </a:r>
            <a:r>
              <a:rPr sz="2400" spc="-6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descriptions,</a:t>
            </a:r>
            <a:r>
              <a:rPr sz="2400" spc="-6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settings</a:t>
            </a:r>
            <a:endParaRPr sz="2400" dirty="0">
              <a:latin typeface="Carlito"/>
              <a:cs typeface="Carlito"/>
            </a:endParaRPr>
          </a:p>
          <a:p>
            <a:pPr marL="697230" lvl="1" indent="-227329">
              <a:lnSpc>
                <a:spcPts val="2735"/>
              </a:lnSpc>
              <a:spcBef>
                <a:spcPts val="219"/>
              </a:spcBef>
              <a:buFont typeface="Arial"/>
              <a:buChar char="•"/>
              <a:tabLst>
                <a:tab pos="697230" algn="l"/>
              </a:tabLst>
            </a:pPr>
            <a:r>
              <a:rPr sz="2400" dirty="0">
                <a:latin typeface="Carlito"/>
                <a:cs typeface="Carlito"/>
              </a:rPr>
              <a:t>Writing</a:t>
            </a:r>
            <a:r>
              <a:rPr sz="2400" spc="-7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to</a:t>
            </a:r>
            <a:r>
              <a:rPr sz="2400" spc="-6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inform</a:t>
            </a:r>
            <a:r>
              <a:rPr sz="2400" spc="-7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–</a:t>
            </a:r>
            <a:r>
              <a:rPr sz="2400" spc="-5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instructions,</a:t>
            </a:r>
            <a:r>
              <a:rPr sz="2400" spc="-7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reports,</a:t>
            </a:r>
            <a:r>
              <a:rPr sz="2400" spc="-6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newspapers,</a:t>
            </a:r>
            <a:r>
              <a:rPr sz="2400" spc="-5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blogs,</a:t>
            </a:r>
            <a:r>
              <a:rPr sz="2400" spc="-7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biographies,</a:t>
            </a:r>
            <a:endParaRPr sz="2400" dirty="0">
              <a:latin typeface="Carlito"/>
              <a:cs typeface="Carlito"/>
            </a:endParaRPr>
          </a:p>
          <a:p>
            <a:pPr marL="698500">
              <a:lnSpc>
                <a:spcPts val="2735"/>
              </a:lnSpc>
            </a:pPr>
            <a:r>
              <a:rPr sz="2400" spc="-10" dirty="0">
                <a:latin typeface="Carlito"/>
                <a:cs typeface="Carlito"/>
              </a:rPr>
              <a:t>recounts</a:t>
            </a:r>
            <a:endParaRPr sz="2400" dirty="0">
              <a:latin typeface="Carlito"/>
              <a:cs typeface="Carlito"/>
            </a:endParaRPr>
          </a:p>
          <a:p>
            <a:pPr marL="697230" lvl="1" indent="-227329">
              <a:lnSpc>
                <a:spcPct val="100000"/>
              </a:lnSpc>
              <a:spcBef>
                <a:spcPts val="200"/>
              </a:spcBef>
              <a:buFont typeface="Arial"/>
              <a:buChar char="•"/>
              <a:tabLst>
                <a:tab pos="697230" algn="l"/>
              </a:tabLst>
            </a:pPr>
            <a:r>
              <a:rPr sz="2400" dirty="0">
                <a:latin typeface="Carlito"/>
                <a:cs typeface="Carlito"/>
              </a:rPr>
              <a:t>Writing</a:t>
            </a:r>
            <a:r>
              <a:rPr sz="2400" spc="-8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to</a:t>
            </a:r>
            <a:r>
              <a:rPr sz="2400" spc="-7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persuade</a:t>
            </a:r>
            <a:r>
              <a:rPr sz="2400" spc="-7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–</a:t>
            </a:r>
            <a:r>
              <a:rPr sz="2400" spc="-7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letters,</a:t>
            </a:r>
            <a:r>
              <a:rPr sz="2400" spc="-8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emails,</a:t>
            </a:r>
            <a:r>
              <a:rPr sz="2400" spc="-8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debates/speeches,</a:t>
            </a:r>
            <a:r>
              <a:rPr sz="2400" spc="-6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adverts</a:t>
            </a:r>
            <a:endParaRPr sz="2400" dirty="0">
              <a:latin typeface="Carlito"/>
              <a:cs typeface="Carlito"/>
            </a:endParaRPr>
          </a:p>
          <a:p>
            <a:pPr marL="697230" lvl="1" indent="-227329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697230" algn="l"/>
              </a:tabLst>
            </a:pPr>
            <a:r>
              <a:rPr sz="2400" dirty="0">
                <a:latin typeface="Carlito"/>
                <a:cs typeface="Carlito"/>
              </a:rPr>
              <a:t>Writing</a:t>
            </a:r>
            <a:r>
              <a:rPr sz="2400" spc="-7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to</a:t>
            </a:r>
            <a:r>
              <a:rPr sz="2400" spc="-6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discuss</a:t>
            </a:r>
            <a:r>
              <a:rPr sz="2400" spc="-6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–</a:t>
            </a:r>
            <a:r>
              <a:rPr sz="2400" spc="-6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balanced</a:t>
            </a:r>
            <a:r>
              <a:rPr sz="2400" spc="-5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arguments,</a:t>
            </a:r>
            <a:r>
              <a:rPr sz="2400" spc="-6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newspapers,</a:t>
            </a:r>
            <a:r>
              <a:rPr sz="2400" spc="-4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reviews</a:t>
            </a:r>
            <a:endParaRPr sz="2400" dirty="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37164" y="2590800"/>
            <a:ext cx="1371600" cy="137159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37012"/>
            <a:ext cx="21494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85" dirty="0"/>
              <a:t>Key</a:t>
            </a:r>
            <a:r>
              <a:rPr spc="-155" dirty="0"/>
              <a:t> </a:t>
            </a:r>
            <a:r>
              <a:rPr spc="-45" dirty="0"/>
              <a:t>items</a:t>
            </a:r>
          </a:p>
        </p:txBody>
      </p:sp>
      <p:sp>
        <p:nvSpPr>
          <p:cNvPr id="3" name="object 3"/>
          <p:cNvSpPr/>
          <p:nvPr/>
        </p:nvSpPr>
        <p:spPr>
          <a:xfrm>
            <a:off x="838200" y="1690116"/>
            <a:ext cx="6096000" cy="5017135"/>
          </a:xfrm>
          <a:custGeom>
            <a:avLst/>
            <a:gdLst/>
            <a:ahLst/>
            <a:cxnLst/>
            <a:rect l="l" t="t" r="r" b="b"/>
            <a:pathLst>
              <a:path w="6096000" h="5017134">
                <a:moveTo>
                  <a:pt x="6096000" y="0"/>
                </a:moveTo>
                <a:lnTo>
                  <a:pt x="0" y="0"/>
                </a:lnTo>
                <a:lnTo>
                  <a:pt x="0" y="5017008"/>
                </a:lnTo>
                <a:lnTo>
                  <a:pt x="6096000" y="5017008"/>
                </a:lnTo>
                <a:lnTo>
                  <a:pt x="6096000" y="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6939" y="1698498"/>
            <a:ext cx="5664200" cy="49041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Carlito"/>
                <a:cs typeface="Carlito"/>
              </a:rPr>
              <a:t>What</a:t>
            </a:r>
            <a:r>
              <a:rPr sz="3200" b="1" spc="-40" dirty="0">
                <a:latin typeface="Carlito"/>
                <a:cs typeface="Carlito"/>
              </a:rPr>
              <a:t> </a:t>
            </a:r>
            <a:r>
              <a:rPr sz="3200" b="1" dirty="0">
                <a:latin typeface="Carlito"/>
                <a:cs typeface="Carlito"/>
              </a:rPr>
              <a:t>do</a:t>
            </a:r>
            <a:r>
              <a:rPr sz="3200" b="1" spc="-10" dirty="0">
                <a:latin typeface="Carlito"/>
                <a:cs typeface="Carlito"/>
              </a:rPr>
              <a:t> </a:t>
            </a:r>
            <a:r>
              <a:rPr sz="3200" b="1" dirty="0">
                <a:latin typeface="Carlito"/>
                <a:cs typeface="Carlito"/>
              </a:rPr>
              <a:t>I</a:t>
            </a:r>
            <a:r>
              <a:rPr sz="3200" b="1" spc="-10" dirty="0">
                <a:latin typeface="Carlito"/>
                <a:cs typeface="Carlito"/>
              </a:rPr>
              <a:t> need?</a:t>
            </a:r>
            <a:endParaRPr sz="3200">
              <a:latin typeface="Carlito"/>
              <a:cs typeface="Carlito"/>
            </a:endParaRPr>
          </a:p>
          <a:p>
            <a:pPr marL="12700" marR="5080">
              <a:lnSpc>
                <a:spcPct val="100000"/>
              </a:lnSpc>
            </a:pPr>
            <a:r>
              <a:rPr sz="3200" dirty="0">
                <a:latin typeface="Carlito"/>
                <a:cs typeface="Carlito"/>
              </a:rPr>
              <a:t>Please</a:t>
            </a:r>
            <a:r>
              <a:rPr sz="3200" spc="-55" dirty="0">
                <a:latin typeface="Carlito"/>
                <a:cs typeface="Carlito"/>
              </a:rPr>
              <a:t> </a:t>
            </a:r>
            <a:r>
              <a:rPr sz="3200" dirty="0">
                <a:latin typeface="Carlito"/>
                <a:cs typeface="Carlito"/>
              </a:rPr>
              <a:t>can</a:t>
            </a:r>
            <a:r>
              <a:rPr sz="3200" spc="-40" dirty="0">
                <a:latin typeface="Carlito"/>
                <a:cs typeface="Carlito"/>
              </a:rPr>
              <a:t> </a:t>
            </a:r>
            <a:r>
              <a:rPr sz="3200" dirty="0">
                <a:latin typeface="Carlito"/>
                <a:cs typeface="Carlito"/>
              </a:rPr>
              <a:t>you</a:t>
            </a:r>
            <a:r>
              <a:rPr sz="3200" spc="-45" dirty="0">
                <a:latin typeface="Carlito"/>
                <a:cs typeface="Carlito"/>
              </a:rPr>
              <a:t> </a:t>
            </a:r>
            <a:r>
              <a:rPr sz="3200" dirty="0">
                <a:latin typeface="Carlito"/>
                <a:cs typeface="Carlito"/>
              </a:rPr>
              <a:t>bring</a:t>
            </a:r>
            <a:r>
              <a:rPr sz="3200" spc="-25" dirty="0">
                <a:latin typeface="Carlito"/>
                <a:cs typeface="Carlito"/>
              </a:rPr>
              <a:t> </a:t>
            </a:r>
            <a:r>
              <a:rPr sz="3200" dirty="0">
                <a:latin typeface="Carlito"/>
                <a:cs typeface="Carlito"/>
              </a:rPr>
              <a:t>the</a:t>
            </a:r>
            <a:r>
              <a:rPr sz="3200" spc="-40" dirty="0">
                <a:latin typeface="Carlito"/>
                <a:cs typeface="Carlito"/>
              </a:rPr>
              <a:t> </a:t>
            </a:r>
            <a:r>
              <a:rPr sz="3200" spc="-10" dirty="0">
                <a:latin typeface="Carlito"/>
                <a:cs typeface="Carlito"/>
              </a:rPr>
              <a:t>following </a:t>
            </a:r>
            <a:r>
              <a:rPr sz="3200" dirty="0">
                <a:latin typeface="Carlito"/>
                <a:cs typeface="Carlito"/>
              </a:rPr>
              <a:t>items</a:t>
            </a:r>
            <a:r>
              <a:rPr sz="3200" spc="-90" dirty="0">
                <a:latin typeface="Carlito"/>
                <a:cs typeface="Carlito"/>
              </a:rPr>
              <a:t> </a:t>
            </a:r>
            <a:r>
              <a:rPr sz="3200" dirty="0">
                <a:latin typeface="Carlito"/>
                <a:cs typeface="Carlito"/>
              </a:rPr>
              <a:t>into</a:t>
            </a:r>
            <a:r>
              <a:rPr sz="3200" spc="-95" dirty="0">
                <a:latin typeface="Carlito"/>
                <a:cs typeface="Carlito"/>
              </a:rPr>
              <a:t> </a:t>
            </a:r>
            <a:r>
              <a:rPr sz="3200" spc="-10" dirty="0">
                <a:latin typeface="Carlito"/>
                <a:cs typeface="Carlito"/>
              </a:rPr>
              <a:t>school:</a:t>
            </a:r>
            <a:endParaRPr sz="3200">
              <a:latin typeface="Carlito"/>
              <a:cs typeface="Carlito"/>
            </a:endParaRPr>
          </a:p>
          <a:p>
            <a:pPr marL="469900" indent="-457200">
              <a:lnSpc>
                <a:spcPct val="100000"/>
              </a:lnSpc>
              <a:spcBef>
                <a:spcPts val="3840"/>
              </a:spcBef>
              <a:buFont typeface="Arial"/>
              <a:buChar char="•"/>
              <a:tabLst>
                <a:tab pos="469900" algn="l"/>
              </a:tabLst>
            </a:pPr>
            <a:r>
              <a:rPr sz="3200" dirty="0">
                <a:latin typeface="Carlito"/>
                <a:cs typeface="Carlito"/>
              </a:rPr>
              <a:t>a</a:t>
            </a:r>
            <a:r>
              <a:rPr sz="3200" spc="-55" dirty="0">
                <a:latin typeface="Carlito"/>
                <a:cs typeface="Carlito"/>
              </a:rPr>
              <a:t> </a:t>
            </a:r>
            <a:r>
              <a:rPr sz="3200" spc="-25" dirty="0">
                <a:latin typeface="Carlito"/>
                <a:cs typeface="Carlito"/>
              </a:rPr>
              <a:t>non-</a:t>
            </a:r>
            <a:r>
              <a:rPr sz="3200" dirty="0">
                <a:latin typeface="Carlito"/>
                <a:cs typeface="Carlito"/>
              </a:rPr>
              <a:t>spill</a:t>
            </a:r>
            <a:r>
              <a:rPr sz="3200" spc="-55" dirty="0">
                <a:latin typeface="Carlito"/>
                <a:cs typeface="Carlito"/>
              </a:rPr>
              <a:t> </a:t>
            </a:r>
            <a:r>
              <a:rPr sz="3200" dirty="0">
                <a:latin typeface="Carlito"/>
                <a:cs typeface="Carlito"/>
              </a:rPr>
              <a:t>water</a:t>
            </a:r>
            <a:r>
              <a:rPr sz="3200" spc="-60" dirty="0">
                <a:latin typeface="Carlito"/>
                <a:cs typeface="Carlito"/>
              </a:rPr>
              <a:t> </a:t>
            </a:r>
            <a:r>
              <a:rPr sz="3200" spc="-10" dirty="0">
                <a:latin typeface="Carlito"/>
                <a:cs typeface="Carlito"/>
              </a:rPr>
              <a:t>bottle</a:t>
            </a:r>
            <a:endParaRPr sz="3200">
              <a:latin typeface="Carlito"/>
              <a:cs typeface="Carlito"/>
            </a:endParaRPr>
          </a:p>
          <a:p>
            <a:pPr marL="469900" indent="-457200">
              <a:lnSpc>
                <a:spcPct val="100000"/>
              </a:lnSpc>
              <a:buFont typeface="Arial"/>
              <a:buChar char="•"/>
              <a:tabLst>
                <a:tab pos="469900" algn="l"/>
              </a:tabLst>
            </a:pPr>
            <a:r>
              <a:rPr sz="3200" dirty="0">
                <a:latin typeface="Carlito"/>
                <a:cs typeface="Carlito"/>
              </a:rPr>
              <a:t>homework</a:t>
            </a:r>
            <a:r>
              <a:rPr sz="3200" spc="-80" dirty="0">
                <a:latin typeface="Carlito"/>
                <a:cs typeface="Carlito"/>
              </a:rPr>
              <a:t> </a:t>
            </a:r>
            <a:r>
              <a:rPr sz="3200" spc="-10" dirty="0">
                <a:latin typeface="Carlito"/>
                <a:cs typeface="Carlito"/>
              </a:rPr>
              <a:t>diary</a:t>
            </a:r>
            <a:endParaRPr sz="3200">
              <a:latin typeface="Carlito"/>
              <a:cs typeface="Carlito"/>
            </a:endParaRPr>
          </a:p>
          <a:p>
            <a:pPr marL="469900" indent="-457200">
              <a:lnSpc>
                <a:spcPct val="100000"/>
              </a:lnSpc>
              <a:buFont typeface="Arial"/>
              <a:buChar char="•"/>
              <a:tabLst>
                <a:tab pos="469900" algn="l"/>
              </a:tabLst>
            </a:pPr>
            <a:r>
              <a:rPr sz="3200" dirty="0">
                <a:latin typeface="Carlito"/>
                <a:cs typeface="Carlito"/>
              </a:rPr>
              <a:t>pencil</a:t>
            </a:r>
            <a:r>
              <a:rPr sz="3200" spc="-90" dirty="0">
                <a:latin typeface="Carlito"/>
                <a:cs typeface="Carlito"/>
              </a:rPr>
              <a:t> </a:t>
            </a:r>
            <a:r>
              <a:rPr sz="3200" spc="-20" dirty="0">
                <a:latin typeface="Carlito"/>
                <a:cs typeface="Carlito"/>
              </a:rPr>
              <a:t>case</a:t>
            </a:r>
            <a:endParaRPr sz="3200">
              <a:latin typeface="Carlito"/>
              <a:cs typeface="Carlito"/>
            </a:endParaRPr>
          </a:p>
          <a:p>
            <a:pPr marL="469900" indent="-457200">
              <a:lnSpc>
                <a:spcPct val="100000"/>
              </a:lnSpc>
              <a:buFont typeface="Arial"/>
              <a:buChar char="•"/>
              <a:tabLst>
                <a:tab pos="469900" algn="l"/>
              </a:tabLst>
            </a:pPr>
            <a:r>
              <a:rPr sz="3200" dirty="0">
                <a:latin typeface="Carlito"/>
                <a:cs typeface="Carlito"/>
              </a:rPr>
              <a:t>reading</a:t>
            </a:r>
            <a:r>
              <a:rPr sz="3200" spc="-150" dirty="0">
                <a:latin typeface="Carlito"/>
                <a:cs typeface="Carlito"/>
              </a:rPr>
              <a:t> </a:t>
            </a:r>
            <a:r>
              <a:rPr sz="3200" spc="-20" dirty="0">
                <a:latin typeface="Carlito"/>
                <a:cs typeface="Carlito"/>
              </a:rPr>
              <a:t>book</a:t>
            </a:r>
            <a:endParaRPr sz="3200">
              <a:latin typeface="Carlito"/>
              <a:cs typeface="Carlito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469900" algn="l"/>
              </a:tabLst>
            </a:pPr>
            <a:r>
              <a:rPr sz="3200" spc="-10" dirty="0">
                <a:latin typeface="Carlito"/>
                <a:cs typeface="Carlito"/>
              </a:rPr>
              <a:t>wellies/outdoor</a:t>
            </a:r>
            <a:r>
              <a:rPr sz="3200" spc="-45" dirty="0">
                <a:latin typeface="Carlito"/>
                <a:cs typeface="Carlito"/>
              </a:rPr>
              <a:t> </a:t>
            </a:r>
            <a:r>
              <a:rPr sz="3200" spc="-10" dirty="0">
                <a:latin typeface="Carlito"/>
                <a:cs typeface="Carlito"/>
              </a:rPr>
              <a:t>shoes</a:t>
            </a:r>
            <a:endParaRPr sz="3200">
              <a:latin typeface="Carlito"/>
              <a:cs typeface="Carlito"/>
            </a:endParaRPr>
          </a:p>
          <a:p>
            <a:pPr marL="469900" indent="-457200">
              <a:lnSpc>
                <a:spcPct val="100000"/>
              </a:lnSpc>
              <a:buFont typeface="Arial"/>
              <a:buChar char="•"/>
              <a:tabLst>
                <a:tab pos="469900" algn="l"/>
              </a:tabLst>
            </a:pPr>
            <a:r>
              <a:rPr sz="3200" spc="-10" dirty="0">
                <a:latin typeface="Carlito"/>
                <a:cs typeface="Carlito"/>
              </a:rPr>
              <a:t>raincoat</a:t>
            </a:r>
            <a:endParaRPr sz="3200">
              <a:latin typeface="Carlito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61376" y="117347"/>
            <a:ext cx="4154424" cy="6372225"/>
          </a:xfrm>
          <a:prstGeom prst="rect">
            <a:avLst/>
          </a:prstGeom>
          <a:solidFill>
            <a:srgbClr val="DEEBF7"/>
          </a:solidFill>
          <a:ln w="76200">
            <a:solidFill>
              <a:srgbClr val="EC7C30"/>
            </a:solidFill>
          </a:ln>
        </p:spPr>
        <p:txBody>
          <a:bodyPr vert="horz" wrap="square" lIns="0" tIns="26034" rIns="0" bIns="0" rtlCol="0">
            <a:spAutoFit/>
          </a:bodyPr>
          <a:lstStyle/>
          <a:p>
            <a:pPr marL="92075" marR="207010">
              <a:lnSpc>
                <a:spcPct val="100000"/>
              </a:lnSpc>
              <a:spcBef>
                <a:spcPts val="204"/>
              </a:spcBef>
            </a:pPr>
            <a:r>
              <a:rPr sz="2400" b="1" dirty="0">
                <a:latin typeface="Carlito"/>
                <a:cs typeface="Carlito"/>
              </a:rPr>
              <a:t>What</a:t>
            </a:r>
            <a:r>
              <a:rPr sz="2400" b="1" spc="-40" dirty="0">
                <a:latin typeface="Carlito"/>
                <a:cs typeface="Carlito"/>
              </a:rPr>
              <a:t> </a:t>
            </a:r>
            <a:r>
              <a:rPr sz="2400" b="1" dirty="0">
                <a:latin typeface="Carlito"/>
                <a:cs typeface="Carlito"/>
              </a:rPr>
              <a:t>should</a:t>
            </a:r>
            <a:r>
              <a:rPr sz="2400" b="1" spc="-50" dirty="0">
                <a:latin typeface="Carlito"/>
                <a:cs typeface="Carlito"/>
              </a:rPr>
              <a:t> </a:t>
            </a:r>
            <a:r>
              <a:rPr sz="2400" b="1" dirty="0">
                <a:latin typeface="Carlito"/>
                <a:cs typeface="Carlito"/>
              </a:rPr>
              <a:t>be</a:t>
            </a:r>
            <a:r>
              <a:rPr sz="2400" b="1" spc="-35" dirty="0">
                <a:latin typeface="Carlito"/>
                <a:cs typeface="Carlito"/>
              </a:rPr>
              <a:t> </a:t>
            </a:r>
            <a:r>
              <a:rPr sz="2400" b="1" dirty="0">
                <a:latin typeface="Carlito"/>
                <a:cs typeface="Carlito"/>
              </a:rPr>
              <a:t>in</a:t>
            </a:r>
            <a:r>
              <a:rPr sz="2400" b="1" spc="-40" dirty="0">
                <a:latin typeface="Carlito"/>
                <a:cs typeface="Carlito"/>
              </a:rPr>
              <a:t> </a:t>
            </a:r>
            <a:r>
              <a:rPr sz="2400" b="1" dirty="0">
                <a:latin typeface="Carlito"/>
                <a:cs typeface="Carlito"/>
              </a:rPr>
              <a:t>my</a:t>
            </a:r>
            <a:r>
              <a:rPr sz="2400" b="1" spc="-50" dirty="0">
                <a:latin typeface="Carlito"/>
                <a:cs typeface="Carlito"/>
              </a:rPr>
              <a:t> </a:t>
            </a:r>
            <a:r>
              <a:rPr sz="2400" b="1" spc="-10" dirty="0">
                <a:latin typeface="Carlito"/>
                <a:cs typeface="Carlito"/>
              </a:rPr>
              <a:t>pencil case?</a:t>
            </a:r>
            <a:endParaRPr sz="2400" dirty="0">
              <a:latin typeface="Carlito"/>
              <a:cs typeface="Carlito"/>
            </a:endParaRPr>
          </a:p>
          <a:p>
            <a:pPr marL="378460" marR="1350645" indent="-287020">
              <a:lnSpc>
                <a:spcPct val="100000"/>
              </a:lnSpc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blue</a:t>
            </a:r>
            <a:r>
              <a:rPr sz="2400" spc="-2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or</a:t>
            </a:r>
            <a:r>
              <a:rPr sz="2400" spc="-1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black</a:t>
            </a:r>
            <a:r>
              <a:rPr sz="2400" spc="-30" dirty="0">
                <a:latin typeface="Carlito"/>
                <a:cs typeface="Carlito"/>
              </a:rPr>
              <a:t> </a:t>
            </a:r>
            <a:r>
              <a:rPr sz="2400" spc="-25" dirty="0">
                <a:latin typeface="Carlito"/>
                <a:cs typeface="Carlito"/>
              </a:rPr>
              <a:t>ink </a:t>
            </a:r>
            <a:r>
              <a:rPr sz="2400" dirty="0">
                <a:latin typeface="Carlito"/>
                <a:cs typeface="Carlito"/>
              </a:rPr>
              <a:t>handwriting</a:t>
            </a:r>
            <a:r>
              <a:rPr sz="2400" spc="-25" dirty="0">
                <a:latin typeface="Carlito"/>
                <a:cs typeface="Carlito"/>
              </a:rPr>
              <a:t> </a:t>
            </a:r>
            <a:r>
              <a:rPr sz="2400" spc="-20" dirty="0">
                <a:latin typeface="Carlito"/>
                <a:cs typeface="Carlito"/>
              </a:rPr>
              <a:t>pens</a:t>
            </a:r>
            <a:endParaRPr sz="2400" dirty="0">
              <a:latin typeface="Carlito"/>
              <a:cs typeface="Carlito"/>
            </a:endParaRPr>
          </a:p>
          <a:p>
            <a:pPr marL="378460" indent="-28638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a</a:t>
            </a:r>
            <a:r>
              <a:rPr sz="2400" spc="-2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good</a:t>
            </a:r>
            <a:r>
              <a:rPr sz="2400" spc="-4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quality</a:t>
            </a:r>
            <a:r>
              <a:rPr sz="2400" spc="-3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rubber</a:t>
            </a:r>
            <a:endParaRPr sz="2400" dirty="0">
              <a:latin typeface="Carlito"/>
              <a:cs typeface="Carlito"/>
            </a:endParaRPr>
          </a:p>
          <a:p>
            <a:pPr marL="378460" marR="849630" indent="-287020">
              <a:lnSpc>
                <a:spcPct val="100000"/>
              </a:lnSpc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HB</a:t>
            </a:r>
            <a:r>
              <a:rPr sz="2400" spc="-5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(yellow</a:t>
            </a:r>
            <a:r>
              <a:rPr sz="2400" spc="-7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and</a:t>
            </a:r>
            <a:r>
              <a:rPr sz="2400" spc="-5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black) pencils</a:t>
            </a:r>
            <a:endParaRPr sz="2400" dirty="0">
              <a:latin typeface="Carlito"/>
              <a:cs typeface="Carlito"/>
            </a:endParaRPr>
          </a:p>
          <a:p>
            <a:pPr marL="378460" indent="-28638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a</a:t>
            </a:r>
            <a:r>
              <a:rPr sz="2400" spc="-3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plastic</a:t>
            </a:r>
            <a:r>
              <a:rPr sz="2400" spc="-4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ruler</a:t>
            </a:r>
            <a:endParaRPr sz="2400" dirty="0">
              <a:latin typeface="Carlito"/>
              <a:cs typeface="Carlito"/>
            </a:endParaRPr>
          </a:p>
          <a:p>
            <a:pPr marL="378460" indent="-286385">
              <a:lnSpc>
                <a:spcPct val="100000"/>
              </a:lnSpc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a</a:t>
            </a:r>
            <a:r>
              <a:rPr sz="2400" spc="-3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glue</a:t>
            </a:r>
            <a:r>
              <a:rPr sz="2400" spc="-4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stick</a:t>
            </a:r>
            <a:endParaRPr sz="2400" dirty="0">
              <a:latin typeface="Carlito"/>
              <a:cs typeface="Carlito"/>
            </a:endParaRPr>
          </a:p>
          <a:p>
            <a:pPr marL="378460" indent="-286385">
              <a:lnSpc>
                <a:spcPct val="100000"/>
              </a:lnSpc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a</a:t>
            </a:r>
            <a:r>
              <a:rPr sz="2400" spc="-1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small</a:t>
            </a:r>
            <a:r>
              <a:rPr sz="2400" spc="-3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sharpener</a:t>
            </a:r>
            <a:endParaRPr sz="2400" dirty="0">
              <a:latin typeface="Carlito"/>
              <a:cs typeface="Carlito"/>
            </a:endParaRPr>
          </a:p>
          <a:p>
            <a:pPr marL="92075">
              <a:lnSpc>
                <a:spcPct val="100000"/>
              </a:lnSpc>
            </a:pPr>
            <a:r>
              <a:rPr sz="2400" b="1" dirty="0">
                <a:latin typeface="Carlito"/>
                <a:cs typeface="Carlito"/>
              </a:rPr>
              <a:t>Additional</a:t>
            </a:r>
            <a:r>
              <a:rPr sz="2400" b="1" spc="-35" dirty="0">
                <a:latin typeface="Carlito"/>
                <a:cs typeface="Carlito"/>
              </a:rPr>
              <a:t> </a:t>
            </a:r>
            <a:r>
              <a:rPr sz="2400" b="1" spc="-10" dirty="0">
                <a:latin typeface="Carlito"/>
                <a:cs typeface="Carlito"/>
              </a:rPr>
              <a:t>extras:</a:t>
            </a:r>
            <a:endParaRPr sz="2400" dirty="0">
              <a:latin typeface="Carlito"/>
              <a:cs typeface="Carlito"/>
            </a:endParaRPr>
          </a:p>
          <a:p>
            <a:pPr marL="378460" marR="660400" indent="-287020">
              <a:lnSpc>
                <a:spcPct val="100000"/>
              </a:lnSpc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a</a:t>
            </a:r>
            <a:r>
              <a:rPr sz="2400" spc="-3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selection</a:t>
            </a:r>
            <a:r>
              <a:rPr sz="2400" spc="-4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of</a:t>
            </a:r>
            <a:r>
              <a:rPr sz="2400" spc="-4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fine-liner </a:t>
            </a:r>
            <a:r>
              <a:rPr sz="2400" spc="-20" dirty="0">
                <a:latin typeface="Carlito"/>
                <a:cs typeface="Carlito"/>
              </a:rPr>
              <a:t>pens</a:t>
            </a:r>
            <a:endParaRPr sz="2400" dirty="0">
              <a:latin typeface="Carlito"/>
              <a:cs typeface="Carlito"/>
            </a:endParaRPr>
          </a:p>
          <a:p>
            <a:pPr marL="378460" indent="-286385">
              <a:lnSpc>
                <a:spcPct val="100000"/>
              </a:lnSpc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highlighter</a:t>
            </a:r>
            <a:r>
              <a:rPr sz="2400" spc="-105" dirty="0">
                <a:latin typeface="Carlito"/>
                <a:cs typeface="Carlito"/>
              </a:rPr>
              <a:t> </a:t>
            </a:r>
            <a:r>
              <a:rPr sz="2400" spc="-20" dirty="0">
                <a:latin typeface="Carlito"/>
                <a:cs typeface="Carlito"/>
              </a:rPr>
              <a:t>pens</a:t>
            </a:r>
            <a:endParaRPr sz="2400" dirty="0">
              <a:latin typeface="Carlito"/>
              <a:cs typeface="Carlito"/>
            </a:endParaRPr>
          </a:p>
          <a:p>
            <a:pPr marL="378460" marR="601345" indent="-287020">
              <a:lnSpc>
                <a:spcPct val="100000"/>
              </a:lnSpc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A</a:t>
            </a:r>
            <a:r>
              <a:rPr sz="2400" spc="-4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selection</a:t>
            </a:r>
            <a:r>
              <a:rPr sz="2400" spc="-4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of</a:t>
            </a:r>
            <a:r>
              <a:rPr sz="2400" spc="-30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colouring pencils</a:t>
            </a:r>
            <a:endParaRPr sz="2400" dirty="0">
              <a:latin typeface="Carlito"/>
              <a:cs typeface="Carlito"/>
            </a:endParaRPr>
          </a:p>
          <a:p>
            <a:pPr marL="378460" indent="-286385">
              <a:lnSpc>
                <a:spcPct val="100000"/>
              </a:lnSpc>
              <a:buFont typeface="Arial"/>
              <a:buChar char="•"/>
              <a:tabLst>
                <a:tab pos="378460" algn="l"/>
              </a:tabLst>
            </a:pPr>
            <a:r>
              <a:rPr sz="2400" dirty="0">
                <a:latin typeface="Carlito"/>
                <a:cs typeface="Carlito"/>
              </a:rPr>
              <a:t>a</a:t>
            </a:r>
            <a:r>
              <a:rPr sz="2400" spc="-2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selection</a:t>
            </a:r>
            <a:r>
              <a:rPr sz="2400" spc="-40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of</a:t>
            </a:r>
            <a:r>
              <a:rPr sz="2400" spc="-25" dirty="0">
                <a:latin typeface="Carlito"/>
                <a:cs typeface="Carlito"/>
              </a:rPr>
              <a:t> felt-</a:t>
            </a:r>
            <a:r>
              <a:rPr sz="2400" dirty="0">
                <a:latin typeface="Carlito"/>
                <a:cs typeface="Carlito"/>
              </a:rPr>
              <a:t>tip</a:t>
            </a:r>
            <a:r>
              <a:rPr sz="2400" spc="-25" dirty="0">
                <a:latin typeface="Carlito"/>
                <a:cs typeface="Carlito"/>
              </a:rPr>
              <a:t> </a:t>
            </a:r>
            <a:r>
              <a:rPr sz="2400" spc="-20" dirty="0">
                <a:latin typeface="Carlito"/>
                <a:cs typeface="Carlito"/>
              </a:rPr>
              <a:t>pens</a:t>
            </a:r>
            <a:endParaRPr sz="2400" dirty="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265810"/>
            <a:ext cx="312420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80" dirty="0"/>
              <a:t>Homework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5500" y="963040"/>
            <a:ext cx="10179685" cy="4885055"/>
          </a:xfrm>
          <a:prstGeom prst="rect">
            <a:avLst/>
          </a:prstGeom>
        </p:spPr>
        <p:txBody>
          <a:bodyPr vert="horz" wrap="square" lIns="0" tIns="54610" rIns="0" bIns="0" rtlCol="0" anchor="t">
            <a:spAutoFit/>
          </a:bodyPr>
          <a:lstStyle/>
          <a:p>
            <a:pPr marL="239395" indent="-226695">
              <a:lnSpc>
                <a:spcPct val="100000"/>
              </a:lnSpc>
              <a:spcBef>
                <a:spcPts val="430"/>
              </a:spcBef>
              <a:buFont typeface="Arial"/>
              <a:buChar char="•"/>
              <a:tabLst>
                <a:tab pos="240029" algn="l"/>
              </a:tabLst>
            </a:pPr>
            <a:r>
              <a:rPr sz="2800" dirty="0">
                <a:latin typeface="Carlito"/>
                <a:cs typeface="Carlito"/>
              </a:rPr>
              <a:t>Daily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expectation</a:t>
            </a:r>
            <a:r>
              <a:rPr sz="2800" spc="-2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every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evening</a:t>
            </a:r>
            <a:endParaRPr sz="2800" dirty="0">
              <a:latin typeface="Carlito"/>
              <a:cs typeface="Carlito"/>
            </a:endParaRPr>
          </a:p>
          <a:p>
            <a:pPr marL="239395" indent="-226695">
              <a:spcBef>
                <a:spcPts val="325"/>
              </a:spcBef>
              <a:buFont typeface="Arial"/>
              <a:buChar char="•"/>
              <a:tabLst>
                <a:tab pos="240029" algn="l"/>
              </a:tabLst>
            </a:pPr>
            <a:r>
              <a:rPr sz="2800" dirty="0">
                <a:latin typeface="Carlito"/>
                <a:cs typeface="Carlito"/>
              </a:rPr>
              <a:t>Spellings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&amp;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times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tables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set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every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Monday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for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lang="en-US" sz="2800" dirty="0">
                <a:latin typeface="Carlito"/>
                <a:cs typeface="Carlito"/>
              </a:rPr>
              <a:t> test the following</a:t>
            </a:r>
            <a:r>
              <a:rPr sz="2800" dirty="0">
                <a:latin typeface="Carlito"/>
                <a:cs typeface="Carlito"/>
              </a:rPr>
              <a:t> </a:t>
            </a:r>
            <a:r>
              <a:rPr lang="en-US" sz="2800" dirty="0">
                <a:latin typeface="Carlito"/>
                <a:cs typeface="Carlito"/>
              </a:rPr>
              <a:t>Monday</a:t>
            </a:r>
          </a:p>
          <a:p>
            <a:pPr marL="239395" marR="5080" indent="-226695">
              <a:lnSpc>
                <a:spcPts val="2690"/>
              </a:lnSpc>
              <a:spcBef>
                <a:spcPts val="98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rlito"/>
                <a:cs typeface="Carlito"/>
              </a:rPr>
              <a:t>Maths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and/or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English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homework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set</a:t>
            </a:r>
            <a:r>
              <a:rPr sz="2800" spc="-9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every</a:t>
            </a:r>
            <a:r>
              <a:rPr sz="2800" spc="-9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Thursday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9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brought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in </a:t>
            </a:r>
            <a:r>
              <a:rPr sz="2800" dirty="0">
                <a:latin typeface="Carlito"/>
                <a:cs typeface="Carlito"/>
              </a:rPr>
              <a:t>for</a:t>
            </a:r>
            <a:r>
              <a:rPr sz="2800" spc="-3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marking</a:t>
            </a:r>
            <a:r>
              <a:rPr sz="2800" spc="-2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in</a:t>
            </a:r>
            <a:r>
              <a:rPr sz="2800" spc="-3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class</a:t>
            </a:r>
            <a:r>
              <a:rPr sz="2800" spc="-2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on</a:t>
            </a:r>
            <a:r>
              <a:rPr sz="2800" spc="-2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2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Monday</a:t>
            </a:r>
            <a:endParaRPr sz="2800" dirty="0">
              <a:latin typeface="Carlito"/>
              <a:cs typeface="Carlito"/>
            </a:endParaRPr>
          </a:p>
          <a:p>
            <a:pPr marL="239395" marR="428625" indent="-226695">
              <a:lnSpc>
                <a:spcPct val="80000"/>
              </a:lnSpc>
              <a:spcBef>
                <a:spcPts val="1015"/>
              </a:spcBef>
              <a:buFont typeface="Arial"/>
              <a:buChar char="•"/>
              <a:tabLst>
                <a:tab pos="241300" algn="l"/>
                <a:tab pos="2626995" algn="l"/>
              </a:tabLst>
            </a:pPr>
            <a:r>
              <a:rPr sz="2800" dirty="0">
                <a:latin typeface="Carlito"/>
                <a:cs typeface="Carlito"/>
              </a:rPr>
              <a:t>KIRFs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(Key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Instant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Recall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Facts)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secret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success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is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spc="-10" dirty="0" err="1">
                <a:latin typeface="Carlito"/>
                <a:cs typeface="Carlito"/>
              </a:rPr>
              <a:t>practising</a:t>
            </a:r>
            <a:r>
              <a:rPr sz="2800" spc="-1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little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often.</a:t>
            </a:r>
            <a:r>
              <a:rPr lang="en-GB" sz="280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Children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should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encouraged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9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practise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these </a:t>
            </a:r>
            <a:r>
              <a:rPr sz="2800" dirty="0">
                <a:latin typeface="Carlito"/>
                <a:cs typeface="Carlito"/>
              </a:rPr>
              <a:t>KIRFs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whenever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possible</a:t>
            </a:r>
            <a:r>
              <a:rPr sz="2800" spc="-1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(in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spc="-45" dirty="0">
                <a:latin typeface="Carlito"/>
                <a:cs typeface="Carlito"/>
              </a:rPr>
              <a:t>car,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walking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school</a:t>
            </a:r>
            <a:r>
              <a:rPr sz="2800" spc="-3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etc.)</a:t>
            </a:r>
            <a:endParaRPr sz="2800" dirty="0">
              <a:latin typeface="Carlito"/>
              <a:cs typeface="Carlito"/>
            </a:endParaRPr>
          </a:p>
          <a:p>
            <a:pPr marL="239395" marR="124460" indent="-226695">
              <a:lnSpc>
                <a:spcPct val="80000"/>
              </a:lnSpc>
              <a:spcBef>
                <a:spcPts val="10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rlito"/>
                <a:cs typeface="Carlito"/>
              </a:rPr>
              <a:t>The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children</a:t>
            </a:r>
            <a:r>
              <a:rPr sz="2800" spc="-3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will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provided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with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list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either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common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exception </a:t>
            </a:r>
            <a:r>
              <a:rPr sz="2800" dirty="0">
                <a:latin typeface="Carlito"/>
                <a:cs typeface="Carlito"/>
              </a:rPr>
              <a:t>words,</a:t>
            </a:r>
            <a:r>
              <a:rPr sz="2800" spc="-9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topic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related</a:t>
            </a:r>
            <a:r>
              <a:rPr sz="2800" spc="-10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words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or</a:t>
            </a:r>
            <a:r>
              <a:rPr sz="2800" spc="-10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vocabulary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based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on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building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and </a:t>
            </a:r>
            <a:r>
              <a:rPr sz="2800" dirty="0">
                <a:latin typeface="Carlito"/>
                <a:cs typeface="Carlito"/>
              </a:rPr>
              <a:t>extending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spelling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knowledge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understanding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that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pupils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should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familiar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with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by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end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spc="-20" dirty="0">
                <a:latin typeface="Carlito"/>
                <a:cs typeface="Carlito"/>
              </a:rPr>
              <a:t>Year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6.</a:t>
            </a:r>
            <a:endParaRPr sz="2800" dirty="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044429" y="2256934"/>
            <a:ext cx="1098803" cy="110032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40106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75" dirty="0"/>
              <a:t>Expectations</a:t>
            </a:r>
            <a:r>
              <a:rPr spc="-130" dirty="0"/>
              <a:t> </a:t>
            </a:r>
            <a:r>
              <a:rPr dirty="0"/>
              <a:t>in</a:t>
            </a:r>
            <a:r>
              <a:rPr spc="-120" dirty="0"/>
              <a:t> </a:t>
            </a:r>
            <a:r>
              <a:rPr spc="-130" dirty="0"/>
              <a:t>Year</a:t>
            </a:r>
            <a:r>
              <a:rPr spc="-120" dirty="0"/>
              <a:t> </a:t>
            </a:r>
            <a:r>
              <a:rPr spc="-50" dirty="0"/>
              <a:t>6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509"/>
            <a:ext cx="10106660" cy="3862704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240665" algn="l"/>
              </a:tabLst>
            </a:pPr>
            <a:r>
              <a:rPr sz="2800" dirty="0">
                <a:latin typeface="Carlito"/>
                <a:cs typeface="Carlito"/>
              </a:rPr>
              <a:t>Role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model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younger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children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buddies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Reception</a:t>
            </a:r>
            <a:endParaRPr sz="2800" dirty="0">
              <a:latin typeface="Carlito"/>
              <a:cs typeface="Carlito"/>
            </a:endParaRPr>
          </a:p>
          <a:p>
            <a:pPr marL="240665" indent="-227965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0665" algn="l"/>
              </a:tabLst>
            </a:pPr>
            <a:r>
              <a:rPr sz="2800" dirty="0">
                <a:latin typeface="Carlito"/>
                <a:cs typeface="Carlito"/>
              </a:rPr>
              <a:t>Leading</a:t>
            </a:r>
            <a:r>
              <a:rPr sz="2800" spc="-9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play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clubs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for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younger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children</a:t>
            </a:r>
            <a:endParaRPr sz="2800" dirty="0">
              <a:latin typeface="Carlito"/>
              <a:cs typeface="Carlito"/>
            </a:endParaRPr>
          </a:p>
          <a:p>
            <a:pPr marL="240665" indent="-227965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0665" algn="l"/>
              </a:tabLst>
            </a:pPr>
            <a:r>
              <a:rPr sz="2800" dirty="0">
                <a:latin typeface="Carlito"/>
                <a:cs typeface="Carlito"/>
              </a:rPr>
              <a:t>Uniform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neat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correct</a:t>
            </a:r>
            <a:endParaRPr sz="2800" dirty="0">
              <a:latin typeface="Carlito"/>
              <a:cs typeface="Carlito"/>
            </a:endParaRPr>
          </a:p>
          <a:p>
            <a:pPr marL="239395" marR="5080" indent="-227329">
              <a:lnSpc>
                <a:spcPts val="3030"/>
              </a:lnSpc>
              <a:spcBef>
                <a:spcPts val="1040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rlito"/>
                <a:cs typeface="Carlito"/>
              </a:rPr>
              <a:t>Homework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punctual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(if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20" dirty="0">
                <a:latin typeface="Carlito"/>
                <a:cs typeface="Carlito"/>
              </a:rPr>
              <a:t>there’s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problem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or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your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child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is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unable</a:t>
            </a:r>
            <a:r>
              <a:rPr sz="2800" spc="-3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to 	</a:t>
            </a:r>
            <a:r>
              <a:rPr sz="2800" dirty="0">
                <a:latin typeface="Carlito"/>
                <a:cs typeface="Carlito"/>
              </a:rPr>
              <a:t>complete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on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time,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please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write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message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in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their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homework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diary)</a:t>
            </a:r>
            <a:endParaRPr sz="2800" dirty="0">
              <a:latin typeface="Carlito"/>
              <a:cs typeface="Carlito"/>
            </a:endParaRPr>
          </a:p>
          <a:p>
            <a:pPr marL="240029" marR="202565" indent="-227965">
              <a:lnSpc>
                <a:spcPts val="3020"/>
              </a:lnSpc>
              <a:spcBef>
                <a:spcPts val="100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rlito"/>
                <a:cs typeface="Carlito"/>
              </a:rPr>
              <a:t>Responsibilities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jobs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around</a:t>
            </a:r>
            <a:r>
              <a:rPr sz="2800" spc="-3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school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as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well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as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ambassadors 	</a:t>
            </a:r>
            <a:r>
              <a:rPr sz="2800" dirty="0">
                <a:latin typeface="Carlito"/>
                <a:cs typeface="Carlito"/>
              </a:rPr>
              <a:t>for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visitors</a:t>
            </a:r>
            <a:endParaRPr sz="2800" dirty="0">
              <a:latin typeface="Carlito"/>
              <a:cs typeface="Carlito"/>
            </a:endParaRPr>
          </a:p>
          <a:p>
            <a:pPr marL="240665" indent="-227965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240665" algn="l"/>
              </a:tabLst>
            </a:pPr>
            <a:r>
              <a:rPr sz="2800" dirty="0">
                <a:latin typeface="Carlito"/>
                <a:cs typeface="Carlito"/>
              </a:rPr>
              <a:t>Achieving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their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best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in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thought,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in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word,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in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20" dirty="0">
                <a:latin typeface="Carlito"/>
                <a:cs typeface="Carlito"/>
              </a:rPr>
              <a:t>deed</a:t>
            </a:r>
            <a:endParaRPr sz="2800" dirty="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39180" y="5490816"/>
            <a:ext cx="1371600" cy="137159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37312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60" dirty="0"/>
              <a:t>Team</a:t>
            </a:r>
            <a:r>
              <a:rPr spc="-95" dirty="0"/>
              <a:t> </a:t>
            </a:r>
            <a:r>
              <a:rPr spc="-45" dirty="0"/>
              <a:t>Ticks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391792"/>
            <a:ext cx="10303510" cy="3415755"/>
          </a:xfrm>
          <a:prstGeom prst="rect">
            <a:avLst/>
          </a:prstGeom>
        </p:spPr>
        <p:txBody>
          <a:bodyPr vert="horz" wrap="square" lIns="0" tIns="461721" rIns="0" bIns="0" rtlCol="0">
            <a:spAutoFit/>
          </a:bodyPr>
          <a:lstStyle/>
          <a:p>
            <a:pPr marL="239395" marR="600075" indent="-227329">
              <a:lnSpc>
                <a:spcPts val="3030"/>
              </a:lnSpc>
              <a:spcBef>
                <a:spcPts val="475"/>
              </a:spcBef>
              <a:buFont typeface="Arial"/>
              <a:buChar char="•"/>
              <a:tabLst>
                <a:tab pos="241300" algn="l"/>
              </a:tabLst>
            </a:pPr>
            <a:r>
              <a:rPr dirty="0"/>
              <a:t>These</a:t>
            </a:r>
            <a:r>
              <a:rPr spc="-75" dirty="0"/>
              <a:t> </a:t>
            </a:r>
            <a:r>
              <a:rPr dirty="0"/>
              <a:t>will</a:t>
            </a:r>
            <a:r>
              <a:rPr spc="-60" dirty="0"/>
              <a:t> </a:t>
            </a:r>
            <a:r>
              <a:rPr dirty="0"/>
              <a:t>be</a:t>
            </a:r>
            <a:r>
              <a:rPr spc="-60" dirty="0"/>
              <a:t> </a:t>
            </a:r>
            <a:r>
              <a:rPr dirty="0"/>
              <a:t>awarded</a:t>
            </a:r>
            <a:r>
              <a:rPr spc="-60" dirty="0"/>
              <a:t> </a:t>
            </a:r>
            <a:r>
              <a:rPr dirty="0"/>
              <a:t>to</a:t>
            </a:r>
            <a:r>
              <a:rPr spc="-65" dirty="0"/>
              <a:t> </a:t>
            </a:r>
            <a:r>
              <a:rPr dirty="0"/>
              <a:t>children</a:t>
            </a:r>
            <a:r>
              <a:rPr spc="-35" dirty="0"/>
              <a:t> </a:t>
            </a:r>
            <a:r>
              <a:rPr dirty="0"/>
              <a:t>for</a:t>
            </a:r>
            <a:r>
              <a:rPr spc="-60" dirty="0"/>
              <a:t> </a:t>
            </a:r>
            <a:r>
              <a:rPr dirty="0"/>
              <a:t>working</a:t>
            </a:r>
            <a:r>
              <a:rPr spc="-65" dirty="0"/>
              <a:t> </a:t>
            </a:r>
            <a:r>
              <a:rPr dirty="0"/>
              <a:t>hard,</a:t>
            </a:r>
            <a:r>
              <a:rPr spc="-50" dirty="0"/>
              <a:t> </a:t>
            </a:r>
            <a:r>
              <a:rPr dirty="0"/>
              <a:t>being</a:t>
            </a:r>
            <a:r>
              <a:rPr spc="-60" dirty="0"/>
              <a:t> </a:t>
            </a:r>
            <a:r>
              <a:rPr spc="-10" dirty="0"/>
              <a:t>helpful, </a:t>
            </a:r>
            <a:r>
              <a:rPr spc="-20" dirty="0"/>
              <a:t>demonstrating</a:t>
            </a:r>
            <a:r>
              <a:rPr spc="-70" dirty="0"/>
              <a:t> </a:t>
            </a:r>
            <a:r>
              <a:rPr dirty="0"/>
              <a:t>good</a:t>
            </a:r>
            <a:r>
              <a:rPr spc="-80" dirty="0"/>
              <a:t> </a:t>
            </a:r>
            <a:r>
              <a:rPr dirty="0"/>
              <a:t>behaviour</a:t>
            </a:r>
            <a:r>
              <a:rPr spc="-70" dirty="0"/>
              <a:t> </a:t>
            </a:r>
            <a:r>
              <a:rPr spc="-20" dirty="0"/>
              <a:t>etc.</a:t>
            </a:r>
          </a:p>
          <a:p>
            <a:pPr marL="240029" marR="29845" indent="-227965">
              <a:lnSpc>
                <a:spcPts val="3030"/>
              </a:lnSpc>
              <a:spcBef>
                <a:spcPts val="994"/>
              </a:spcBef>
              <a:buFont typeface="Arial"/>
              <a:buChar char="•"/>
              <a:tabLst>
                <a:tab pos="241300" algn="l"/>
              </a:tabLst>
            </a:pPr>
            <a:r>
              <a:rPr dirty="0"/>
              <a:t>These</a:t>
            </a:r>
            <a:r>
              <a:rPr spc="-55" dirty="0"/>
              <a:t> </a:t>
            </a:r>
            <a:r>
              <a:rPr dirty="0"/>
              <a:t>are</a:t>
            </a:r>
            <a:r>
              <a:rPr spc="-55" dirty="0"/>
              <a:t> </a:t>
            </a:r>
            <a:r>
              <a:rPr spc="-10" dirty="0"/>
              <a:t>displayed</a:t>
            </a:r>
            <a:r>
              <a:rPr spc="-30" dirty="0"/>
              <a:t> </a:t>
            </a:r>
            <a:r>
              <a:rPr dirty="0"/>
              <a:t>on</a:t>
            </a:r>
            <a:r>
              <a:rPr spc="-50" dirty="0"/>
              <a:t> </a:t>
            </a:r>
            <a:r>
              <a:rPr dirty="0"/>
              <a:t>a</a:t>
            </a:r>
            <a:r>
              <a:rPr spc="-60" dirty="0"/>
              <a:t> </a:t>
            </a:r>
            <a:r>
              <a:rPr dirty="0"/>
              <a:t>chart</a:t>
            </a:r>
            <a:r>
              <a:rPr spc="-45" dirty="0"/>
              <a:t> </a:t>
            </a:r>
            <a:r>
              <a:rPr dirty="0"/>
              <a:t>in</a:t>
            </a:r>
            <a:r>
              <a:rPr spc="-55" dirty="0"/>
              <a:t> </a:t>
            </a:r>
            <a:r>
              <a:rPr dirty="0"/>
              <a:t>class.</a:t>
            </a:r>
            <a:r>
              <a:rPr spc="-30" dirty="0"/>
              <a:t> </a:t>
            </a:r>
            <a:r>
              <a:rPr dirty="0"/>
              <a:t>The</a:t>
            </a:r>
            <a:r>
              <a:rPr spc="-55" dirty="0"/>
              <a:t> </a:t>
            </a:r>
            <a:r>
              <a:rPr dirty="0"/>
              <a:t>team</a:t>
            </a:r>
            <a:r>
              <a:rPr spc="-60" dirty="0"/>
              <a:t> </a:t>
            </a:r>
            <a:r>
              <a:rPr dirty="0"/>
              <a:t>ticks</a:t>
            </a:r>
            <a:r>
              <a:rPr spc="-50" dirty="0"/>
              <a:t> </a:t>
            </a:r>
            <a:r>
              <a:rPr dirty="0"/>
              <a:t>earned</a:t>
            </a:r>
            <a:r>
              <a:rPr spc="-55" dirty="0"/>
              <a:t> </a:t>
            </a:r>
            <a:r>
              <a:rPr dirty="0"/>
              <a:t>by</a:t>
            </a:r>
            <a:r>
              <a:rPr spc="-50" dirty="0"/>
              <a:t> </a:t>
            </a:r>
            <a:r>
              <a:rPr spc="-25" dirty="0"/>
              <a:t>the </a:t>
            </a:r>
            <a:r>
              <a:rPr dirty="0"/>
              <a:t>children</a:t>
            </a:r>
            <a:r>
              <a:rPr spc="-45" dirty="0"/>
              <a:t> </a:t>
            </a:r>
            <a:r>
              <a:rPr dirty="0"/>
              <a:t>will</a:t>
            </a:r>
            <a:r>
              <a:rPr spc="-65" dirty="0"/>
              <a:t> </a:t>
            </a:r>
            <a:r>
              <a:rPr dirty="0"/>
              <a:t>solely</a:t>
            </a:r>
            <a:r>
              <a:rPr spc="-65" dirty="0"/>
              <a:t> </a:t>
            </a:r>
            <a:r>
              <a:rPr dirty="0"/>
              <a:t>go</a:t>
            </a:r>
            <a:r>
              <a:rPr spc="-70" dirty="0"/>
              <a:t> </a:t>
            </a:r>
            <a:r>
              <a:rPr dirty="0"/>
              <a:t>towards</a:t>
            </a:r>
            <a:r>
              <a:rPr spc="-70" dirty="0"/>
              <a:t> </a:t>
            </a:r>
            <a:r>
              <a:rPr dirty="0"/>
              <a:t>raising</a:t>
            </a:r>
            <a:r>
              <a:rPr spc="-70" dirty="0"/>
              <a:t> </a:t>
            </a:r>
            <a:r>
              <a:rPr dirty="0"/>
              <a:t>money</a:t>
            </a:r>
            <a:r>
              <a:rPr spc="-65" dirty="0"/>
              <a:t> </a:t>
            </a:r>
            <a:r>
              <a:rPr dirty="0"/>
              <a:t>for</a:t>
            </a:r>
            <a:r>
              <a:rPr spc="-65" dirty="0"/>
              <a:t> </a:t>
            </a:r>
            <a:r>
              <a:rPr dirty="0"/>
              <a:t>the</a:t>
            </a:r>
            <a:r>
              <a:rPr spc="-65" dirty="0"/>
              <a:t> </a:t>
            </a:r>
            <a:r>
              <a:rPr dirty="0"/>
              <a:t>charities</a:t>
            </a:r>
            <a:r>
              <a:rPr spc="-60" dirty="0"/>
              <a:t> </a:t>
            </a:r>
            <a:r>
              <a:rPr dirty="0"/>
              <a:t>that</a:t>
            </a:r>
            <a:r>
              <a:rPr spc="-55" dirty="0"/>
              <a:t> </a:t>
            </a:r>
            <a:r>
              <a:rPr spc="-25" dirty="0"/>
              <a:t>the </a:t>
            </a:r>
            <a:r>
              <a:rPr dirty="0"/>
              <a:t>children</a:t>
            </a:r>
            <a:r>
              <a:rPr spc="-110" dirty="0"/>
              <a:t> </a:t>
            </a:r>
            <a:r>
              <a:rPr dirty="0"/>
              <a:t>have</a:t>
            </a:r>
            <a:r>
              <a:rPr spc="-130" dirty="0"/>
              <a:t> </a:t>
            </a:r>
            <a:r>
              <a:rPr spc="-10" dirty="0"/>
              <a:t>selected.</a:t>
            </a:r>
          </a:p>
          <a:p>
            <a:pPr marL="240029" marR="5080" indent="-227965">
              <a:lnSpc>
                <a:spcPts val="3020"/>
              </a:lnSpc>
              <a:spcBef>
                <a:spcPts val="990"/>
              </a:spcBef>
              <a:buFont typeface="Arial"/>
              <a:buChar char="•"/>
              <a:tabLst>
                <a:tab pos="241300" algn="l"/>
              </a:tabLst>
            </a:pPr>
            <a:r>
              <a:rPr dirty="0"/>
              <a:t>The</a:t>
            </a:r>
            <a:r>
              <a:rPr spc="-65" dirty="0"/>
              <a:t> </a:t>
            </a:r>
            <a:r>
              <a:rPr dirty="0"/>
              <a:t>charities</a:t>
            </a:r>
            <a:r>
              <a:rPr spc="-55" dirty="0"/>
              <a:t> </a:t>
            </a:r>
            <a:r>
              <a:rPr dirty="0"/>
              <a:t>which</a:t>
            </a:r>
            <a:r>
              <a:rPr spc="-60" dirty="0"/>
              <a:t> </a:t>
            </a:r>
            <a:r>
              <a:rPr dirty="0"/>
              <a:t>the</a:t>
            </a:r>
            <a:r>
              <a:rPr spc="-60" dirty="0"/>
              <a:t> </a:t>
            </a:r>
            <a:r>
              <a:rPr dirty="0"/>
              <a:t>money</a:t>
            </a:r>
            <a:r>
              <a:rPr spc="-60" dirty="0"/>
              <a:t> </a:t>
            </a:r>
            <a:r>
              <a:rPr dirty="0"/>
              <a:t>is</a:t>
            </a:r>
            <a:r>
              <a:rPr spc="-70" dirty="0"/>
              <a:t> </a:t>
            </a:r>
            <a:r>
              <a:rPr dirty="0"/>
              <a:t>raised</a:t>
            </a:r>
            <a:r>
              <a:rPr spc="-65" dirty="0"/>
              <a:t> </a:t>
            </a:r>
            <a:r>
              <a:rPr dirty="0"/>
              <a:t>for</a:t>
            </a:r>
            <a:r>
              <a:rPr spc="-70" dirty="0"/>
              <a:t> </a:t>
            </a:r>
            <a:r>
              <a:rPr dirty="0"/>
              <a:t>are</a:t>
            </a:r>
            <a:r>
              <a:rPr spc="-65" dirty="0"/>
              <a:t> </a:t>
            </a:r>
            <a:r>
              <a:rPr dirty="0"/>
              <a:t>chosen</a:t>
            </a:r>
            <a:r>
              <a:rPr spc="-50" dirty="0"/>
              <a:t> </a:t>
            </a:r>
            <a:r>
              <a:rPr dirty="0"/>
              <a:t>by</a:t>
            </a:r>
            <a:r>
              <a:rPr spc="-60" dirty="0"/>
              <a:t> </a:t>
            </a:r>
            <a:r>
              <a:rPr dirty="0"/>
              <a:t>the</a:t>
            </a:r>
            <a:r>
              <a:rPr spc="-60" dirty="0"/>
              <a:t> </a:t>
            </a:r>
            <a:r>
              <a:rPr spc="-10" dirty="0"/>
              <a:t>children </a:t>
            </a:r>
            <a:r>
              <a:rPr dirty="0"/>
              <a:t>in</a:t>
            </a:r>
            <a:r>
              <a:rPr spc="-75" dirty="0"/>
              <a:t> </a:t>
            </a:r>
            <a:r>
              <a:rPr spc="-20" dirty="0"/>
              <a:t>Year</a:t>
            </a:r>
            <a:r>
              <a:rPr spc="-70" dirty="0"/>
              <a:t> </a:t>
            </a:r>
            <a:r>
              <a:rPr dirty="0"/>
              <a:t>6</a:t>
            </a:r>
            <a:r>
              <a:rPr spc="-45" dirty="0"/>
              <a:t> </a:t>
            </a:r>
            <a:r>
              <a:rPr dirty="0"/>
              <a:t>each</a:t>
            </a:r>
            <a:r>
              <a:rPr spc="-65" dirty="0"/>
              <a:t> </a:t>
            </a:r>
            <a:r>
              <a:rPr spc="-20" dirty="0"/>
              <a:t>year.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37164" y="5486402"/>
            <a:ext cx="1371600" cy="137159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725545" cy="2044791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12700">
              <a:spcBef>
                <a:spcPts val="105"/>
              </a:spcBef>
            </a:pPr>
            <a:r>
              <a:rPr spc="-10" dirty="0"/>
              <a:t>End</a:t>
            </a:r>
            <a:r>
              <a:rPr spc="-185" dirty="0"/>
              <a:t> </a:t>
            </a:r>
            <a:r>
              <a:rPr dirty="0"/>
              <a:t>of</a:t>
            </a:r>
            <a:r>
              <a:rPr spc="-150" dirty="0"/>
              <a:t> </a:t>
            </a:r>
            <a:r>
              <a:rPr spc="-40" dirty="0"/>
              <a:t>KS2</a:t>
            </a:r>
            <a:r>
              <a:rPr spc="-190" dirty="0"/>
              <a:t> </a:t>
            </a:r>
            <a:r>
              <a:rPr lang="en-US" spc="-190" dirty="0"/>
              <a:t>– </a:t>
            </a:r>
            <a:r>
              <a:rPr spc="-204" dirty="0"/>
              <a:t>SATs</a:t>
            </a:r>
            <a:br>
              <a:rPr lang="en-US" spc="-204" dirty="0"/>
            </a:br>
            <a:endParaRPr lang="en-US" spc="-204" dirty="0"/>
          </a:p>
        </p:txBody>
      </p:sp>
      <p:sp>
        <p:nvSpPr>
          <p:cNvPr id="3" name="object 3"/>
          <p:cNvSpPr txBox="1"/>
          <p:nvPr/>
        </p:nvSpPr>
        <p:spPr>
          <a:xfrm>
            <a:off x="921618" y="2033821"/>
            <a:ext cx="10033000" cy="3472104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64795" marR="737870" indent="-227329">
              <a:lnSpc>
                <a:spcPts val="3030"/>
              </a:lnSpc>
              <a:spcBef>
                <a:spcPts val="475"/>
              </a:spcBef>
              <a:buFont typeface="Arial"/>
              <a:buChar char="•"/>
              <a:tabLst>
                <a:tab pos="266700" algn="l"/>
              </a:tabLst>
            </a:pPr>
            <a:r>
              <a:rPr sz="2800" dirty="0">
                <a:latin typeface="Carlito"/>
                <a:cs typeface="Carlito"/>
              </a:rPr>
              <a:t>The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Key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Stage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2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tests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timetabled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from</a:t>
            </a:r>
            <a:r>
              <a:rPr sz="2800" spc="-75" dirty="0">
                <a:latin typeface="Carlito"/>
                <a:cs typeface="Carlito"/>
              </a:rPr>
              <a:t> </a:t>
            </a:r>
            <a:endParaRPr lang="en-GB" sz="2800" spc="-75" dirty="0">
              <a:latin typeface="Carlito"/>
              <a:cs typeface="Carlito"/>
            </a:endParaRPr>
          </a:p>
          <a:p>
            <a:pPr marL="264795" marR="737870" indent="-227329">
              <a:lnSpc>
                <a:spcPts val="3030"/>
              </a:lnSpc>
              <a:spcBef>
                <a:spcPts val="475"/>
              </a:spcBef>
              <a:buFont typeface="Arial"/>
              <a:buChar char="•"/>
              <a:tabLst>
                <a:tab pos="266700" algn="l"/>
              </a:tabLst>
            </a:pPr>
            <a:endParaRPr lang="en-GB" sz="2800" spc="-75" dirty="0">
              <a:latin typeface="Carlito"/>
              <a:cs typeface="Carlito"/>
            </a:endParaRPr>
          </a:p>
          <a:p>
            <a:pPr marL="264795" marR="737870" indent="-227329">
              <a:lnSpc>
                <a:spcPts val="3030"/>
              </a:lnSpc>
              <a:spcBef>
                <a:spcPts val="475"/>
              </a:spcBef>
              <a:buFont typeface="Arial"/>
              <a:buChar char="•"/>
              <a:tabLst>
                <a:tab pos="266700" algn="l"/>
              </a:tabLst>
            </a:pPr>
            <a:r>
              <a:rPr sz="2800" dirty="0">
                <a:latin typeface="Carlito"/>
                <a:cs typeface="Carlito"/>
              </a:rPr>
              <a:t>There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will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English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Reading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test;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English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Spelling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Grammar </a:t>
            </a:r>
            <a:r>
              <a:rPr sz="2800" dirty="0">
                <a:latin typeface="Carlito"/>
                <a:cs typeface="Carlito"/>
              </a:rPr>
              <a:t>test;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Maths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Arithmetic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paper;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Maths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Reasoning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Paper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1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 err="1">
                <a:latin typeface="Carlito"/>
                <a:cs typeface="Carlito"/>
              </a:rPr>
              <a:t>Maths</a:t>
            </a:r>
            <a:r>
              <a:rPr sz="2800" spc="-10" dirty="0">
                <a:latin typeface="Carlito"/>
                <a:cs typeface="Carlito"/>
              </a:rPr>
              <a:t> Reasoning</a:t>
            </a:r>
            <a:r>
              <a:rPr sz="2800" spc="-10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Paper</a:t>
            </a:r>
            <a:r>
              <a:rPr sz="2800" spc="-105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2.</a:t>
            </a:r>
            <a:endParaRPr sz="2800" dirty="0">
              <a:latin typeface="Carlito"/>
              <a:cs typeface="Carlito"/>
            </a:endParaRPr>
          </a:p>
          <a:p>
            <a:pPr marL="265430" marR="85090" indent="-227965" algn="just">
              <a:lnSpc>
                <a:spcPts val="3030"/>
              </a:lnSpc>
              <a:spcBef>
                <a:spcPts val="1580"/>
              </a:spcBef>
              <a:buFont typeface="Arial"/>
              <a:buChar char="•"/>
              <a:tabLst>
                <a:tab pos="266700" algn="l"/>
              </a:tabLst>
            </a:pPr>
            <a:r>
              <a:rPr sz="2800" dirty="0">
                <a:latin typeface="Carlito"/>
                <a:cs typeface="Carlito"/>
              </a:rPr>
              <a:t>Writing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scores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are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taken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from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selection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9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pieces,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from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across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the </a:t>
            </a:r>
            <a:r>
              <a:rPr sz="2800" spc="-45" dirty="0">
                <a:latin typeface="Carlito"/>
                <a:cs typeface="Carlito"/>
              </a:rPr>
              <a:t>year,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that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are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teacher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assessed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may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externally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moderated.</a:t>
            </a:r>
            <a:endParaRPr sz="2800" dirty="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20400" y="5506067"/>
            <a:ext cx="1371600" cy="137159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40106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5" dirty="0"/>
              <a:t>School</a:t>
            </a:r>
            <a:r>
              <a:rPr spc="-160" dirty="0"/>
              <a:t> </a:t>
            </a:r>
            <a:r>
              <a:rPr spc="-65" dirty="0"/>
              <a:t>Residential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53439" y="1793189"/>
            <a:ext cx="9224645" cy="3903345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303530" indent="-22669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03530" algn="l"/>
              </a:tabLst>
            </a:pPr>
            <a:r>
              <a:rPr sz="2800" dirty="0">
                <a:latin typeface="Carlito"/>
                <a:cs typeface="Carlito"/>
              </a:rPr>
              <a:t>Mill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on</a:t>
            </a:r>
            <a:r>
              <a:rPr sz="2800" spc="-2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Brue,</a:t>
            </a:r>
            <a:r>
              <a:rPr sz="2800" spc="-10" dirty="0">
                <a:latin typeface="Carlito"/>
                <a:cs typeface="Carlito"/>
              </a:rPr>
              <a:t> Somerset</a:t>
            </a:r>
            <a:endParaRPr sz="28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1280"/>
              </a:spcBef>
              <a:buFont typeface="Arial"/>
              <a:buChar char="•"/>
            </a:pPr>
            <a:endParaRPr sz="2800" dirty="0">
              <a:latin typeface="Carlito"/>
              <a:cs typeface="Carlito"/>
            </a:endParaRPr>
          </a:p>
          <a:p>
            <a:pPr marL="304165" indent="-227965">
              <a:lnSpc>
                <a:spcPct val="100000"/>
              </a:lnSpc>
              <a:buFont typeface="Arial"/>
              <a:buChar char="•"/>
              <a:tabLst>
                <a:tab pos="304165" algn="l"/>
              </a:tabLst>
            </a:pPr>
            <a:r>
              <a:rPr sz="2800" dirty="0">
                <a:latin typeface="Carlito"/>
                <a:cs typeface="Carlito"/>
              </a:rPr>
              <a:t>Monday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lang="en-US" sz="2800" dirty="0">
                <a:latin typeface="Carlito"/>
                <a:cs typeface="Carlito"/>
              </a:rPr>
              <a:t>16</a:t>
            </a:r>
            <a:r>
              <a:rPr lang="en-US" sz="2750" baseline="25525" dirty="0">
                <a:latin typeface="Carlito"/>
                <a:cs typeface="Carlito"/>
              </a:rPr>
              <a:t>th</a:t>
            </a:r>
            <a:r>
              <a:rPr sz="2750" spc="225" baseline="2552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June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–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Thursday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lang="en-US" sz="2800" spc="-55" dirty="0">
                <a:latin typeface="Carlito"/>
                <a:cs typeface="Carlito"/>
              </a:rPr>
              <a:t>19</a:t>
            </a:r>
            <a:r>
              <a:rPr lang="en-US" sz="2750" baseline="25525" dirty="0">
                <a:latin typeface="Carlito"/>
                <a:cs typeface="Carlito"/>
              </a:rPr>
              <a:t>th</a:t>
            </a:r>
            <a:r>
              <a:rPr sz="2750" spc="232" baseline="25525" dirty="0">
                <a:latin typeface="Carlito"/>
                <a:cs typeface="Carlito"/>
              </a:rPr>
              <a:t> </a:t>
            </a:r>
            <a:r>
              <a:rPr sz="2800" spc="-20" dirty="0">
                <a:latin typeface="Carlito"/>
                <a:cs typeface="Carlito"/>
              </a:rPr>
              <a:t>June</a:t>
            </a:r>
            <a:endParaRPr sz="28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1275"/>
              </a:spcBef>
              <a:buFont typeface="Arial"/>
              <a:buChar char="•"/>
            </a:pPr>
            <a:endParaRPr sz="2800" dirty="0">
              <a:latin typeface="Carlito"/>
              <a:cs typeface="Carlito"/>
            </a:endParaRPr>
          </a:p>
          <a:p>
            <a:pPr marL="304165" indent="-227965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04165" algn="l"/>
              </a:tabLst>
            </a:pP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rlito"/>
                <a:cs typeface="Carlito"/>
                <a:hlinkClick r:id="rId2"/>
              </a:rPr>
              <a:t>https://www.millonthebrue.co.uk/</a:t>
            </a:r>
            <a:endParaRPr sz="28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1650"/>
              </a:spcBef>
              <a:buFont typeface="Arial"/>
              <a:buChar char="•"/>
            </a:pPr>
            <a:endParaRPr sz="2800" dirty="0">
              <a:latin typeface="Carlito"/>
              <a:cs typeface="Carlito"/>
            </a:endParaRPr>
          </a:p>
          <a:p>
            <a:pPr marL="303530" marR="17780" indent="-227965">
              <a:lnSpc>
                <a:spcPts val="3020"/>
              </a:lnSpc>
              <a:buFont typeface="Arial"/>
              <a:buChar char="•"/>
              <a:tabLst>
                <a:tab pos="304800" algn="l"/>
              </a:tabLst>
            </a:pPr>
            <a:r>
              <a:rPr sz="2800" dirty="0">
                <a:latin typeface="Carlito"/>
                <a:cs typeface="Carlito"/>
              </a:rPr>
              <a:t>Further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information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will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sent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out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during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year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regarding payment,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activities</a:t>
            </a:r>
            <a:r>
              <a:rPr sz="2800" spc="-105" dirty="0">
                <a:latin typeface="Carlito"/>
                <a:cs typeface="Carlito"/>
              </a:rPr>
              <a:t> </a:t>
            </a:r>
            <a:r>
              <a:rPr sz="2800" spc="-20" dirty="0">
                <a:latin typeface="Carlito"/>
                <a:cs typeface="Carlito"/>
              </a:rPr>
              <a:t>etc.</a:t>
            </a:r>
            <a:endParaRPr sz="2800" dirty="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64203" y="5679328"/>
            <a:ext cx="1371600" cy="137159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47218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Can</a:t>
            </a:r>
            <a:r>
              <a:rPr spc="-235" dirty="0"/>
              <a:t> </a:t>
            </a:r>
            <a:r>
              <a:rPr spc="-35" dirty="0"/>
              <a:t>we</a:t>
            </a:r>
            <a:r>
              <a:rPr spc="-215" dirty="0"/>
              <a:t> </a:t>
            </a:r>
            <a:r>
              <a:rPr spc="-25" dirty="0"/>
              <a:t>help?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96360" y="1588528"/>
            <a:ext cx="10325100" cy="4031873"/>
          </a:xfrm>
          <a:prstGeom prst="rect">
            <a:avLst/>
          </a:prstGeom>
        </p:spPr>
        <p:txBody>
          <a:bodyPr vert="horz" wrap="square" lIns="0" tIns="60960" rIns="0" bIns="0" rtlCol="0" anchor="t">
            <a:spAutoFit/>
          </a:bodyPr>
          <a:lstStyle/>
          <a:p>
            <a:pPr marL="239395" marR="5080" indent="-227965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241300" algn="l"/>
                <a:tab pos="2115820" algn="l"/>
              </a:tabLst>
            </a:pPr>
            <a:r>
              <a:rPr sz="2800" dirty="0">
                <a:latin typeface="Carlito"/>
                <a:cs typeface="Carlito"/>
              </a:rPr>
              <a:t>We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usually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available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for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quick</a:t>
            </a:r>
            <a:r>
              <a:rPr sz="2800" spc="-2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chat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at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end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each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day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on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the </a:t>
            </a:r>
            <a:r>
              <a:rPr sz="2800" spc="-10" dirty="0">
                <a:latin typeface="Carlito"/>
                <a:cs typeface="Carlito"/>
              </a:rPr>
              <a:t>playground.</a:t>
            </a:r>
            <a:r>
              <a:rPr sz="2800" dirty="0">
                <a:latin typeface="Carlito"/>
                <a:cs typeface="Carlito"/>
              </a:rPr>
              <a:t>	If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have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something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urgent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then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please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do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let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the </a:t>
            </a:r>
            <a:r>
              <a:rPr sz="2800" dirty="0">
                <a:latin typeface="Carlito"/>
                <a:cs typeface="Carlito"/>
              </a:rPr>
              <a:t>office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know.</a:t>
            </a:r>
            <a:endParaRPr sz="2800" dirty="0">
              <a:latin typeface="Carlito"/>
              <a:cs typeface="Carlito"/>
            </a:endParaRPr>
          </a:p>
          <a:p>
            <a:pPr marL="239395" marR="383540" indent="-227965">
              <a:lnSpc>
                <a:spcPts val="3020"/>
              </a:lnSpc>
              <a:spcBef>
                <a:spcPts val="1019"/>
              </a:spcBef>
              <a:buFont typeface="Arial"/>
              <a:buChar char="•"/>
              <a:tabLst>
                <a:tab pos="241300" algn="l"/>
                <a:tab pos="1300480" algn="l"/>
                <a:tab pos="6519545" algn="l"/>
              </a:tabLst>
            </a:pPr>
            <a:r>
              <a:rPr sz="2800" dirty="0">
                <a:latin typeface="Carlito"/>
                <a:cs typeface="Carlito"/>
              </a:rPr>
              <a:t>If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need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longer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chat,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then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please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arrange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meeting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via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the </a:t>
            </a:r>
            <a:r>
              <a:rPr sz="2800" spc="-10" dirty="0">
                <a:latin typeface="Carlito"/>
                <a:cs typeface="Carlito"/>
              </a:rPr>
              <a:t>office.</a:t>
            </a:r>
            <a:endParaRPr lang="en-GB" sz="2800" dirty="0">
              <a:latin typeface="Carlito"/>
              <a:cs typeface="Carlito"/>
            </a:endParaRPr>
          </a:p>
          <a:p>
            <a:pPr marL="239395" marR="383540" indent="-227965">
              <a:lnSpc>
                <a:spcPts val="3020"/>
              </a:lnSpc>
              <a:spcBef>
                <a:spcPts val="1019"/>
              </a:spcBef>
              <a:buFont typeface="Arial"/>
              <a:buChar char="•"/>
              <a:tabLst>
                <a:tab pos="241300" algn="l"/>
                <a:tab pos="1300480" algn="l"/>
                <a:tab pos="6519545" algn="l"/>
              </a:tabLst>
            </a:pPr>
            <a:r>
              <a:rPr sz="2800" dirty="0">
                <a:latin typeface="Carlito"/>
                <a:cs typeface="Carlito"/>
              </a:rPr>
              <a:t>Staff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meetings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on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lang="en-US" sz="2800" spc="-10" dirty="0">
                <a:latin typeface="Carlito"/>
                <a:cs typeface="Carlito"/>
              </a:rPr>
              <a:t>Tuesdays </a:t>
            </a:r>
            <a:r>
              <a:rPr sz="2800" spc="-10" dirty="0">
                <a:latin typeface="Carlito"/>
                <a:cs typeface="Carlito"/>
              </a:rPr>
              <a:t>.</a:t>
            </a:r>
          </a:p>
          <a:p>
            <a:pPr marL="239395" marR="38100" indent="-227965">
              <a:lnSpc>
                <a:spcPts val="3020"/>
              </a:lnSpc>
              <a:spcBef>
                <a:spcPts val="1010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rlito"/>
                <a:cs typeface="Carlito"/>
              </a:rPr>
              <a:t>There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will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be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lots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information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going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up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on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Class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Page,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so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please </a:t>
            </a:r>
            <a:r>
              <a:rPr sz="2800" dirty="0">
                <a:latin typeface="Carlito"/>
                <a:cs typeface="Carlito"/>
              </a:rPr>
              <a:t>do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look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there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for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resources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information:</a:t>
            </a:r>
            <a:endParaRPr sz="280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2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rlito"/>
                <a:cs typeface="Carlito"/>
                <a:hlinkClick r:id="rId2"/>
              </a:rPr>
              <a:t>https://www.cheapsideschool.org.uk/owls-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rlito"/>
                <a:cs typeface="Carlito"/>
                <a:hlinkClick r:id="rId2"/>
              </a:rPr>
              <a:t>year-6-</a:t>
            </a: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rlito"/>
                <a:cs typeface="Carlito"/>
                <a:hlinkClick r:id="rId2"/>
              </a:rPr>
              <a:t>4/</a:t>
            </a:r>
            <a:endParaRPr sz="2800" dirty="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164" y="5488860"/>
            <a:ext cx="1371600" cy="137159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40106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Can</a:t>
            </a:r>
            <a:r>
              <a:rPr spc="-225" dirty="0"/>
              <a:t> </a:t>
            </a:r>
            <a:r>
              <a:rPr spc="-70" dirty="0"/>
              <a:t>you</a:t>
            </a:r>
            <a:r>
              <a:rPr spc="-180" dirty="0"/>
              <a:t> </a:t>
            </a:r>
            <a:r>
              <a:rPr spc="-20" dirty="0"/>
              <a:t>help?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22830"/>
            <a:ext cx="10189845" cy="3021596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240029" marR="589915" indent="-227965">
              <a:lnSpc>
                <a:spcPct val="90000"/>
              </a:lnSpc>
              <a:spcBef>
                <a:spcPts val="430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rlito"/>
                <a:cs typeface="Carlito"/>
              </a:rPr>
              <a:t>If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would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like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come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into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school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and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volunteer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8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listen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to 	</a:t>
            </a:r>
            <a:r>
              <a:rPr sz="2800" dirty="0">
                <a:latin typeface="Carlito"/>
                <a:cs typeface="Carlito"/>
              </a:rPr>
              <a:t>readers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or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help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with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school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trips</a:t>
            </a:r>
            <a:r>
              <a:rPr sz="2800" spc="-3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etc.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then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very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welcome. </a:t>
            </a:r>
            <a:r>
              <a:rPr sz="2800" dirty="0">
                <a:latin typeface="Carlito"/>
                <a:cs typeface="Carlito"/>
              </a:rPr>
              <a:t>Speak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front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office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as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your</a:t>
            </a:r>
            <a:r>
              <a:rPr sz="2800" spc="-4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first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port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call.</a:t>
            </a:r>
            <a:endParaRPr sz="28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1660"/>
              </a:spcBef>
              <a:buFont typeface="Arial"/>
              <a:buChar char="•"/>
            </a:pPr>
            <a:endParaRPr sz="2800" dirty="0">
              <a:latin typeface="Carlito"/>
              <a:cs typeface="Carlito"/>
            </a:endParaRPr>
          </a:p>
          <a:p>
            <a:pPr marL="240029" marR="5080" indent="-227965">
              <a:lnSpc>
                <a:spcPts val="3020"/>
              </a:lnSpc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rlito"/>
                <a:cs typeface="Carlito"/>
              </a:rPr>
              <a:t>If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have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area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expertise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that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spc="-30" dirty="0">
                <a:latin typeface="Carlito"/>
                <a:cs typeface="Carlito"/>
              </a:rPr>
              <a:t>you’d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like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</a:t>
            </a:r>
            <a:r>
              <a:rPr sz="2800" spc="-8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share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with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pupils</a:t>
            </a:r>
            <a:r>
              <a:rPr sz="2800" spc="-30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or 	</a:t>
            </a:r>
            <a:r>
              <a:rPr sz="2800" dirty="0">
                <a:latin typeface="Carlito"/>
                <a:cs typeface="Carlito"/>
              </a:rPr>
              <a:t>if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</a:t>
            </a:r>
            <a:r>
              <a:rPr sz="2800" spc="-6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have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connection</a:t>
            </a:r>
            <a:r>
              <a:rPr sz="2800" spc="-4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with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any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of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the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topic</a:t>
            </a:r>
            <a:r>
              <a:rPr sz="2800" spc="-5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areas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we’re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covering</a:t>
            </a:r>
            <a:r>
              <a:rPr lang="en-GB" sz="2800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this</a:t>
            </a:r>
            <a:r>
              <a:rPr sz="2800" spc="-5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year</a:t>
            </a:r>
            <a:r>
              <a:rPr sz="2800" spc="-70" dirty="0">
                <a:latin typeface="Carlito"/>
                <a:cs typeface="Carlito"/>
              </a:rPr>
              <a:t> </a:t>
            </a:r>
            <a:r>
              <a:rPr sz="2800" spc="-30" dirty="0">
                <a:latin typeface="Carlito"/>
                <a:cs typeface="Carlito"/>
              </a:rPr>
              <a:t>we’d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love</a:t>
            </a:r>
            <a:r>
              <a:rPr sz="2800" spc="-75" dirty="0">
                <a:latin typeface="Carlito"/>
                <a:cs typeface="Carlito"/>
              </a:rPr>
              <a:t> </a:t>
            </a:r>
            <a:r>
              <a:rPr sz="2800" dirty="0">
                <a:latin typeface="Carlito"/>
                <a:cs typeface="Carlito"/>
              </a:rPr>
              <a:t>your</a:t>
            </a:r>
            <a:r>
              <a:rPr sz="2800" spc="-6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input.</a:t>
            </a:r>
            <a:endParaRPr sz="2800" dirty="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32592" y="86868"/>
            <a:ext cx="1320165" cy="1508760"/>
            <a:chOff x="10832592" y="86868"/>
            <a:chExt cx="1320165" cy="15087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41736" y="96012"/>
              <a:ext cx="1301496" cy="149047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837164" y="91440"/>
              <a:ext cx="1310640" cy="1499870"/>
            </a:xfrm>
            <a:custGeom>
              <a:avLst/>
              <a:gdLst/>
              <a:ahLst/>
              <a:cxnLst/>
              <a:rect l="l" t="t" r="r" b="b"/>
              <a:pathLst>
                <a:path w="1310640" h="1499870">
                  <a:moveTo>
                    <a:pt x="0" y="1499616"/>
                  </a:moveTo>
                  <a:lnTo>
                    <a:pt x="1310640" y="1499616"/>
                  </a:lnTo>
                  <a:lnTo>
                    <a:pt x="1310640" y="0"/>
                  </a:lnTo>
                  <a:lnTo>
                    <a:pt x="0" y="0"/>
                  </a:lnTo>
                  <a:lnTo>
                    <a:pt x="0" y="1499616"/>
                  </a:lnTo>
                  <a:close/>
                </a:path>
              </a:pathLst>
            </a:custGeom>
            <a:ln w="9144">
              <a:solidFill>
                <a:srgbClr val="FFD9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06684" y="5501150"/>
            <a:ext cx="1371600" cy="137159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a5f1dcc-0833-4cfd-bcad-ab37e0f36cdd">
      <Terms xmlns="http://schemas.microsoft.com/office/infopath/2007/PartnerControls"/>
    </lcf76f155ced4ddcb4097134ff3c332f>
    <TaxCatchAll xmlns="7fa35bd1-63db-4a7c-91f2-1c0edbf99cc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20" ma:contentTypeDescription="Create a new document." ma:contentTypeScope="" ma:versionID="44f210940239f8aa13d72b54019d7fdf">
  <xsd:schema xmlns:xsd="http://www.w3.org/2001/XMLSchema" xmlns:xs="http://www.w3.org/2001/XMLSchema" xmlns:p="http://schemas.microsoft.com/office/2006/metadata/properties" xmlns:ns2="2a5f1dcc-0833-4cfd-bcad-ab37e0f36cdd" xmlns:ns3="7fa35bd1-63db-4a7c-91f2-1c0edbf99ccb" targetNamespace="http://schemas.microsoft.com/office/2006/metadata/properties" ma:root="true" ma:fieldsID="ead3a8fce053f47b89c96b13b99e752a" ns2:_="" ns3:_="">
    <xsd:import namespace="2a5f1dcc-0833-4cfd-bcad-ab37e0f36cdd"/>
    <xsd:import namespace="7fa35bd1-63db-4a7c-91f2-1c0edbf99c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013e5da-d388-45a3-a7f2-eb70fd21f96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a35bd1-63db-4a7c-91f2-1c0edbf99ccb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dfa1dc5-0e8f-401d-923d-9c2f47120555}" ma:internalName="TaxCatchAll" ma:showField="CatchAllData" ma:web="7fa35bd1-63db-4a7c-91f2-1c0edbf99c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7012AE-DD0C-48BF-BA93-B6811ECA1D0F}">
  <ds:schemaRefs>
    <ds:schemaRef ds:uri="http://schemas.microsoft.com/office/2006/metadata/properties"/>
    <ds:schemaRef ds:uri="http://schemas.microsoft.com/office/infopath/2007/PartnerControls"/>
    <ds:schemaRef ds:uri="2a5f1dcc-0833-4cfd-bcad-ab37e0f36cdd"/>
    <ds:schemaRef ds:uri="7fa35bd1-63db-4a7c-91f2-1c0edbf99ccb"/>
  </ds:schemaRefs>
</ds:datastoreItem>
</file>

<file path=customXml/itemProps2.xml><?xml version="1.0" encoding="utf-8"?>
<ds:datastoreItem xmlns:ds="http://schemas.openxmlformats.org/officeDocument/2006/customXml" ds:itemID="{7AB02C82-99AA-46AD-B11C-458BF201479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84C298-E5AF-4AC3-813B-7F4D89A703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5f1dcc-0833-4cfd-bcad-ab37e0f36cdd"/>
    <ds:schemaRef ds:uri="7fa35bd1-63db-4a7c-91f2-1c0edbf99c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744</Words>
  <Application>Microsoft Office PowerPoint</Application>
  <PresentationFormat>Widescreen</PresentationFormat>
  <Paragraphs>99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Meet the Teacher</vt:lpstr>
      <vt:lpstr>General Information</vt:lpstr>
      <vt:lpstr>P.E.</vt:lpstr>
      <vt:lpstr>Daily Timetable – Autumn </vt:lpstr>
      <vt:lpstr>Maths – White Rose Maths</vt:lpstr>
      <vt:lpstr>PowerPoint Presentation</vt:lpstr>
      <vt:lpstr>Reading</vt:lpstr>
      <vt:lpstr>PowerPoint Presentation</vt:lpstr>
      <vt:lpstr>Writing</vt:lpstr>
      <vt:lpstr>Key items</vt:lpstr>
      <vt:lpstr>Homework</vt:lpstr>
      <vt:lpstr>Expectations in Year 6</vt:lpstr>
      <vt:lpstr>Team Ticks</vt:lpstr>
      <vt:lpstr>End of KS2 – SATs </vt:lpstr>
      <vt:lpstr>School Residential</vt:lpstr>
      <vt:lpstr>Can we help?</vt:lpstr>
      <vt:lpstr>Can you help?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Clare Roberts</dc:creator>
  <cp:lastModifiedBy>Matthew Wickenden</cp:lastModifiedBy>
  <cp:revision>42</cp:revision>
  <dcterms:created xsi:type="dcterms:W3CDTF">2024-09-03T12:24:15Z</dcterms:created>
  <dcterms:modified xsi:type="dcterms:W3CDTF">2024-09-12T16:36:30Z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2023-09-11T00:00:00Z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2024-09-03T00:00:00Z</vt:filetime>
  </property>
  <property fmtid="{D5CDD505-2E9C-101B-9397-08002B2CF9AE}" pid="5" name="Producer">
    <vt:lpwstr>3-Heights(TM) PDF Security Shell 4.8.25.2 (http://www.pdf-tools.com)</vt:lpwstr>
  </property>
  <property fmtid="{D5CDD505-2E9C-101B-9397-08002B2CF9AE}" pid="6" name="ContentTypeId">
    <vt:lpwstr>0x010100F5E659AB979EDD42878F698329DDF574</vt:lpwstr>
  </property>
  <property fmtid="{D5CDD505-2E9C-101B-9397-08002B2CF9AE}" pid="7" name="MediaServiceImageTags">
    <vt:lpwstr/>
  </property>
</Properties>
</file>