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6.xml" ContentType="application/vnd.openxmlformats-officedocument.theme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theme/theme7.xml" ContentType="application/vnd.openxmlformats-officedocument.theme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theme/theme8.xml" ContentType="application/vnd.openxmlformats-officedocument.theme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theme/theme9.xml" ContentType="application/vnd.openxmlformats-officedocument.theme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theme/theme10.xml" ContentType="application/vnd.openxmlformats-officedocument.theme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theme/theme1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686" r:id="rId3"/>
    <p:sldMasterId id="2147483699" r:id="rId4"/>
    <p:sldMasterId id="2147483712" r:id="rId5"/>
    <p:sldMasterId id="2147483725" r:id="rId6"/>
    <p:sldMasterId id="2147483738" r:id="rId7"/>
    <p:sldMasterId id="2147483764" r:id="rId8"/>
    <p:sldMasterId id="2147483777" r:id="rId9"/>
    <p:sldMasterId id="2147483790" r:id="rId10"/>
    <p:sldMasterId id="2147483803" r:id="rId11"/>
  </p:sldMasterIdLst>
  <p:sldIdLst>
    <p:sldId id="268" r:id="rId12"/>
    <p:sldId id="271" r:id="rId13"/>
    <p:sldId id="287" r:id="rId14"/>
    <p:sldId id="257" r:id="rId15"/>
    <p:sldId id="258" r:id="rId16"/>
    <p:sldId id="259" r:id="rId17"/>
    <p:sldId id="260" r:id="rId18"/>
    <p:sldId id="261" r:id="rId19"/>
    <p:sldId id="262" r:id="rId20"/>
    <p:sldId id="269" r:id="rId21"/>
    <p:sldId id="270" r:id="rId22"/>
    <p:sldId id="276" r:id="rId23"/>
    <p:sldId id="277" r:id="rId24"/>
    <p:sldId id="272" r:id="rId25"/>
    <p:sldId id="274" r:id="rId26"/>
    <p:sldId id="273" r:id="rId27"/>
    <p:sldId id="275" r:id="rId28"/>
    <p:sldId id="278" r:id="rId29"/>
    <p:sldId id="279" r:id="rId30"/>
    <p:sldId id="283" r:id="rId31"/>
    <p:sldId id="284" r:id="rId32"/>
    <p:sldId id="285" r:id="rId33"/>
    <p:sldId id="286" r:id="rId34"/>
    <p:sldId id="288" r:id="rId35"/>
    <p:sldId id="263" r:id="rId36"/>
    <p:sldId id="289" r:id="rId37"/>
    <p:sldId id="265" r:id="rId38"/>
    <p:sldId id="266" r:id="rId39"/>
    <p:sldId id="304" r:id="rId40"/>
    <p:sldId id="290" r:id="rId41"/>
    <p:sldId id="291" r:id="rId42"/>
    <p:sldId id="292" r:id="rId43"/>
    <p:sldId id="293" r:id="rId44"/>
    <p:sldId id="294" r:id="rId45"/>
    <p:sldId id="295" r:id="rId46"/>
    <p:sldId id="296" r:id="rId47"/>
    <p:sldId id="281" r:id="rId48"/>
    <p:sldId id="280" r:id="rId49"/>
    <p:sldId id="282" r:id="rId50"/>
    <p:sldId id="298" r:id="rId51"/>
    <p:sldId id="297" r:id="rId52"/>
    <p:sldId id="301" r:id="rId53"/>
    <p:sldId id="303" r:id="rId54"/>
    <p:sldId id="302" r:id="rId55"/>
    <p:sldId id="300" r:id="rId56"/>
    <p:sldId id="299" r:id="rId5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594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9" Type="http://schemas.openxmlformats.org/officeDocument/2006/relationships/slide" Target="slides/slide28.xml"/><Relationship Id="rId21" Type="http://schemas.openxmlformats.org/officeDocument/2006/relationships/slide" Target="slides/slide10.xml"/><Relationship Id="rId34" Type="http://schemas.openxmlformats.org/officeDocument/2006/relationships/slide" Target="slides/slide23.xml"/><Relationship Id="rId42" Type="http://schemas.openxmlformats.org/officeDocument/2006/relationships/slide" Target="slides/slide31.xml"/><Relationship Id="rId47" Type="http://schemas.openxmlformats.org/officeDocument/2006/relationships/slide" Target="slides/slide36.xml"/><Relationship Id="rId50" Type="http://schemas.openxmlformats.org/officeDocument/2006/relationships/slide" Target="slides/slide39.xml"/><Relationship Id="rId55" Type="http://schemas.openxmlformats.org/officeDocument/2006/relationships/slide" Target="slides/slide44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5.xml"/><Relationship Id="rId29" Type="http://schemas.openxmlformats.org/officeDocument/2006/relationships/slide" Target="slides/slide18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3.xml"/><Relationship Id="rId32" Type="http://schemas.openxmlformats.org/officeDocument/2006/relationships/slide" Target="slides/slide21.xml"/><Relationship Id="rId37" Type="http://schemas.openxmlformats.org/officeDocument/2006/relationships/slide" Target="slides/slide26.xml"/><Relationship Id="rId40" Type="http://schemas.openxmlformats.org/officeDocument/2006/relationships/slide" Target="slides/slide29.xml"/><Relationship Id="rId45" Type="http://schemas.openxmlformats.org/officeDocument/2006/relationships/slide" Target="slides/slide34.xml"/><Relationship Id="rId53" Type="http://schemas.openxmlformats.org/officeDocument/2006/relationships/slide" Target="slides/slide42.xml"/><Relationship Id="rId58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61" Type="http://schemas.openxmlformats.org/officeDocument/2006/relationships/tableStyles" Target="tableStyles.xml"/><Relationship Id="rId19" Type="http://schemas.openxmlformats.org/officeDocument/2006/relationships/slide" Target="slides/slide8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slide" Target="slides/slide19.xml"/><Relationship Id="rId35" Type="http://schemas.openxmlformats.org/officeDocument/2006/relationships/slide" Target="slides/slide24.xml"/><Relationship Id="rId43" Type="http://schemas.openxmlformats.org/officeDocument/2006/relationships/slide" Target="slides/slide32.xml"/><Relationship Id="rId48" Type="http://schemas.openxmlformats.org/officeDocument/2006/relationships/slide" Target="slides/slide37.xml"/><Relationship Id="rId56" Type="http://schemas.openxmlformats.org/officeDocument/2006/relationships/slide" Target="slides/slide45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0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slide" Target="slides/slide22.xml"/><Relationship Id="rId38" Type="http://schemas.openxmlformats.org/officeDocument/2006/relationships/slide" Target="slides/slide27.xml"/><Relationship Id="rId46" Type="http://schemas.openxmlformats.org/officeDocument/2006/relationships/slide" Target="slides/slide35.xml"/><Relationship Id="rId59" Type="http://schemas.openxmlformats.org/officeDocument/2006/relationships/viewProps" Target="viewProps.xml"/><Relationship Id="rId20" Type="http://schemas.openxmlformats.org/officeDocument/2006/relationships/slide" Target="slides/slide9.xml"/><Relationship Id="rId41" Type="http://schemas.openxmlformats.org/officeDocument/2006/relationships/slide" Target="slides/slide30.xml"/><Relationship Id="rId54" Type="http://schemas.openxmlformats.org/officeDocument/2006/relationships/slide" Target="slides/slide4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36" Type="http://schemas.openxmlformats.org/officeDocument/2006/relationships/slide" Target="slides/slide25.xml"/><Relationship Id="rId49" Type="http://schemas.openxmlformats.org/officeDocument/2006/relationships/slide" Target="slides/slide38.xml"/><Relationship Id="rId57" Type="http://schemas.openxmlformats.org/officeDocument/2006/relationships/slide" Target="slides/slide46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20.xml"/><Relationship Id="rId44" Type="http://schemas.openxmlformats.org/officeDocument/2006/relationships/slide" Target="slides/slide33.xml"/><Relationship Id="rId52" Type="http://schemas.openxmlformats.org/officeDocument/2006/relationships/slide" Target="slides/slide41.xml"/><Relationship Id="rId60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9D68A-45AE-4627-BFB1-DB0CC8584D68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558070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D7922-F7F7-40D7-AE1E-E9B9490C3E00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5174062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C23EED-B8A4-457A-BD5D-61766D6EC7E5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8275093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CE436D-6844-4EEB-B247-EF5C741403A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3879977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D9543-5E3A-4BD1-AD6A-9AEE67A1B47E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871435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9C044-93C4-4B57-A719-F006E2E168C1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9164891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218FA-8213-42DE-BBAC-EA09B40305A7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2188016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7D795-C46A-4779-8E17-5B57D3D92ADD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8549847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52293-57D2-4A21-A2A8-0D454426EB50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6877165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1C46F-9D92-4769-9602-EB50077673D1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247417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C1D35-10A9-45B9-8155-2F1328843BA3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728684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en-GB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5908C-EE50-409F-B3B6-00A5B3B5D486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9842000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9D68A-45AE-4627-BFB1-DB0CC8584D68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675597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D7922-F7F7-40D7-AE1E-E9B9490C3E00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5251874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C23EED-B8A4-457A-BD5D-61766D6EC7E5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5559960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CE436D-6844-4EEB-B247-EF5C741403A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5900655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D9543-5E3A-4BD1-AD6A-9AEE67A1B47E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9028192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9C044-93C4-4B57-A719-F006E2E168C1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278793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218FA-8213-42DE-BBAC-EA09B40305A7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283202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7D795-C46A-4779-8E17-5B57D3D92ADD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9959228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52293-57D2-4A21-A2A8-0D454426EB50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4640422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1C46F-9D92-4769-9602-EB50077673D1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847551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C1D35-10A9-45B9-8155-2F1328843BA3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4628719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en-GB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5908C-EE50-409F-B3B6-00A5B3B5D486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2612739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9D68A-45AE-4627-BFB1-DB0CC8584D68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8050737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D7922-F7F7-40D7-AE1E-E9B9490C3E00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0837122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C23EED-B8A4-457A-BD5D-61766D6EC7E5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2511553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CE436D-6844-4EEB-B247-EF5C741403A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1306152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D9543-5E3A-4BD1-AD6A-9AEE67A1B47E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876908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9C044-93C4-4B57-A719-F006E2E168C1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716783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218FA-8213-42DE-BBAC-EA09B40305A7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202479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7D795-C46A-4779-8E17-5B57D3D92ADD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637535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52293-57D2-4A21-A2A8-0D454426EB50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463915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1C46F-9D92-4769-9602-EB50077673D1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1604985"/>
      </p:ext>
    </p:extLst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C1D35-10A9-45B9-8155-2F1328843BA3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8924045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en-GB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5908C-EE50-409F-B3B6-00A5B3B5D486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1826512"/>
      </p:ext>
    </p:extLst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9D68A-45AE-4627-BFB1-DB0CC8584D68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0016781"/>
      </p:ext>
    </p:extLst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D7922-F7F7-40D7-AE1E-E9B9490C3E00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8201806"/>
      </p:ext>
    </p:extLst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C23EED-B8A4-457A-BD5D-61766D6EC7E5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4436481"/>
      </p:ext>
    </p:extLst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CE436D-6844-4EEB-B247-EF5C741403A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5157809"/>
      </p:ext>
    </p:extLst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D9543-5E3A-4BD1-AD6A-9AEE67A1B47E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6568722"/>
      </p:ext>
    </p:extLst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9C044-93C4-4B57-A719-F006E2E168C1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8194306"/>
      </p:ext>
    </p:extLst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218FA-8213-42DE-BBAC-EA09B40305A7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512171"/>
      </p:ext>
    </p:extLst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7D795-C46A-4779-8E17-5B57D3D92ADD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6019568"/>
      </p:ext>
    </p:extLst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52293-57D2-4A21-A2A8-0D454426EB50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1439774"/>
      </p:ext>
    </p:extLst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1C46F-9D92-4769-9602-EB50077673D1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9395918"/>
      </p:ext>
    </p:extLst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C1D35-10A9-45B9-8155-2F1328843BA3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9963786"/>
      </p:ext>
    </p:extLst>
  </p:cSld>
  <p:clrMapOvr>
    <a:masterClrMapping/>
  </p:clrMapOvr>
  <p:transition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en-GB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5908C-EE50-409F-B3B6-00A5B3B5D486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9788101"/>
      </p:ext>
    </p:extLst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9D68A-45AE-4627-BFB1-DB0CC8584D68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912194"/>
      </p:ext>
    </p:extLst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D7922-F7F7-40D7-AE1E-E9B9490C3E00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2505901"/>
      </p:ext>
    </p:extLst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C23EED-B8A4-457A-BD5D-61766D6EC7E5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0554086"/>
      </p:ext>
    </p:extLst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CE436D-6844-4EEB-B247-EF5C741403A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1114719"/>
      </p:ext>
    </p:extLst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D9543-5E3A-4BD1-AD6A-9AEE67A1B47E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9590326"/>
      </p:ext>
    </p:extLst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9C044-93C4-4B57-A719-F006E2E168C1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7090180"/>
      </p:ext>
    </p:extLst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218FA-8213-42DE-BBAC-EA09B40305A7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6344175"/>
      </p:ext>
    </p:extLst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7D795-C46A-4779-8E17-5B57D3D92ADD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306790"/>
      </p:ext>
    </p:extLst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52293-57D2-4A21-A2A8-0D454426EB50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9435"/>
      </p:ext>
    </p:extLst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1C46F-9D92-4769-9602-EB50077673D1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283985"/>
      </p:ext>
    </p:extLst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C1D35-10A9-45B9-8155-2F1328843BA3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502119"/>
      </p:ext>
    </p:extLst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en-GB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5908C-EE50-409F-B3B6-00A5B3B5D486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6836179"/>
      </p:ext>
    </p:extLst>
  </p:cSld>
  <p:clrMapOvr>
    <a:masterClrMapping/>
  </p:clrMapOvr>
  <p:transition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9D68A-45AE-4627-BFB1-DB0CC8584D68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9772661"/>
      </p:ext>
    </p:extLst>
  </p:cSld>
  <p:clrMapOvr>
    <a:masterClrMapping/>
  </p:clrMapOvr>
  <p:transition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D7922-F7F7-40D7-AE1E-E9B9490C3E00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70400"/>
      </p:ext>
    </p:extLst>
  </p:cSld>
  <p:clrMapOvr>
    <a:masterClrMapping/>
  </p:clrMapOvr>
  <p:transition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C23EED-B8A4-457A-BD5D-61766D6EC7E5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1165563"/>
      </p:ext>
    </p:extLst>
  </p:cSld>
  <p:clrMapOvr>
    <a:masterClrMapping/>
  </p:clrMapOvr>
  <p:transition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CE436D-6844-4EEB-B247-EF5C741403A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5895620"/>
      </p:ext>
    </p:extLst>
  </p:cSld>
  <p:clrMapOvr>
    <a:masterClrMapping/>
  </p:clrMapOvr>
  <p:transition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D9543-5E3A-4BD1-AD6A-9AEE67A1B47E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0554794"/>
      </p:ext>
    </p:extLst>
  </p:cSld>
  <p:clrMapOvr>
    <a:masterClrMapping/>
  </p:clrMapOvr>
  <p:transition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9C044-93C4-4B57-A719-F006E2E168C1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809543"/>
      </p:ext>
    </p:extLst>
  </p:cSld>
  <p:clrMapOvr>
    <a:masterClrMapping/>
  </p:clrMapOvr>
  <p:transition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218FA-8213-42DE-BBAC-EA09B40305A7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723949"/>
      </p:ext>
    </p:extLst>
  </p:cSld>
  <p:clrMapOvr>
    <a:masterClrMapping/>
  </p:clrMapOvr>
  <p:transition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7D795-C46A-4779-8E17-5B57D3D92ADD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2283631"/>
      </p:ext>
    </p:extLst>
  </p:cSld>
  <p:clrMapOvr>
    <a:masterClrMapping/>
  </p:clrMapOvr>
  <p:transition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52293-57D2-4A21-A2A8-0D454426EB50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3671842"/>
      </p:ext>
    </p:extLst>
  </p:cSld>
  <p:clrMapOvr>
    <a:masterClrMapping/>
  </p:clrMapOvr>
  <p:transition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1C46F-9D92-4769-9602-EB50077673D1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5144205"/>
      </p:ext>
    </p:extLst>
  </p:cSld>
  <p:clrMapOvr>
    <a:masterClrMapping/>
  </p:clrMapOvr>
  <p:transition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C1D35-10A9-45B9-8155-2F1328843BA3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479584"/>
      </p:ext>
    </p:extLst>
  </p:cSld>
  <p:clrMapOvr>
    <a:masterClrMapping/>
  </p:clrMapOvr>
  <p:transition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en-GB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5908C-EE50-409F-B3B6-00A5B3B5D486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1387366"/>
      </p:ext>
    </p:extLst>
  </p:cSld>
  <p:clrMapOvr>
    <a:masterClrMapping/>
  </p:clrMapOvr>
  <p:transition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9D68A-45AE-4627-BFB1-DB0CC8584D68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9513201"/>
      </p:ext>
    </p:extLst>
  </p:cSld>
  <p:clrMapOvr>
    <a:masterClrMapping/>
  </p:clrMapOvr>
  <p:transition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D7922-F7F7-40D7-AE1E-E9B9490C3E00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5015881"/>
      </p:ext>
    </p:extLst>
  </p:cSld>
  <p:clrMapOvr>
    <a:masterClrMapping/>
  </p:clrMapOvr>
  <p:transition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C23EED-B8A4-457A-BD5D-61766D6EC7E5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0129343"/>
      </p:ext>
    </p:extLst>
  </p:cSld>
  <p:clrMapOvr>
    <a:masterClrMapping/>
  </p:clrMapOvr>
  <p:transition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CE436D-6844-4EEB-B247-EF5C741403A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6192986"/>
      </p:ext>
    </p:extLst>
  </p:cSld>
  <p:clrMapOvr>
    <a:masterClrMapping/>
  </p:clrMapOvr>
  <p:transition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D9543-5E3A-4BD1-AD6A-9AEE67A1B47E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857377"/>
      </p:ext>
    </p:extLst>
  </p:cSld>
  <p:clrMapOvr>
    <a:masterClrMapping/>
  </p:clrMapOvr>
  <p:transition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9C044-93C4-4B57-A719-F006E2E168C1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0636628"/>
      </p:ext>
    </p:extLst>
  </p:cSld>
  <p:clrMapOvr>
    <a:masterClrMapping/>
  </p:clrMapOvr>
  <p:transition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218FA-8213-42DE-BBAC-EA09B40305A7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502861"/>
      </p:ext>
    </p:extLst>
  </p:cSld>
  <p:clrMapOvr>
    <a:masterClrMapping/>
  </p:clrMapOvr>
  <p:transition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7D795-C46A-4779-8E17-5B57D3D92ADD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272742"/>
      </p:ext>
    </p:extLst>
  </p:cSld>
  <p:clrMapOvr>
    <a:masterClrMapping/>
  </p:clrMapOvr>
  <p:transition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52293-57D2-4A21-A2A8-0D454426EB50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8376753"/>
      </p:ext>
    </p:extLst>
  </p:cSld>
  <p:clrMapOvr>
    <a:masterClrMapping/>
  </p:clrMapOvr>
  <p:transition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1C46F-9D92-4769-9602-EB50077673D1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554952"/>
      </p:ext>
    </p:extLst>
  </p:cSld>
  <p:clrMapOvr>
    <a:masterClrMapping/>
  </p:clrMapOvr>
  <p:transition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C1D35-10A9-45B9-8155-2F1328843BA3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6049957"/>
      </p:ext>
    </p:extLst>
  </p:cSld>
  <p:clrMapOvr>
    <a:masterClrMapping/>
  </p:clrMapOvr>
  <p:transition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en-GB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5908C-EE50-409F-B3B6-00A5B3B5D486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2637617"/>
      </p:ext>
    </p:extLst>
  </p:cSld>
  <p:clrMapOvr>
    <a:masterClrMapping/>
  </p:clrMapOvr>
  <p:transition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9D68A-45AE-4627-BFB1-DB0CC8584D68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1100926"/>
      </p:ext>
    </p:extLst>
  </p:cSld>
  <p:clrMapOvr>
    <a:masterClrMapping/>
  </p:clrMapOvr>
  <p:transition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D7922-F7F7-40D7-AE1E-E9B9490C3E00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9748168"/>
      </p:ext>
    </p:extLst>
  </p:cSld>
  <p:clrMapOvr>
    <a:masterClrMapping/>
  </p:clrMapOvr>
  <p:transition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C23EED-B8A4-457A-BD5D-61766D6EC7E5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6413326"/>
      </p:ext>
    </p:extLst>
  </p:cSld>
  <p:clrMapOvr>
    <a:masterClrMapping/>
  </p:clrMapOvr>
  <p:transition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CE436D-6844-4EEB-B247-EF5C741403A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396065"/>
      </p:ext>
    </p:extLst>
  </p:cSld>
  <p:clrMapOvr>
    <a:masterClrMapping/>
  </p:clrMapOvr>
  <p:transition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D9543-5E3A-4BD1-AD6A-9AEE67A1B47E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8683448"/>
      </p:ext>
    </p:extLst>
  </p:cSld>
  <p:clrMapOvr>
    <a:masterClrMapping/>
  </p:clrMapOvr>
  <p:transition/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9C044-93C4-4B57-A719-F006E2E168C1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2438616"/>
      </p:ext>
    </p:extLst>
  </p:cSld>
  <p:clrMapOvr>
    <a:masterClrMapping/>
  </p:clrMapOvr>
  <p:transition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218FA-8213-42DE-BBAC-EA09B40305A7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4735263"/>
      </p:ext>
    </p:extLst>
  </p:cSld>
  <p:clrMapOvr>
    <a:masterClrMapping/>
  </p:clrMapOvr>
  <p:transition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7D795-C46A-4779-8E17-5B57D3D92ADD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7973840"/>
      </p:ext>
    </p:extLst>
  </p:cSld>
  <p:clrMapOvr>
    <a:masterClrMapping/>
  </p:clrMapOvr>
  <p:transition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52293-57D2-4A21-A2A8-0D454426EB50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3238608"/>
      </p:ext>
    </p:extLst>
  </p:cSld>
  <p:clrMapOvr>
    <a:masterClrMapping/>
  </p:clrMapOvr>
  <p:transition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1C46F-9D92-4769-9602-EB50077673D1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3239429"/>
      </p:ext>
    </p:extLst>
  </p:cSld>
  <p:clrMapOvr>
    <a:masterClrMapping/>
  </p:clrMapOvr>
  <p:transition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C1D35-10A9-45B9-8155-2F1328843BA3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085493"/>
      </p:ext>
    </p:extLst>
  </p:cSld>
  <p:clrMapOvr>
    <a:masterClrMapping/>
  </p:clrMapOvr>
  <p:transition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en-GB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5908C-EE50-409F-B3B6-00A5B3B5D486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66825"/>
      </p:ext>
    </p:extLst>
  </p:cSld>
  <p:clrMapOvr>
    <a:masterClrMapping/>
  </p:clrMapOvr>
  <p:transition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9D68A-45AE-4627-BFB1-DB0CC8584D68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7871021"/>
      </p:ext>
    </p:extLst>
  </p:cSld>
  <p:clrMapOvr>
    <a:masterClrMapping/>
  </p:clrMapOvr>
  <p:transition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D7922-F7F7-40D7-AE1E-E9B9490C3E00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3906389"/>
      </p:ext>
    </p:extLst>
  </p:cSld>
  <p:clrMapOvr>
    <a:masterClrMapping/>
  </p:clrMapOvr>
  <p:transition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C23EED-B8A4-457A-BD5D-61766D6EC7E5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0217757"/>
      </p:ext>
    </p:extLst>
  </p:cSld>
  <p:clrMapOvr>
    <a:masterClrMapping/>
  </p:clrMapOvr>
  <p:transition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CE436D-6844-4EEB-B247-EF5C741403A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1470104"/>
      </p:ext>
    </p:extLst>
  </p:cSld>
  <p:clrMapOvr>
    <a:masterClrMapping/>
  </p:clrMapOvr>
  <p:transition/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D9543-5E3A-4BD1-AD6A-9AEE67A1B47E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3352073"/>
      </p:ext>
    </p:extLst>
  </p:cSld>
  <p:clrMapOvr>
    <a:masterClrMapping/>
  </p:clrMapOvr>
  <p:transition/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9C044-93C4-4B57-A719-F006E2E168C1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0411771"/>
      </p:ext>
    </p:extLst>
  </p:cSld>
  <p:clrMapOvr>
    <a:masterClrMapping/>
  </p:clrMapOvr>
  <p:transition/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218FA-8213-42DE-BBAC-EA09B40305A7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67315"/>
      </p:ext>
    </p:extLst>
  </p:cSld>
  <p:clrMapOvr>
    <a:masterClrMapping/>
  </p:clrMapOvr>
  <p:transition/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7D795-C46A-4779-8E17-5B57D3D92ADD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2587371"/>
      </p:ext>
    </p:extLst>
  </p:cSld>
  <p:clrMapOvr>
    <a:masterClrMapping/>
  </p:clrMapOvr>
  <p:transition/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52293-57D2-4A21-A2A8-0D454426EB50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785700"/>
      </p:ext>
    </p:extLst>
  </p:cSld>
  <p:clrMapOvr>
    <a:masterClrMapping/>
  </p:clrMapOvr>
  <p:transition/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1C46F-9D92-4769-9602-EB50077673D1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046174"/>
      </p:ext>
    </p:extLst>
  </p:cSld>
  <p:clrMapOvr>
    <a:masterClrMapping/>
  </p:clrMapOvr>
  <p:transition/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C1D35-10A9-45B9-8155-2F1328843BA3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0524292"/>
      </p:ext>
    </p:extLst>
  </p:cSld>
  <p:clrMapOvr>
    <a:masterClrMapping/>
  </p:clrMapOvr>
  <p:transition/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en-GB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5908C-EE50-409F-B3B6-00A5B3B5D486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0529023"/>
      </p:ext>
    </p:extLst>
  </p:cSld>
  <p:clrMapOvr>
    <a:masterClrMapping/>
  </p:clrMapOvr>
  <p:transition/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9D68A-45AE-4627-BFB1-DB0CC8584D68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4617640"/>
      </p:ext>
    </p:extLst>
  </p:cSld>
  <p:clrMapOvr>
    <a:masterClrMapping/>
  </p:clrMapOvr>
  <p:transition/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D7922-F7F7-40D7-AE1E-E9B9490C3E00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93765"/>
      </p:ext>
    </p:extLst>
  </p:cSld>
  <p:clrMapOvr>
    <a:masterClrMapping/>
  </p:clrMapOvr>
  <p:transition/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C23EED-B8A4-457A-BD5D-61766D6EC7E5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520901"/>
      </p:ext>
    </p:extLst>
  </p:cSld>
  <p:clrMapOvr>
    <a:masterClrMapping/>
  </p:clrMapOvr>
  <p:transition/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CE436D-6844-4EEB-B247-EF5C741403A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5532722"/>
      </p:ext>
    </p:extLst>
  </p:cSld>
  <p:clrMapOvr>
    <a:masterClrMapping/>
  </p:clrMapOvr>
  <p:transition/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D9543-5E3A-4BD1-AD6A-9AEE67A1B47E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9886005"/>
      </p:ext>
    </p:extLst>
  </p:cSld>
  <p:clrMapOvr>
    <a:masterClrMapping/>
  </p:clrMapOvr>
  <p:transition/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9C044-93C4-4B57-A719-F006E2E168C1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4672440"/>
      </p:ext>
    </p:extLst>
  </p:cSld>
  <p:clrMapOvr>
    <a:masterClrMapping/>
  </p:clrMapOvr>
  <p:transition/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218FA-8213-42DE-BBAC-EA09B40305A7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5757"/>
      </p:ext>
    </p:extLst>
  </p:cSld>
  <p:clrMapOvr>
    <a:masterClrMapping/>
  </p:clrMapOvr>
  <p:transition/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7D795-C46A-4779-8E17-5B57D3D92ADD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2433185"/>
      </p:ext>
    </p:extLst>
  </p:cSld>
  <p:clrMapOvr>
    <a:masterClrMapping/>
  </p:clrMapOvr>
  <p:transition/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52293-57D2-4A21-A2A8-0D454426EB50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3753444"/>
      </p:ext>
    </p:extLst>
  </p:cSld>
  <p:clrMapOvr>
    <a:masterClrMapping/>
  </p:clrMapOvr>
  <p:transition/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1C46F-9D92-4769-9602-EB50077673D1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947840"/>
      </p:ext>
    </p:extLst>
  </p:cSld>
  <p:clrMapOvr>
    <a:masterClrMapping/>
  </p:clrMapOvr>
  <p:transition/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C1D35-10A9-45B9-8155-2F1328843BA3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8162318"/>
      </p:ext>
    </p:extLst>
  </p:cSld>
  <p:clrMapOvr>
    <a:masterClrMapping/>
  </p:clrMapOvr>
  <p:transition/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en-GB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5908C-EE50-409F-B3B6-00A5B3B5D486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801551"/>
      </p:ext>
    </p:extLst>
  </p:cSld>
  <p:clrMapOvr>
    <a:masterClrMapping/>
  </p:clrMapOvr>
  <p:transition/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fld id="{FA4E0A97-763E-4633-985B-711010E6BC8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71663784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fld id="{81ED3C29-25E1-4B85-92CD-424C7A173F2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20605995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fld id="{0405FF72-A99F-45B6-A4CA-9B1A4AAFE29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13775248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fld id="{919DDB28-89E0-4CDA-ACCC-845AFA402D5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21610238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fld id="{06870ED1-64EB-401B-960F-C09116255AC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82924071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fld id="{43A05FF1-6BBD-487C-9CC0-DC9DA3E084E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07576639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fld id="{B3F5FA6E-42C7-4D24-9194-A626BFB05C0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24955143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fld id="{EBBF0C74-895F-42D0-B0B9-7C15D25A9F3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08746007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fld id="{75DDFF8E-DE74-4651-8D63-E605D819BDE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62405490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fld id="{CCC3A9EC-85D9-40FC-8A88-FF910CD65D0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09544076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fld id="{BEB4E6FE-3E53-46B8-A16A-99B15F93E85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532358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7.xml"/><Relationship Id="rId12" Type="http://schemas.openxmlformats.org/officeDocument/2006/relationships/slideLayout" Target="../slideLayouts/slideLayout72.xml"/><Relationship Id="rId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11" Type="http://schemas.openxmlformats.org/officeDocument/2006/relationships/slideLayout" Target="../slideLayouts/slideLayout71.xml"/><Relationship Id="rId5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0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5.xml"/><Relationship Id="rId7" Type="http://schemas.openxmlformats.org/officeDocument/2006/relationships/slideLayout" Target="../slideLayouts/slideLayout79.xml"/><Relationship Id="rId12" Type="http://schemas.openxmlformats.org/officeDocument/2006/relationships/slideLayout" Target="../slideLayouts/slideLayout84.xml"/><Relationship Id="rId2" Type="http://schemas.openxmlformats.org/officeDocument/2006/relationships/slideLayout" Target="../slideLayouts/slideLayout74.xml"/><Relationship Id="rId1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8.xml"/><Relationship Id="rId11" Type="http://schemas.openxmlformats.org/officeDocument/2006/relationships/slideLayout" Target="../slideLayouts/slideLayout83.xml"/><Relationship Id="rId5" Type="http://schemas.openxmlformats.org/officeDocument/2006/relationships/slideLayout" Target="../slideLayouts/slideLayout77.xml"/><Relationship Id="rId10" Type="http://schemas.openxmlformats.org/officeDocument/2006/relationships/slideLayout" Target="../slideLayouts/slideLayout82.xml"/><Relationship Id="rId4" Type="http://schemas.openxmlformats.org/officeDocument/2006/relationships/slideLayout" Target="../slideLayouts/slideLayout76.xml"/><Relationship Id="rId9" Type="http://schemas.openxmlformats.org/officeDocument/2006/relationships/slideLayout" Target="../slideLayouts/slideLayout81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2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87.xml"/><Relationship Id="rId7" Type="http://schemas.openxmlformats.org/officeDocument/2006/relationships/slideLayout" Target="../slideLayouts/slideLayout91.xml"/><Relationship Id="rId12" Type="http://schemas.openxmlformats.org/officeDocument/2006/relationships/slideLayout" Target="../slideLayouts/slideLayout96.xml"/><Relationship Id="rId2" Type="http://schemas.openxmlformats.org/officeDocument/2006/relationships/slideLayout" Target="../slideLayouts/slideLayout86.xml"/><Relationship Id="rId1" Type="http://schemas.openxmlformats.org/officeDocument/2006/relationships/slideLayout" Target="../slideLayouts/slideLayout85.xml"/><Relationship Id="rId6" Type="http://schemas.openxmlformats.org/officeDocument/2006/relationships/slideLayout" Target="../slideLayouts/slideLayout90.xml"/><Relationship Id="rId11" Type="http://schemas.openxmlformats.org/officeDocument/2006/relationships/slideLayout" Target="../slideLayouts/slideLayout95.xml"/><Relationship Id="rId5" Type="http://schemas.openxmlformats.org/officeDocument/2006/relationships/slideLayout" Target="../slideLayouts/slideLayout89.xml"/><Relationship Id="rId10" Type="http://schemas.openxmlformats.org/officeDocument/2006/relationships/slideLayout" Target="../slideLayouts/slideLayout94.xml"/><Relationship Id="rId4" Type="http://schemas.openxmlformats.org/officeDocument/2006/relationships/slideLayout" Target="../slideLayouts/slideLayout88.xml"/><Relationship Id="rId9" Type="http://schemas.openxmlformats.org/officeDocument/2006/relationships/slideLayout" Target="../slideLayouts/slideLayout93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4.xml"/><Relationship Id="rId13" Type="http://schemas.openxmlformats.org/officeDocument/2006/relationships/theme" Target="../theme/theme9.xml"/><Relationship Id="rId3" Type="http://schemas.openxmlformats.org/officeDocument/2006/relationships/slideLayout" Target="../slideLayouts/slideLayout99.xml"/><Relationship Id="rId7" Type="http://schemas.openxmlformats.org/officeDocument/2006/relationships/slideLayout" Target="../slideLayouts/slideLayout103.xml"/><Relationship Id="rId12" Type="http://schemas.openxmlformats.org/officeDocument/2006/relationships/slideLayout" Target="../slideLayouts/slideLayout108.xml"/><Relationship Id="rId2" Type="http://schemas.openxmlformats.org/officeDocument/2006/relationships/slideLayout" Target="../slideLayouts/slideLayout98.xml"/><Relationship Id="rId1" Type="http://schemas.openxmlformats.org/officeDocument/2006/relationships/slideLayout" Target="../slideLayouts/slideLayout97.xml"/><Relationship Id="rId6" Type="http://schemas.openxmlformats.org/officeDocument/2006/relationships/slideLayout" Target="../slideLayouts/slideLayout102.xml"/><Relationship Id="rId11" Type="http://schemas.openxmlformats.org/officeDocument/2006/relationships/slideLayout" Target="../slideLayouts/slideLayout107.xml"/><Relationship Id="rId5" Type="http://schemas.openxmlformats.org/officeDocument/2006/relationships/slideLayout" Target="../slideLayouts/slideLayout101.xml"/><Relationship Id="rId10" Type="http://schemas.openxmlformats.org/officeDocument/2006/relationships/slideLayout" Target="../slideLayouts/slideLayout106.xml"/><Relationship Id="rId4" Type="http://schemas.openxmlformats.org/officeDocument/2006/relationships/slideLayout" Target="../slideLayouts/slideLayout100.xml"/><Relationship Id="rId9" Type="http://schemas.openxmlformats.org/officeDocument/2006/relationships/slideLayout" Target="../slideLayouts/slideLayout105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6.xml"/><Relationship Id="rId13" Type="http://schemas.openxmlformats.org/officeDocument/2006/relationships/theme" Target="../theme/theme10.xml"/><Relationship Id="rId3" Type="http://schemas.openxmlformats.org/officeDocument/2006/relationships/slideLayout" Target="../slideLayouts/slideLayout111.xml"/><Relationship Id="rId7" Type="http://schemas.openxmlformats.org/officeDocument/2006/relationships/slideLayout" Target="../slideLayouts/slideLayout115.xml"/><Relationship Id="rId12" Type="http://schemas.openxmlformats.org/officeDocument/2006/relationships/slideLayout" Target="../slideLayouts/slideLayout120.xml"/><Relationship Id="rId2" Type="http://schemas.openxmlformats.org/officeDocument/2006/relationships/slideLayout" Target="../slideLayouts/slideLayout110.xml"/><Relationship Id="rId1" Type="http://schemas.openxmlformats.org/officeDocument/2006/relationships/slideLayout" Target="../slideLayouts/slideLayout109.xml"/><Relationship Id="rId6" Type="http://schemas.openxmlformats.org/officeDocument/2006/relationships/slideLayout" Target="../slideLayouts/slideLayout114.xml"/><Relationship Id="rId11" Type="http://schemas.openxmlformats.org/officeDocument/2006/relationships/slideLayout" Target="../slideLayouts/slideLayout119.xml"/><Relationship Id="rId5" Type="http://schemas.openxmlformats.org/officeDocument/2006/relationships/slideLayout" Target="../slideLayouts/slideLayout113.xml"/><Relationship Id="rId10" Type="http://schemas.openxmlformats.org/officeDocument/2006/relationships/slideLayout" Target="../slideLayouts/slideLayout118.xml"/><Relationship Id="rId4" Type="http://schemas.openxmlformats.org/officeDocument/2006/relationships/slideLayout" Target="../slideLayouts/slideLayout112.xml"/><Relationship Id="rId9" Type="http://schemas.openxmlformats.org/officeDocument/2006/relationships/slideLayout" Target="../slideLayouts/slideLayout117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8.xml"/><Relationship Id="rId3" Type="http://schemas.openxmlformats.org/officeDocument/2006/relationships/slideLayout" Target="../slideLayouts/slideLayout123.xml"/><Relationship Id="rId7" Type="http://schemas.openxmlformats.org/officeDocument/2006/relationships/slideLayout" Target="../slideLayouts/slideLayout12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22.xml"/><Relationship Id="rId1" Type="http://schemas.openxmlformats.org/officeDocument/2006/relationships/slideLayout" Target="../slideLayouts/slideLayout121.xml"/><Relationship Id="rId6" Type="http://schemas.openxmlformats.org/officeDocument/2006/relationships/slideLayout" Target="../slideLayouts/slideLayout126.xml"/><Relationship Id="rId11" Type="http://schemas.openxmlformats.org/officeDocument/2006/relationships/slideLayout" Target="../slideLayouts/slideLayout131.xml"/><Relationship Id="rId5" Type="http://schemas.openxmlformats.org/officeDocument/2006/relationships/slideLayout" Target="../slideLayouts/slideLayout125.xml"/><Relationship Id="rId10" Type="http://schemas.openxmlformats.org/officeDocument/2006/relationships/slideLayout" Target="../slideLayouts/slideLayout130.xml"/><Relationship Id="rId4" Type="http://schemas.openxmlformats.org/officeDocument/2006/relationships/slideLayout" Target="../slideLayouts/slideLayout124.xml"/><Relationship Id="rId9" Type="http://schemas.openxmlformats.org/officeDocument/2006/relationships/slideLayout" Target="../slideLayouts/slideLayout1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fld id="{4925363C-3E36-4EFB-A552-77E9CDE7E028}" type="slidenum">
              <a:rPr lang="en-GB" altLang="en-US">
                <a:solidFill>
                  <a:srgbClr val="000000"/>
                </a:solidFill>
              </a:rPr>
              <a:pPr fontAlgn="base">
                <a:spcAft>
                  <a:spcPct val="0"/>
                </a:spcAft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1961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 b="1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1600" b="1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400" b="1">
          <a:solidFill>
            <a:schemeClr val="tx2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 b="1">
          <a:solidFill>
            <a:schemeClr val="tx2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fld id="{4925363C-3E36-4EFB-A552-77E9CDE7E028}" type="slidenum">
              <a:rPr lang="en-GB" altLang="en-US">
                <a:solidFill>
                  <a:srgbClr val="000000"/>
                </a:solidFill>
              </a:rPr>
              <a:pPr fontAlgn="base">
                <a:spcAft>
                  <a:spcPct val="0"/>
                </a:spcAft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239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 b="1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1600" b="1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400" b="1">
          <a:solidFill>
            <a:schemeClr val="tx2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 b="1">
          <a:solidFill>
            <a:schemeClr val="tx2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fld id="{4925363C-3E36-4EFB-A552-77E9CDE7E028}" type="slidenum">
              <a:rPr lang="en-GB" altLang="en-US">
                <a:solidFill>
                  <a:srgbClr val="000000"/>
                </a:solidFill>
              </a:rPr>
              <a:pPr fontAlgn="base">
                <a:spcAft>
                  <a:spcPct val="0"/>
                </a:spcAft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7003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 b="1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1600" b="1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400" b="1">
          <a:solidFill>
            <a:schemeClr val="tx2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 b="1">
          <a:solidFill>
            <a:schemeClr val="tx2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fld id="{4925363C-3E36-4EFB-A552-77E9CDE7E028}" type="slidenum">
              <a:rPr lang="en-GB" altLang="en-US">
                <a:solidFill>
                  <a:srgbClr val="000000"/>
                </a:solidFill>
              </a:rPr>
              <a:pPr fontAlgn="base">
                <a:spcAft>
                  <a:spcPct val="0"/>
                </a:spcAft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188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 b="1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1600" b="1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400" b="1">
          <a:solidFill>
            <a:schemeClr val="tx2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 b="1">
          <a:solidFill>
            <a:schemeClr val="tx2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fld id="{4925363C-3E36-4EFB-A552-77E9CDE7E028}" type="slidenum">
              <a:rPr lang="en-GB" altLang="en-US">
                <a:solidFill>
                  <a:srgbClr val="000000"/>
                </a:solidFill>
              </a:rPr>
              <a:pPr fontAlgn="base">
                <a:spcAft>
                  <a:spcPct val="0"/>
                </a:spcAft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3181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 b="1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1600" b="1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400" b="1">
          <a:solidFill>
            <a:schemeClr val="tx2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 b="1">
          <a:solidFill>
            <a:schemeClr val="tx2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fld id="{4925363C-3E36-4EFB-A552-77E9CDE7E028}" type="slidenum">
              <a:rPr lang="en-GB" altLang="en-US">
                <a:solidFill>
                  <a:srgbClr val="000000"/>
                </a:solidFill>
              </a:rPr>
              <a:pPr fontAlgn="base">
                <a:spcAft>
                  <a:spcPct val="0"/>
                </a:spcAft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6543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  <p:sldLayoutId id="2147483737" r:id="rId12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 b="1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1600" b="1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400" b="1">
          <a:solidFill>
            <a:schemeClr val="tx2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 b="1">
          <a:solidFill>
            <a:schemeClr val="tx2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fld id="{4925363C-3E36-4EFB-A552-77E9CDE7E028}" type="slidenum">
              <a:rPr lang="en-GB" altLang="en-US">
                <a:solidFill>
                  <a:srgbClr val="000000"/>
                </a:solidFill>
              </a:rPr>
              <a:pPr fontAlgn="base">
                <a:spcAft>
                  <a:spcPct val="0"/>
                </a:spcAft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3586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  <p:sldLayoutId id="2147483750" r:id="rId12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 b="1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1600" b="1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400" b="1">
          <a:solidFill>
            <a:schemeClr val="tx2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 b="1">
          <a:solidFill>
            <a:schemeClr val="tx2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fld id="{4925363C-3E36-4EFB-A552-77E9CDE7E028}" type="slidenum">
              <a:rPr lang="en-GB" altLang="en-US">
                <a:solidFill>
                  <a:srgbClr val="000000"/>
                </a:solidFill>
              </a:rPr>
              <a:pPr fontAlgn="base">
                <a:spcAft>
                  <a:spcPct val="0"/>
                </a:spcAft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23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  <p:sldLayoutId id="2147483776" r:id="rId12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 b="1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1600" b="1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400" b="1">
          <a:solidFill>
            <a:schemeClr val="tx2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 b="1">
          <a:solidFill>
            <a:schemeClr val="tx2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fld id="{4925363C-3E36-4EFB-A552-77E9CDE7E028}" type="slidenum">
              <a:rPr lang="en-GB" altLang="en-US">
                <a:solidFill>
                  <a:srgbClr val="000000"/>
                </a:solidFill>
              </a:rPr>
              <a:pPr fontAlgn="base">
                <a:spcAft>
                  <a:spcPct val="0"/>
                </a:spcAft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4729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8" r:id="rId1"/>
    <p:sldLayoutId id="2147483779" r:id="rId2"/>
    <p:sldLayoutId id="2147483780" r:id="rId3"/>
    <p:sldLayoutId id="2147483781" r:id="rId4"/>
    <p:sldLayoutId id="2147483782" r:id="rId5"/>
    <p:sldLayoutId id="2147483783" r:id="rId6"/>
    <p:sldLayoutId id="2147483784" r:id="rId7"/>
    <p:sldLayoutId id="2147483785" r:id="rId8"/>
    <p:sldLayoutId id="2147483786" r:id="rId9"/>
    <p:sldLayoutId id="2147483787" r:id="rId10"/>
    <p:sldLayoutId id="2147483788" r:id="rId11"/>
    <p:sldLayoutId id="2147483789" r:id="rId12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 b="1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1600" b="1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400" b="1">
          <a:solidFill>
            <a:schemeClr val="tx2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 b="1">
          <a:solidFill>
            <a:schemeClr val="tx2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fld id="{4925363C-3E36-4EFB-A552-77E9CDE7E028}" type="slidenum">
              <a:rPr lang="en-GB" altLang="en-US">
                <a:solidFill>
                  <a:srgbClr val="000000"/>
                </a:solidFill>
              </a:rPr>
              <a:pPr fontAlgn="base">
                <a:spcAft>
                  <a:spcPct val="0"/>
                </a:spcAft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5807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1" r:id="rId1"/>
    <p:sldLayoutId id="2147483792" r:id="rId2"/>
    <p:sldLayoutId id="2147483793" r:id="rId3"/>
    <p:sldLayoutId id="2147483794" r:id="rId4"/>
    <p:sldLayoutId id="2147483795" r:id="rId5"/>
    <p:sldLayoutId id="2147483796" r:id="rId6"/>
    <p:sldLayoutId id="2147483797" r:id="rId7"/>
    <p:sldLayoutId id="2147483798" r:id="rId8"/>
    <p:sldLayoutId id="2147483799" r:id="rId9"/>
    <p:sldLayoutId id="2147483800" r:id="rId10"/>
    <p:sldLayoutId id="2147483801" r:id="rId11"/>
    <p:sldLayoutId id="2147483802" r:id="rId12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 b="1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1600" b="1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400" b="1">
          <a:solidFill>
            <a:schemeClr val="tx2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 b="1">
          <a:solidFill>
            <a:schemeClr val="tx2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99"/>
            </a:gs>
            <a:gs pos="100000">
              <a:srgbClr val="CCEC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 b="0">
                <a:solidFill>
                  <a:srgbClr val="000000"/>
                </a:solidFill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 b="0">
                <a:solidFill>
                  <a:srgbClr val="000000"/>
                </a:solidFill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 b="0">
                <a:solidFill>
                  <a:srgbClr val="000000"/>
                </a:solidFill>
              </a:defRPr>
            </a:lvl1pPr>
          </a:lstStyle>
          <a:p>
            <a:pPr fontAlgn="base">
              <a:spcAft>
                <a:spcPct val="0"/>
              </a:spcAft>
              <a:defRPr/>
            </a:pPr>
            <a:fld id="{43A9971D-3383-4611-A37D-936EDF1904F9}" type="slidenum">
              <a:rPr lang="en-GB" altLang="en-US"/>
              <a:pPr fontAlgn="base">
                <a:spcAft>
                  <a:spcPct val="0"/>
                </a:spcAft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84009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4" r:id="rId1"/>
    <p:sldLayoutId id="2147483805" r:id="rId2"/>
    <p:sldLayoutId id="2147483806" r:id="rId3"/>
    <p:sldLayoutId id="2147483807" r:id="rId4"/>
    <p:sldLayoutId id="2147483808" r:id="rId5"/>
    <p:sldLayoutId id="2147483809" r:id="rId6"/>
    <p:sldLayoutId id="2147483810" r:id="rId7"/>
    <p:sldLayoutId id="2147483811" r:id="rId8"/>
    <p:sldLayoutId id="2147483812" r:id="rId9"/>
    <p:sldLayoutId id="2147483813" r:id="rId10"/>
    <p:sldLayoutId id="214748381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8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8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0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7.xml"/><Relationship Id="rId5" Type="http://schemas.openxmlformats.org/officeDocument/2006/relationships/image" Target="../media/image11.png"/><Relationship Id="rId4" Type="http://schemas.openxmlformats.org/officeDocument/2006/relationships/image" Target="../media/image10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Box 1"/>
          <p:cNvSpPr txBox="1">
            <a:spLocks noChangeArrowheads="1"/>
          </p:cNvSpPr>
          <p:nvPr/>
        </p:nvSpPr>
        <p:spPr bwMode="auto">
          <a:xfrm>
            <a:off x="468313" y="765175"/>
            <a:ext cx="8280400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3600" dirty="0">
                <a:solidFill>
                  <a:schemeClr val="tx2"/>
                </a:solidFill>
              </a:rPr>
              <a:t>Year 6 SATs Booster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endParaRPr lang="en-GB" altLang="en-US" sz="3600" dirty="0">
              <a:solidFill>
                <a:schemeClr val="tx2"/>
              </a:solidFill>
            </a:endParaRP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3600" dirty="0">
                <a:solidFill>
                  <a:schemeClr val="tx2"/>
                </a:solidFill>
              </a:rPr>
              <a:t>Maths 2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endParaRPr lang="en-GB" altLang="en-US" sz="3600" dirty="0">
              <a:solidFill>
                <a:schemeClr val="tx2"/>
              </a:solidFill>
            </a:endParaRP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3600" dirty="0">
                <a:solidFill>
                  <a:schemeClr val="tx2"/>
                </a:solidFill>
              </a:rPr>
              <a:t>Addition and Subtraction Part 1</a:t>
            </a:r>
          </a:p>
        </p:txBody>
      </p:sp>
    </p:spTree>
    <p:extLst>
      <p:ext uri="{BB962C8B-B14F-4D97-AF65-F5344CB8AC3E}">
        <p14:creationId xmlns:p14="http://schemas.microsoft.com/office/powerpoint/2010/main" val="3827894942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4"/>
          <p:cNvSpPr txBox="1">
            <a:spLocks noChangeArrowheads="1"/>
          </p:cNvSpPr>
          <p:nvPr/>
        </p:nvSpPr>
        <p:spPr bwMode="auto">
          <a:xfrm>
            <a:off x="827088" y="692150"/>
            <a:ext cx="40322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solidFill>
                  <a:schemeClr val="tx2"/>
                </a:solidFill>
              </a:rPr>
              <a:t>Objectives:</a:t>
            </a:r>
          </a:p>
        </p:txBody>
      </p:sp>
      <p:sp>
        <p:nvSpPr>
          <p:cNvPr id="40963" name="Text Box 5"/>
          <p:cNvSpPr txBox="1">
            <a:spLocks noChangeArrowheads="1"/>
          </p:cNvSpPr>
          <p:nvPr/>
        </p:nvSpPr>
        <p:spPr bwMode="auto">
          <a:xfrm>
            <a:off x="900906" y="1821081"/>
            <a:ext cx="712946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None/>
            </a:pPr>
            <a:r>
              <a:rPr lang="en-GB" altLang="en-US" sz="1800" dirty="0">
                <a:solidFill>
                  <a:schemeClr val="tx2"/>
                </a:solidFill>
              </a:rPr>
              <a:t>Use known number facts and place value to help with, and speed up, mental addition/subtraction.</a:t>
            </a:r>
          </a:p>
        </p:txBody>
      </p:sp>
      <p:sp>
        <p:nvSpPr>
          <p:cNvPr id="40964" name="Text Box 6"/>
          <p:cNvSpPr txBox="1">
            <a:spLocks noChangeArrowheads="1"/>
          </p:cNvSpPr>
          <p:nvPr/>
        </p:nvSpPr>
        <p:spPr bwMode="auto">
          <a:xfrm>
            <a:off x="755650" y="3429000"/>
            <a:ext cx="39608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solidFill>
                  <a:schemeClr val="tx2"/>
                </a:solidFill>
              </a:rPr>
              <a:t>Vocabulary:</a:t>
            </a:r>
          </a:p>
        </p:txBody>
      </p:sp>
      <p:sp>
        <p:nvSpPr>
          <p:cNvPr id="40965" name="WordArt 7"/>
          <p:cNvSpPr>
            <a:spLocks noChangeArrowheads="1" noChangeShapeType="1" noTextEdit="1"/>
          </p:cNvSpPr>
          <p:nvPr/>
        </p:nvSpPr>
        <p:spPr bwMode="auto">
          <a:xfrm rot="2426249">
            <a:off x="1800225" y="4357688"/>
            <a:ext cx="1079500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digit</a:t>
            </a:r>
          </a:p>
        </p:txBody>
      </p:sp>
      <p:sp>
        <p:nvSpPr>
          <p:cNvPr id="40966" name="WordArt 9"/>
          <p:cNvSpPr>
            <a:spLocks noChangeArrowheads="1" noChangeShapeType="1" noTextEdit="1"/>
          </p:cNvSpPr>
          <p:nvPr/>
        </p:nvSpPr>
        <p:spPr bwMode="auto">
          <a:xfrm rot="786806">
            <a:off x="5963435" y="5381252"/>
            <a:ext cx="2232025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more than</a:t>
            </a:r>
          </a:p>
        </p:txBody>
      </p:sp>
      <p:sp>
        <p:nvSpPr>
          <p:cNvPr id="40967" name="WordArt 10"/>
          <p:cNvSpPr>
            <a:spLocks noChangeArrowheads="1" noChangeShapeType="1" noTextEdit="1"/>
          </p:cNvSpPr>
          <p:nvPr/>
        </p:nvSpPr>
        <p:spPr bwMode="auto">
          <a:xfrm rot="-2037221">
            <a:off x="3603625" y="4305300"/>
            <a:ext cx="1724025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less than</a:t>
            </a:r>
          </a:p>
        </p:txBody>
      </p:sp>
      <p:sp>
        <p:nvSpPr>
          <p:cNvPr id="40969" name="WordArt 12"/>
          <p:cNvSpPr>
            <a:spLocks noChangeArrowheads="1" noChangeShapeType="1" noTextEdit="1"/>
          </p:cNvSpPr>
          <p:nvPr/>
        </p:nvSpPr>
        <p:spPr bwMode="auto">
          <a:xfrm rot="-592764">
            <a:off x="6745288" y="3692525"/>
            <a:ext cx="809625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sum</a:t>
            </a:r>
          </a:p>
        </p:txBody>
      </p:sp>
      <p:sp>
        <p:nvSpPr>
          <p:cNvPr id="40970" name="WordArt 13"/>
          <p:cNvSpPr>
            <a:spLocks noChangeArrowheads="1" noChangeShapeType="1" noTextEdit="1"/>
          </p:cNvSpPr>
          <p:nvPr/>
        </p:nvSpPr>
        <p:spPr bwMode="auto">
          <a:xfrm rot="611490">
            <a:off x="1258888" y="5445125"/>
            <a:ext cx="2160587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difference</a:t>
            </a:r>
          </a:p>
        </p:txBody>
      </p:sp>
      <p:pic>
        <p:nvPicPr>
          <p:cNvPr id="3088" name="Reco154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Recorded Sound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710088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98767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audio>
              <p:cMediaNode>
                <p:cTn id="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8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19672" y="1772816"/>
            <a:ext cx="57606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b="1" dirty="0">
                <a:solidFill>
                  <a:srgbClr val="FF0000"/>
                </a:solidFill>
              </a:rPr>
              <a:t>Addition</a:t>
            </a:r>
          </a:p>
        </p:txBody>
      </p:sp>
    </p:spTree>
    <p:extLst>
      <p:ext uri="{BB962C8B-B14F-4D97-AF65-F5344CB8AC3E}">
        <p14:creationId xmlns:p14="http://schemas.microsoft.com/office/powerpoint/2010/main" val="307939359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568" y="404664"/>
            <a:ext cx="7772400" cy="4114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sz="3600" dirty="0"/>
              <a:t>How would you add together </a:t>
            </a:r>
          </a:p>
          <a:p>
            <a:pPr eaLnBrk="1" hangingPunct="1"/>
            <a:endParaRPr lang="en-GB" altLang="en-US" sz="3600" dirty="0"/>
          </a:p>
          <a:p>
            <a:pPr eaLnBrk="1" hangingPunct="1">
              <a:buFontTx/>
              <a:buNone/>
            </a:pPr>
            <a:r>
              <a:rPr lang="en-GB" altLang="en-US" sz="3600" dirty="0"/>
              <a:t>24 and 37 in your head?</a:t>
            </a:r>
          </a:p>
        </p:txBody>
      </p:sp>
    </p:spTree>
    <p:extLst>
      <p:ext uri="{BB962C8B-B14F-4D97-AF65-F5344CB8AC3E}">
        <p14:creationId xmlns:p14="http://schemas.microsoft.com/office/powerpoint/2010/main" val="1674664397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600" dirty="0"/>
              <a:t>24 + 37</a:t>
            </a:r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3683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sz="2400" dirty="0"/>
              <a:t>Here is one way of doing it. You could partition the numbers.</a:t>
            </a:r>
          </a:p>
        </p:txBody>
      </p:sp>
      <p:sp>
        <p:nvSpPr>
          <p:cNvPr id="13" name="Rectangle 2"/>
          <p:cNvSpPr txBox="1">
            <a:spLocks noChangeArrowheads="1"/>
          </p:cNvSpPr>
          <p:nvPr/>
        </p:nvSpPr>
        <p:spPr bwMode="auto">
          <a:xfrm>
            <a:off x="208304" y="4324273"/>
            <a:ext cx="304437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pPr eaLnBrk="1" hangingPunct="1"/>
            <a:r>
              <a:rPr lang="en-GB" altLang="en-US" kern="0" dirty="0"/>
              <a:t>30 + 20 = 50</a:t>
            </a:r>
          </a:p>
        </p:txBody>
      </p:sp>
      <p:sp>
        <p:nvSpPr>
          <p:cNvPr id="14" name="Rectangle 2"/>
          <p:cNvSpPr txBox="1">
            <a:spLocks noChangeArrowheads="1"/>
          </p:cNvSpPr>
          <p:nvPr/>
        </p:nvSpPr>
        <p:spPr bwMode="auto">
          <a:xfrm>
            <a:off x="4530254" y="2628371"/>
            <a:ext cx="304437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pPr eaLnBrk="1" hangingPunct="1"/>
            <a:r>
              <a:rPr lang="en-GB" altLang="en-US" sz="3600" kern="0" dirty="0"/>
              <a:t>37 = 30 + 7</a:t>
            </a:r>
          </a:p>
        </p:txBody>
      </p:sp>
      <p:sp>
        <p:nvSpPr>
          <p:cNvPr id="15" name="Rectangle 2"/>
          <p:cNvSpPr txBox="1">
            <a:spLocks noChangeArrowheads="1"/>
          </p:cNvSpPr>
          <p:nvPr/>
        </p:nvSpPr>
        <p:spPr bwMode="auto">
          <a:xfrm>
            <a:off x="244213" y="4070196"/>
            <a:ext cx="2403248" cy="57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pPr eaLnBrk="1" hangingPunct="1"/>
            <a:r>
              <a:rPr lang="en-GB" altLang="en-US" kern="0" dirty="0">
                <a:latin typeface="+mn-lt"/>
              </a:rPr>
              <a:t>Add the tens</a:t>
            </a:r>
          </a:p>
        </p:txBody>
      </p:sp>
      <p:sp>
        <p:nvSpPr>
          <p:cNvPr id="16" name="Rectangle 2"/>
          <p:cNvSpPr txBox="1">
            <a:spLocks noChangeArrowheads="1"/>
          </p:cNvSpPr>
          <p:nvPr/>
        </p:nvSpPr>
        <p:spPr bwMode="auto">
          <a:xfrm>
            <a:off x="2590473" y="4070196"/>
            <a:ext cx="2696974" cy="57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pPr eaLnBrk="1" hangingPunct="1"/>
            <a:r>
              <a:rPr lang="en-GB" altLang="en-US" kern="0" dirty="0">
                <a:latin typeface="+mn-lt"/>
              </a:rPr>
              <a:t>Then add the units</a:t>
            </a:r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5148064" y="4038523"/>
            <a:ext cx="3888432" cy="57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pPr eaLnBrk="1" hangingPunct="1"/>
            <a:r>
              <a:rPr lang="en-GB" altLang="en-US" kern="0" dirty="0">
                <a:latin typeface="+mn-lt"/>
              </a:rPr>
              <a:t>Then add the answers together</a:t>
            </a:r>
          </a:p>
        </p:txBody>
      </p:sp>
      <p:sp>
        <p:nvSpPr>
          <p:cNvPr id="18" name="Rectangle 2"/>
          <p:cNvSpPr txBox="1">
            <a:spLocks noChangeArrowheads="1"/>
          </p:cNvSpPr>
          <p:nvPr/>
        </p:nvSpPr>
        <p:spPr bwMode="auto">
          <a:xfrm>
            <a:off x="894590" y="2628371"/>
            <a:ext cx="304437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pPr eaLnBrk="1" hangingPunct="1"/>
            <a:r>
              <a:rPr lang="en-GB" altLang="en-US" sz="3600" kern="0" dirty="0"/>
              <a:t>24 = 20 + 4</a:t>
            </a:r>
          </a:p>
        </p:txBody>
      </p:sp>
      <p:sp>
        <p:nvSpPr>
          <p:cNvPr id="19" name="Rectangle 2"/>
          <p:cNvSpPr txBox="1">
            <a:spLocks noChangeArrowheads="1"/>
          </p:cNvSpPr>
          <p:nvPr/>
        </p:nvSpPr>
        <p:spPr bwMode="auto">
          <a:xfrm>
            <a:off x="2779713" y="4324273"/>
            <a:ext cx="304437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pPr eaLnBrk="1" hangingPunct="1"/>
            <a:r>
              <a:rPr lang="en-GB" altLang="en-US" kern="0" dirty="0"/>
              <a:t>7 + 4 = 11 </a:t>
            </a:r>
          </a:p>
        </p:txBody>
      </p:sp>
      <p:sp>
        <p:nvSpPr>
          <p:cNvPr id="20" name="Rectangle 2"/>
          <p:cNvSpPr txBox="1">
            <a:spLocks noChangeArrowheads="1"/>
          </p:cNvSpPr>
          <p:nvPr/>
        </p:nvSpPr>
        <p:spPr bwMode="auto">
          <a:xfrm>
            <a:off x="5472238" y="4355946"/>
            <a:ext cx="304437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pPr eaLnBrk="1" hangingPunct="1"/>
            <a:r>
              <a:rPr lang="en-GB" altLang="en-US" kern="0" dirty="0"/>
              <a:t>50 + 11 = 61</a:t>
            </a:r>
          </a:p>
        </p:txBody>
      </p:sp>
      <p:sp>
        <p:nvSpPr>
          <p:cNvPr id="21" name="Rectangle 2"/>
          <p:cNvSpPr txBox="1">
            <a:spLocks noChangeArrowheads="1"/>
          </p:cNvSpPr>
          <p:nvPr/>
        </p:nvSpPr>
        <p:spPr bwMode="auto">
          <a:xfrm>
            <a:off x="644054" y="5301208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pPr eaLnBrk="1" hangingPunct="1"/>
            <a:r>
              <a:rPr lang="en-GB" altLang="en-US" sz="3600" kern="0" dirty="0"/>
              <a:t>So 24 + 37 = 61</a:t>
            </a:r>
          </a:p>
        </p:txBody>
      </p:sp>
    </p:spTree>
    <p:extLst>
      <p:ext uri="{BB962C8B-B14F-4D97-AF65-F5344CB8AC3E}">
        <p14:creationId xmlns:p14="http://schemas.microsoft.com/office/powerpoint/2010/main" val="2504866181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600"/>
              <a:t>24 + 37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3683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/>
              <a:t>Here is another way of doing it.</a:t>
            </a:r>
          </a:p>
        </p:txBody>
      </p:sp>
      <p:sp>
        <p:nvSpPr>
          <p:cNvPr id="110601" name="Text Box 9"/>
          <p:cNvSpPr txBox="1">
            <a:spLocks noChangeArrowheads="1"/>
          </p:cNvSpPr>
          <p:nvPr/>
        </p:nvSpPr>
        <p:spPr bwMode="auto">
          <a:xfrm>
            <a:off x="900113" y="2708275"/>
            <a:ext cx="3816350" cy="3506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6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3200" dirty="0">
                <a:solidFill>
                  <a:srgbClr val="000000"/>
                </a:solidFill>
                <a:latin typeface="Arial" charset="0"/>
              </a:rPr>
              <a:t>  24 + 37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3200" dirty="0">
                <a:solidFill>
                  <a:srgbClr val="000000"/>
                </a:solidFill>
                <a:latin typeface="Arial" charset="0"/>
              </a:rPr>
              <a:t>=37 + 24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3200" dirty="0">
                <a:solidFill>
                  <a:srgbClr val="000000"/>
                </a:solidFill>
                <a:latin typeface="Arial" charset="0"/>
              </a:rPr>
              <a:t>=37 + 20 + 4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3200" dirty="0">
                <a:solidFill>
                  <a:srgbClr val="000000"/>
                </a:solidFill>
                <a:latin typeface="Arial" charset="0"/>
              </a:rPr>
              <a:t>=57 + 4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3200" dirty="0">
                <a:solidFill>
                  <a:srgbClr val="000000"/>
                </a:solidFill>
                <a:latin typeface="Arial" charset="0"/>
              </a:rPr>
              <a:t>= 61</a:t>
            </a:r>
          </a:p>
        </p:txBody>
      </p:sp>
    </p:spTree>
    <p:extLst>
      <p:ext uri="{BB962C8B-B14F-4D97-AF65-F5344CB8AC3E}">
        <p14:creationId xmlns:p14="http://schemas.microsoft.com/office/powerpoint/2010/main" val="734381200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ext Box 2"/>
          <p:cNvSpPr txBox="1">
            <a:spLocks noChangeArrowheads="1"/>
          </p:cNvSpPr>
          <p:nvPr/>
        </p:nvSpPr>
        <p:spPr bwMode="auto">
          <a:xfrm>
            <a:off x="1079500" y="1628800"/>
            <a:ext cx="54006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6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2000" dirty="0">
                <a:solidFill>
                  <a:srgbClr val="000000"/>
                </a:solidFill>
                <a:latin typeface="Arial" charset="0"/>
              </a:rPr>
              <a:t>Using a number line.</a:t>
            </a:r>
          </a:p>
        </p:txBody>
      </p:sp>
      <p:sp>
        <p:nvSpPr>
          <p:cNvPr id="78851" name="Line 4"/>
          <p:cNvSpPr>
            <a:spLocks noChangeShapeType="1"/>
          </p:cNvSpPr>
          <p:nvPr/>
        </p:nvSpPr>
        <p:spPr bwMode="auto">
          <a:xfrm>
            <a:off x="1331913" y="3357563"/>
            <a:ext cx="6696075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GB" sz="2000" b="1">
              <a:solidFill>
                <a:srgbClr val="000000"/>
              </a:solidFill>
              <a:latin typeface="Arial" charset="0"/>
            </a:endParaRPr>
          </a:p>
        </p:txBody>
      </p:sp>
      <p:grpSp>
        <p:nvGrpSpPr>
          <p:cNvPr id="127005" name="Group 29"/>
          <p:cNvGrpSpPr>
            <a:grpSpLocks/>
          </p:cNvGrpSpPr>
          <p:nvPr/>
        </p:nvGrpSpPr>
        <p:grpSpPr bwMode="auto">
          <a:xfrm>
            <a:off x="1258888" y="4005263"/>
            <a:ext cx="6265862" cy="684212"/>
            <a:chOff x="793" y="2523"/>
            <a:chExt cx="3947" cy="431"/>
          </a:xfrm>
        </p:grpSpPr>
        <p:sp>
          <p:nvSpPr>
            <p:cNvPr id="78873" name="Line 7"/>
            <p:cNvSpPr>
              <a:spLocks noChangeShapeType="1"/>
            </p:cNvSpPr>
            <p:nvPr/>
          </p:nvSpPr>
          <p:spPr bwMode="auto">
            <a:xfrm>
              <a:off x="884" y="2523"/>
              <a:ext cx="3856" cy="0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endParaRPr lang="en-GB" sz="20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78874" name="Text Box 8"/>
            <p:cNvSpPr txBox="1">
              <a:spLocks noChangeArrowheads="1"/>
            </p:cNvSpPr>
            <p:nvPr/>
          </p:nvSpPr>
          <p:spPr bwMode="auto">
            <a:xfrm>
              <a:off x="793" y="2704"/>
              <a:ext cx="22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4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fontAlgn="base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GB" altLang="en-US" sz="2000">
                  <a:solidFill>
                    <a:srgbClr val="000000"/>
                  </a:solidFill>
                  <a:latin typeface="Arial" charset="0"/>
                </a:rPr>
                <a:t>0</a:t>
              </a:r>
            </a:p>
          </p:txBody>
        </p:sp>
        <p:sp>
          <p:nvSpPr>
            <p:cNvPr id="78875" name="Line 10"/>
            <p:cNvSpPr>
              <a:spLocks noChangeShapeType="1"/>
            </p:cNvSpPr>
            <p:nvPr/>
          </p:nvSpPr>
          <p:spPr bwMode="auto">
            <a:xfrm flipH="1">
              <a:off x="884" y="2523"/>
              <a:ext cx="0" cy="136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endParaRPr lang="en-GB" sz="2000" b="1">
                <a:solidFill>
                  <a:srgbClr val="000000"/>
                </a:solidFill>
                <a:latin typeface="Arial" charset="0"/>
              </a:endParaRPr>
            </a:p>
          </p:txBody>
        </p:sp>
      </p:grpSp>
      <p:grpSp>
        <p:nvGrpSpPr>
          <p:cNvPr id="127007" name="Group 31"/>
          <p:cNvGrpSpPr>
            <a:grpSpLocks/>
          </p:cNvGrpSpPr>
          <p:nvPr/>
        </p:nvGrpSpPr>
        <p:grpSpPr bwMode="auto">
          <a:xfrm>
            <a:off x="2339975" y="4005263"/>
            <a:ext cx="719138" cy="684212"/>
            <a:chOff x="1474" y="2523"/>
            <a:chExt cx="453" cy="431"/>
          </a:xfrm>
        </p:grpSpPr>
        <p:sp>
          <p:nvSpPr>
            <p:cNvPr id="78871" name="Text Box 5"/>
            <p:cNvSpPr txBox="1">
              <a:spLocks noChangeArrowheads="1"/>
            </p:cNvSpPr>
            <p:nvPr/>
          </p:nvSpPr>
          <p:spPr bwMode="auto">
            <a:xfrm>
              <a:off x="1474" y="2704"/>
              <a:ext cx="45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4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fontAlgn="base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GB" altLang="en-US" sz="2000">
                  <a:solidFill>
                    <a:srgbClr val="000000"/>
                  </a:solidFill>
                  <a:latin typeface="Arial" charset="0"/>
                </a:rPr>
                <a:t>  37</a:t>
              </a:r>
            </a:p>
          </p:txBody>
        </p:sp>
        <p:sp>
          <p:nvSpPr>
            <p:cNvPr id="78872" name="Line 12"/>
            <p:cNvSpPr>
              <a:spLocks noChangeShapeType="1"/>
            </p:cNvSpPr>
            <p:nvPr/>
          </p:nvSpPr>
          <p:spPr bwMode="auto">
            <a:xfrm flipH="1">
              <a:off x="1701" y="2523"/>
              <a:ext cx="0" cy="136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endParaRPr lang="en-GB" sz="2000" b="1">
                <a:solidFill>
                  <a:srgbClr val="000000"/>
                </a:solidFill>
                <a:latin typeface="Arial" charset="0"/>
              </a:endParaRPr>
            </a:p>
          </p:txBody>
        </p:sp>
      </p:grpSp>
      <p:sp>
        <p:nvSpPr>
          <p:cNvPr id="78854" name="Text Box 15"/>
          <p:cNvSpPr txBox="1">
            <a:spLocks noChangeArrowheads="1"/>
          </p:cNvSpPr>
          <p:nvPr/>
        </p:nvSpPr>
        <p:spPr bwMode="auto">
          <a:xfrm>
            <a:off x="4932363" y="3141663"/>
            <a:ext cx="184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6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endParaRPr lang="en-US" altLang="en-US" sz="2000">
              <a:solidFill>
                <a:srgbClr val="000000"/>
              </a:solidFill>
              <a:latin typeface="Arial" charset="0"/>
            </a:endParaRPr>
          </a:p>
        </p:txBody>
      </p:sp>
      <p:grpSp>
        <p:nvGrpSpPr>
          <p:cNvPr id="127008" name="Group 32"/>
          <p:cNvGrpSpPr>
            <a:grpSpLocks/>
          </p:cNvGrpSpPr>
          <p:nvPr/>
        </p:nvGrpSpPr>
        <p:grpSpPr bwMode="auto">
          <a:xfrm>
            <a:off x="2700338" y="2997200"/>
            <a:ext cx="1727200" cy="936625"/>
            <a:chOff x="1701" y="1888"/>
            <a:chExt cx="1088" cy="590"/>
          </a:xfrm>
        </p:grpSpPr>
        <p:sp>
          <p:nvSpPr>
            <p:cNvPr id="78869" name="Freeform 16"/>
            <p:cNvSpPr>
              <a:spLocks/>
            </p:cNvSpPr>
            <p:nvPr/>
          </p:nvSpPr>
          <p:spPr bwMode="auto">
            <a:xfrm>
              <a:off x="1701" y="2251"/>
              <a:ext cx="1088" cy="227"/>
            </a:xfrm>
            <a:custGeom>
              <a:avLst/>
              <a:gdLst>
                <a:gd name="T0" fmla="*/ 0 w 363"/>
                <a:gd name="T1" fmla="*/ 227 h 227"/>
                <a:gd name="T2" fmla="*/ 3693 w 363"/>
                <a:gd name="T3" fmla="*/ 0 h 227"/>
                <a:gd name="T4" fmla="*/ 9774 w 363"/>
                <a:gd name="T5" fmla="*/ 227 h 227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63" h="227">
                  <a:moveTo>
                    <a:pt x="0" y="227"/>
                  </a:moveTo>
                  <a:cubicBezTo>
                    <a:pt x="38" y="113"/>
                    <a:pt x="77" y="0"/>
                    <a:pt x="137" y="0"/>
                  </a:cubicBezTo>
                  <a:cubicBezTo>
                    <a:pt x="197" y="0"/>
                    <a:pt x="325" y="189"/>
                    <a:pt x="363" y="227"/>
                  </a:cubicBezTo>
                </a:path>
              </a:pathLst>
            </a:custGeom>
            <a:noFill/>
            <a:ln w="38100" cap="flat" cmpd="sng">
              <a:solidFill>
                <a:schemeClr val="tx2"/>
              </a:solidFill>
              <a:prstDash val="solid"/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endParaRPr lang="en-GB" sz="20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78870" name="Text Box 17"/>
            <p:cNvSpPr txBox="1">
              <a:spLocks noChangeArrowheads="1"/>
            </p:cNvSpPr>
            <p:nvPr/>
          </p:nvSpPr>
          <p:spPr bwMode="auto">
            <a:xfrm>
              <a:off x="1973" y="1888"/>
              <a:ext cx="40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4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fontAlgn="base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GB" altLang="en-US" sz="2000">
                  <a:solidFill>
                    <a:srgbClr val="000000"/>
                  </a:solidFill>
                  <a:latin typeface="Arial" charset="0"/>
                </a:rPr>
                <a:t>20</a:t>
              </a:r>
            </a:p>
          </p:txBody>
        </p:sp>
      </p:grpSp>
      <p:grpSp>
        <p:nvGrpSpPr>
          <p:cNvPr id="127010" name="Group 34"/>
          <p:cNvGrpSpPr>
            <a:grpSpLocks/>
          </p:cNvGrpSpPr>
          <p:nvPr/>
        </p:nvGrpSpPr>
        <p:grpSpPr bwMode="auto">
          <a:xfrm>
            <a:off x="4572000" y="2708275"/>
            <a:ext cx="719138" cy="1296988"/>
            <a:chOff x="2880" y="1706"/>
            <a:chExt cx="453" cy="817"/>
          </a:xfrm>
        </p:grpSpPr>
        <p:sp>
          <p:nvSpPr>
            <p:cNvPr id="78867" name="Freeform 14"/>
            <p:cNvSpPr>
              <a:spLocks/>
            </p:cNvSpPr>
            <p:nvPr/>
          </p:nvSpPr>
          <p:spPr bwMode="auto">
            <a:xfrm>
              <a:off x="2880" y="2024"/>
              <a:ext cx="408" cy="499"/>
            </a:xfrm>
            <a:custGeom>
              <a:avLst/>
              <a:gdLst>
                <a:gd name="T0" fmla="*/ 0 w 1316"/>
                <a:gd name="T1" fmla="*/ 524 h 462"/>
                <a:gd name="T2" fmla="*/ 18 w 1316"/>
                <a:gd name="T3" fmla="*/ 11 h 462"/>
                <a:gd name="T4" fmla="*/ 39 w 1316"/>
                <a:gd name="T5" fmla="*/ 582 h 462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316" h="462">
                  <a:moveTo>
                    <a:pt x="0" y="416"/>
                  </a:moveTo>
                  <a:cubicBezTo>
                    <a:pt x="185" y="208"/>
                    <a:pt x="371" y="0"/>
                    <a:pt x="590" y="8"/>
                  </a:cubicBezTo>
                  <a:cubicBezTo>
                    <a:pt x="809" y="16"/>
                    <a:pt x="1195" y="386"/>
                    <a:pt x="1316" y="462"/>
                  </a:cubicBezTo>
                </a:path>
              </a:pathLst>
            </a:custGeom>
            <a:noFill/>
            <a:ln w="38100" cap="flat" cmpd="sng">
              <a:solidFill>
                <a:schemeClr val="tx2"/>
              </a:solidFill>
              <a:prstDash val="solid"/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endParaRPr lang="en-GB" sz="20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78868" name="Text Box 18"/>
            <p:cNvSpPr txBox="1">
              <a:spLocks noChangeArrowheads="1"/>
            </p:cNvSpPr>
            <p:nvPr/>
          </p:nvSpPr>
          <p:spPr bwMode="auto">
            <a:xfrm>
              <a:off x="2880" y="1706"/>
              <a:ext cx="45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4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fontAlgn="base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GB" altLang="en-US" sz="2000">
                  <a:solidFill>
                    <a:srgbClr val="000000"/>
                  </a:solidFill>
                  <a:latin typeface="Arial" charset="0"/>
                </a:rPr>
                <a:t>  4</a:t>
              </a:r>
            </a:p>
          </p:txBody>
        </p:sp>
      </p:grpSp>
      <p:grpSp>
        <p:nvGrpSpPr>
          <p:cNvPr id="127011" name="Group 35"/>
          <p:cNvGrpSpPr>
            <a:grpSpLocks/>
          </p:cNvGrpSpPr>
          <p:nvPr/>
        </p:nvGrpSpPr>
        <p:grpSpPr bwMode="auto">
          <a:xfrm>
            <a:off x="4859338" y="4005263"/>
            <a:ext cx="719137" cy="684212"/>
            <a:chOff x="3061" y="2523"/>
            <a:chExt cx="453" cy="431"/>
          </a:xfrm>
        </p:grpSpPr>
        <p:sp>
          <p:nvSpPr>
            <p:cNvPr id="78865" name="Line 11"/>
            <p:cNvSpPr>
              <a:spLocks noChangeShapeType="1"/>
            </p:cNvSpPr>
            <p:nvPr/>
          </p:nvSpPr>
          <p:spPr bwMode="auto">
            <a:xfrm flipH="1">
              <a:off x="3288" y="2523"/>
              <a:ext cx="0" cy="136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endParaRPr lang="en-GB" sz="20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78866" name="Text Box 19"/>
            <p:cNvSpPr txBox="1">
              <a:spLocks noChangeArrowheads="1"/>
            </p:cNvSpPr>
            <p:nvPr/>
          </p:nvSpPr>
          <p:spPr bwMode="auto">
            <a:xfrm>
              <a:off x="3061" y="2704"/>
              <a:ext cx="45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4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fontAlgn="base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GB" altLang="en-US" sz="2000">
                  <a:solidFill>
                    <a:srgbClr val="000000"/>
                  </a:solidFill>
                  <a:latin typeface="Arial" charset="0"/>
                </a:rPr>
                <a:t>  61</a:t>
              </a:r>
            </a:p>
          </p:txBody>
        </p:sp>
      </p:grpSp>
      <p:grpSp>
        <p:nvGrpSpPr>
          <p:cNvPr id="127009" name="Group 33"/>
          <p:cNvGrpSpPr>
            <a:grpSpLocks/>
          </p:cNvGrpSpPr>
          <p:nvPr/>
        </p:nvGrpSpPr>
        <p:grpSpPr bwMode="auto">
          <a:xfrm>
            <a:off x="4067175" y="4005263"/>
            <a:ext cx="719138" cy="684212"/>
            <a:chOff x="2562" y="2523"/>
            <a:chExt cx="453" cy="431"/>
          </a:xfrm>
        </p:grpSpPr>
        <p:sp>
          <p:nvSpPr>
            <p:cNvPr id="78863" name="Line 13"/>
            <p:cNvSpPr>
              <a:spLocks noChangeShapeType="1"/>
            </p:cNvSpPr>
            <p:nvPr/>
          </p:nvSpPr>
          <p:spPr bwMode="auto">
            <a:xfrm flipH="1">
              <a:off x="2835" y="2523"/>
              <a:ext cx="0" cy="136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endParaRPr lang="en-GB" sz="20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78864" name="Text Box 28"/>
            <p:cNvSpPr txBox="1">
              <a:spLocks noChangeArrowheads="1"/>
            </p:cNvSpPr>
            <p:nvPr/>
          </p:nvSpPr>
          <p:spPr bwMode="auto">
            <a:xfrm>
              <a:off x="2562" y="2704"/>
              <a:ext cx="45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4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fontAlgn="base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GB" altLang="en-US" sz="2000">
                  <a:solidFill>
                    <a:srgbClr val="000000"/>
                  </a:solidFill>
                  <a:latin typeface="Arial" charset="0"/>
                </a:rPr>
                <a:t>  57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95768959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600"/>
              <a:t>24 + 37</a:t>
            </a:r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3683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sz="2000"/>
              <a:t>Another way.</a:t>
            </a:r>
          </a:p>
        </p:txBody>
      </p:sp>
      <p:sp>
        <p:nvSpPr>
          <p:cNvPr id="112644" name="Text Box 4"/>
          <p:cNvSpPr txBox="1">
            <a:spLocks noChangeArrowheads="1"/>
          </p:cNvSpPr>
          <p:nvPr/>
        </p:nvSpPr>
        <p:spPr bwMode="auto">
          <a:xfrm>
            <a:off x="1331913" y="2924175"/>
            <a:ext cx="3887787" cy="277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6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3200" dirty="0">
                <a:solidFill>
                  <a:srgbClr val="000000"/>
                </a:solidFill>
                <a:latin typeface="Arial" charset="0"/>
              </a:rPr>
              <a:t>37 + 24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3200" dirty="0">
                <a:solidFill>
                  <a:srgbClr val="000000"/>
                </a:solidFill>
                <a:latin typeface="Arial" charset="0"/>
              </a:rPr>
              <a:t>= 37 + 4 + 20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3200" dirty="0">
                <a:solidFill>
                  <a:srgbClr val="000000"/>
                </a:solidFill>
                <a:latin typeface="Arial" charset="0"/>
              </a:rPr>
              <a:t>= 41 + 20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3200" dirty="0">
                <a:solidFill>
                  <a:srgbClr val="000000"/>
                </a:solidFill>
                <a:latin typeface="Arial" charset="0"/>
              </a:rPr>
              <a:t>= 61</a:t>
            </a:r>
          </a:p>
        </p:txBody>
      </p:sp>
    </p:spTree>
    <p:extLst>
      <p:ext uri="{BB962C8B-B14F-4D97-AF65-F5344CB8AC3E}">
        <p14:creationId xmlns:p14="http://schemas.microsoft.com/office/powerpoint/2010/main" val="3714705734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600"/>
              <a:t>24 + 37</a:t>
            </a:r>
          </a:p>
        </p:txBody>
      </p:sp>
      <p:sp>
        <p:nvSpPr>
          <p:cNvPr id="111621" name="Text Box 5"/>
          <p:cNvSpPr txBox="1">
            <a:spLocks noChangeArrowheads="1"/>
          </p:cNvSpPr>
          <p:nvPr/>
        </p:nvSpPr>
        <p:spPr bwMode="auto">
          <a:xfrm>
            <a:off x="827088" y="2190750"/>
            <a:ext cx="3887787" cy="3506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6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endParaRPr lang="en-GB" altLang="en-US" sz="3200" dirty="0">
              <a:solidFill>
                <a:srgbClr val="000000"/>
              </a:solidFill>
              <a:latin typeface="Arial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3200" dirty="0">
                <a:solidFill>
                  <a:srgbClr val="000000"/>
                </a:solidFill>
                <a:latin typeface="Arial" charset="0"/>
              </a:rPr>
              <a:t>= 37 + 24 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3200" dirty="0">
                <a:solidFill>
                  <a:srgbClr val="000000"/>
                </a:solidFill>
                <a:latin typeface="Arial" charset="0"/>
              </a:rPr>
              <a:t>= 37 + 23 + 1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3200" dirty="0">
                <a:solidFill>
                  <a:srgbClr val="000000"/>
                </a:solidFill>
                <a:latin typeface="Arial" charset="0"/>
              </a:rPr>
              <a:t>= 60 + 1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3200" dirty="0">
                <a:solidFill>
                  <a:srgbClr val="000000"/>
                </a:solidFill>
                <a:latin typeface="Arial" charset="0"/>
              </a:rPr>
              <a:t>= 61</a:t>
            </a:r>
          </a:p>
        </p:txBody>
      </p:sp>
    </p:spTree>
    <p:extLst>
      <p:ext uri="{BB962C8B-B14F-4D97-AF65-F5344CB8AC3E}">
        <p14:creationId xmlns:p14="http://schemas.microsoft.com/office/powerpoint/2010/main" val="3314255984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2060848"/>
            <a:ext cx="7772400" cy="720725"/>
          </a:xfrm>
        </p:spPr>
        <p:txBody>
          <a:bodyPr/>
          <a:lstStyle/>
          <a:p>
            <a:pPr eaLnBrk="1" hangingPunct="1"/>
            <a:r>
              <a:rPr lang="en-GB" altLang="en-US" sz="3600" dirty="0"/>
              <a:t>It doesn’t matter </a:t>
            </a:r>
            <a:r>
              <a:rPr lang="en-GB" altLang="en-US" sz="3600" dirty="0">
                <a:solidFill>
                  <a:srgbClr val="FF0000"/>
                </a:solidFill>
              </a:rPr>
              <a:t>how</a:t>
            </a:r>
            <a:r>
              <a:rPr lang="en-GB" altLang="en-US" sz="3600" dirty="0"/>
              <a:t> you do it as long as you get the right answer.</a:t>
            </a:r>
            <a:br>
              <a:rPr lang="en-GB" altLang="en-US" sz="3600" dirty="0"/>
            </a:br>
            <a:endParaRPr lang="en-GB" altLang="en-US" sz="3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140968"/>
            <a:ext cx="2095500" cy="218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1199233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2060848"/>
            <a:ext cx="7772400" cy="720725"/>
          </a:xfrm>
        </p:spPr>
        <p:txBody>
          <a:bodyPr/>
          <a:lstStyle/>
          <a:p>
            <a:pPr eaLnBrk="1" hangingPunct="1"/>
            <a:r>
              <a:rPr lang="en-GB" altLang="en-US" sz="3600" dirty="0"/>
              <a:t>Some addition calculations …</a:t>
            </a:r>
          </a:p>
        </p:txBody>
      </p:sp>
    </p:spTree>
    <p:extLst>
      <p:ext uri="{BB962C8B-B14F-4D97-AF65-F5344CB8AC3E}">
        <p14:creationId xmlns:p14="http://schemas.microsoft.com/office/powerpoint/2010/main" val="2809286522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Put the digits 7, 3 and 4 in the boxes to complete the calculation.</a:t>
            </a:r>
          </a:p>
        </p:txBody>
      </p:sp>
      <p:sp>
        <p:nvSpPr>
          <p:cNvPr id="4" name="Rectangle 3"/>
          <p:cNvSpPr/>
          <p:nvPr/>
        </p:nvSpPr>
        <p:spPr bwMode="auto">
          <a:xfrm>
            <a:off x="755576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1763688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59832" y="2564904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+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4211960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40152" y="260177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=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020272" y="2592379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41</a:t>
            </a:r>
          </a:p>
        </p:txBody>
      </p:sp>
    </p:spTree>
    <p:extLst>
      <p:ext uri="{BB962C8B-B14F-4D97-AF65-F5344CB8AC3E}">
        <p14:creationId xmlns:p14="http://schemas.microsoft.com/office/powerpoint/2010/main" val="1406906680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Put the digits 7, 3 and 4 in the boxes to complete the calculation.</a:t>
            </a:r>
          </a:p>
        </p:txBody>
      </p:sp>
      <p:sp>
        <p:nvSpPr>
          <p:cNvPr id="4" name="Rectangle 3"/>
          <p:cNvSpPr/>
          <p:nvPr/>
        </p:nvSpPr>
        <p:spPr bwMode="auto">
          <a:xfrm>
            <a:off x="755576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1763688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59832" y="2564904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+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4211960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40152" y="260177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=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020272" y="2592379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41</a:t>
            </a:r>
          </a:p>
        </p:txBody>
      </p:sp>
    </p:spTree>
    <p:extLst>
      <p:ext uri="{BB962C8B-B14F-4D97-AF65-F5344CB8AC3E}">
        <p14:creationId xmlns:p14="http://schemas.microsoft.com/office/powerpoint/2010/main" val="892693024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Write 4 digits in the boxes. </a:t>
            </a:r>
            <a:br>
              <a:rPr lang="en-GB" dirty="0"/>
            </a:br>
            <a:r>
              <a:rPr lang="en-GB" dirty="0"/>
              <a:t>Put one digit in each box. </a:t>
            </a:r>
          </a:p>
        </p:txBody>
      </p:sp>
      <p:sp>
        <p:nvSpPr>
          <p:cNvPr id="4" name="Rectangle 3"/>
          <p:cNvSpPr/>
          <p:nvPr/>
        </p:nvSpPr>
        <p:spPr bwMode="auto">
          <a:xfrm>
            <a:off x="755576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1763688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59832" y="2564904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+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4211960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5220072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516216" y="260177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=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452320" y="260177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56</a:t>
            </a:r>
          </a:p>
        </p:txBody>
      </p:sp>
    </p:spTree>
    <p:extLst>
      <p:ext uri="{BB962C8B-B14F-4D97-AF65-F5344CB8AC3E}">
        <p14:creationId xmlns:p14="http://schemas.microsoft.com/office/powerpoint/2010/main" val="341816982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Write 4 digits in the boxes. </a:t>
            </a:r>
            <a:br>
              <a:rPr lang="en-GB" dirty="0"/>
            </a:br>
            <a:r>
              <a:rPr lang="en-GB" dirty="0"/>
              <a:t>Put one digit in each box. </a:t>
            </a:r>
          </a:p>
        </p:txBody>
      </p:sp>
      <p:sp>
        <p:nvSpPr>
          <p:cNvPr id="4" name="Rectangle 3"/>
          <p:cNvSpPr/>
          <p:nvPr/>
        </p:nvSpPr>
        <p:spPr bwMode="auto">
          <a:xfrm>
            <a:off x="755576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1763688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59832" y="2564904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+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4211960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5220072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516216" y="260177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=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452320" y="260177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61</a:t>
            </a:r>
          </a:p>
        </p:txBody>
      </p:sp>
    </p:spTree>
    <p:extLst>
      <p:ext uri="{BB962C8B-B14F-4D97-AF65-F5344CB8AC3E}">
        <p14:creationId xmlns:p14="http://schemas.microsoft.com/office/powerpoint/2010/main" val="3272668668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Use the digits 6, 3, 4 and 9. </a:t>
            </a:r>
            <a:br>
              <a:rPr lang="en-GB" dirty="0"/>
            </a:br>
            <a:r>
              <a:rPr lang="en-GB" dirty="0"/>
              <a:t>Put one digit in each box to make the calculation correct. </a:t>
            </a:r>
          </a:p>
        </p:txBody>
      </p:sp>
      <p:sp>
        <p:nvSpPr>
          <p:cNvPr id="4" name="Rectangle 3"/>
          <p:cNvSpPr/>
          <p:nvPr/>
        </p:nvSpPr>
        <p:spPr bwMode="auto">
          <a:xfrm>
            <a:off x="755576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1763688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59832" y="2564904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+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4211960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5220072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516216" y="260177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=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452320" y="260177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85</a:t>
            </a:r>
          </a:p>
        </p:txBody>
      </p:sp>
    </p:spTree>
    <p:extLst>
      <p:ext uri="{BB962C8B-B14F-4D97-AF65-F5344CB8AC3E}">
        <p14:creationId xmlns:p14="http://schemas.microsoft.com/office/powerpoint/2010/main" val="2951884002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Use the digits 8, 5, 6 and 2. </a:t>
            </a:r>
            <a:br>
              <a:rPr lang="en-GB" dirty="0"/>
            </a:br>
            <a:r>
              <a:rPr lang="en-GB" dirty="0"/>
              <a:t>Put one digit in each box to make the calculation correct. </a:t>
            </a:r>
          </a:p>
        </p:txBody>
      </p:sp>
      <p:sp>
        <p:nvSpPr>
          <p:cNvPr id="4" name="Rectangle 3"/>
          <p:cNvSpPr/>
          <p:nvPr/>
        </p:nvSpPr>
        <p:spPr bwMode="auto">
          <a:xfrm>
            <a:off x="755576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1763688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59832" y="2564904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+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4211960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5220072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516216" y="260177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=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452320" y="260177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93</a:t>
            </a:r>
          </a:p>
        </p:txBody>
      </p:sp>
    </p:spTree>
    <p:extLst>
      <p:ext uri="{BB962C8B-B14F-4D97-AF65-F5344CB8AC3E}">
        <p14:creationId xmlns:p14="http://schemas.microsoft.com/office/powerpoint/2010/main" val="1201892004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Give two possible answers to this calculation. </a:t>
            </a:r>
          </a:p>
        </p:txBody>
      </p:sp>
      <p:sp>
        <p:nvSpPr>
          <p:cNvPr id="4" name="Rectangle 3"/>
          <p:cNvSpPr/>
          <p:nvPr/>
        </p:nvSpPr>
        <p:spPr bwMode="auto">
          <a:xfrm>
            <a:off x="755576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2987824" y="2288538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39952" y="2564903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+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5292080" y="2276871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516216" y="260177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=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452320" y="260177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800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763688" y="2626682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+</a:t>
            </a:r>
          </a:p>
        </p:txBody>
      </p:sp>
    </p:spTree>
    <p:extLst>
      <p:ext uri="{BB962C8B-B14F-4D97-AF65-F5344CB8AC3E}">
        <p14:creationId xmlns:p14="http://schemas.microsoft.com/office/powerpoint/2010/main" val="1100448213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Give two possible answers to this calculation. </a:t>
            </a:r>
          </a:p>
        </p:txBody>
      </p:sp>
      <p:sp>
        <p:nvSpPr>
          <p:cNvPr id="4" name="Rectangle 3"/>
          <p:cNvSpPr/>
          <p:nvPr/>
        </p:nvSpPr>
        <p:spPr bwMode="auto">
          <a:xfrm>
            <a:off x="755576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2987824" y="2288538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39952" y="2564903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+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5292080" y="2276871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516216" y="260177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=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452320" y="260177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450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763688" y="2626682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+</a:t>
            </a:r>
          </a:p>
        </p:txBody>
      </p:sp>
    </p:spTree>
    <p:extLst>
      <p:ext uri="{BB962C8B-B14F-4D97-AF65-F5344CB8AC3E}">
        <p14:creationId xmlns:p14="http://schemas.microsoft.com/office/powerpoint/2010/main" val="1330035405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Write the missing number in the box. </a:t>
            </a:r>
          </a:p>
        </p:txBody>
      </p:sp>
      <p:sp>
        <p:nvSpPr>
          <p:cNvPr id="4" name="Rectangle 3"/>
          <p:cNvSpPr/>
          <p:nvPr/>
        </p:nvSpPr>
        <p:spPr bwMode="auto">
          <a:xfrm>
            <a:off x="1547664" y="2303790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932040" y="2628697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=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848424" y="264965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81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699792" y="2628697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+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779912" y="2649659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63</a:t>
            </a:r>
          </a:p>
        </p:txBody>
      </p:sp>
    </p:spTree>
    <p:extLst>
      <p:ext uri="{BB962C8B-B14F-4D97-AF65-F5344CB8AC3E}">
        <p14:creationId xmlns:p14="http://schemas.microsoft.com/office/powerpoint/2010/main" val="3017527642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Write the missing number in the box. </a:t>
            </a:r>
          </a:p>
        </p:txBody>
      </p:sp>
      <p:sp>
        <p:nvSpPr>
          <p:cNvPr id="4" name="Rectangle 3"/>
          <p:cNvSpPr/>
          <p:nvPr/>
        </p:nvSpPr>
        <p:spPr bwMode="auto">
          <a:xfrm>
            <a:off x="1547664" y="2303790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932040" y="2628697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=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848424" y="264965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255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699792" y="2628697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+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779912" y="2649659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127</a:t>
            </a:r>
          </a:p>
        </p:txBody>
      </p:sp>
    </p:spTree>
    <p:extLst>
      <p:ext uri="{BB962C8B-B14F-4D97-AF65-F5344CB8AC3E}">
        <p14:creationId xmlns:p14="http://schemas.microsoft.com/office/powerpoint/2010/main" val="1867721351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Write two numbers in the empty circles so that to total of all the numbers is 2 400. </a:t>
            </a:r>
          </a:p>
        </p:txBody>
      </p:sp>
      <p:sp>
        <p:nvSpPr>
          <p:cNvPr id="3" name="Oval 2"/>
          <p:cNvSpPr/>
          <p:nvPr/>
        </p:nvSpPr>
        <p:spPr bwMode="auto">
          <a:xfrm>
            <a:off x="971600" y="2996952"/>
            <a:ext cx="1296144" cy="1296144"/>
          </a:xfrm>
          <a:prstGeom prst="ellipse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87624" y="3321858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tx2"/>
                </a:solidFill>
              </a:rPr>
              <a:t>300</a:t>
            </a:r>
          </a:p>
        </p:txBody>
      </p:sp>
      <p:sp>
        <p:nvSpPr>
          <p:cNvPr id="13" name="Oval 12"/>
          <p:cNvSpPr/>
          <p:nvPr/>
        </p:nvSpPr>
        <p:spPr bwMode="auto">
          <a:xfrm>
            <a:off x="7308304" y="2025714"/>
            <a:ext cx="1296144" cy="1296144"/>
          </a:xfrm>
          <a:prstGeom prst="ellipse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524328" y="2378946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tx2"/>
                </a:solidFill>
              </a:rPr>
              <a:t>600</a:t>
            </a:r>
          </a:p>
        </p:txBody>
      </p:sp>
      <p:sp>
        <p:nvSpPr>
          <p:cNvPr id="15" name="Oval 14"/>
          <p:cNvSpPr/>
          <p:nvPr/>
        </p:nvSpPr>
        <p:spPr bwMode="auto">
          <a:xfrm>
            <a:off x="3275856" y="4149080"/>
            <a:ext cx="1296144" cy="1296144"/>
          </a:xfrm>
          <a:prstGeom prst="ellipse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16" name="Oval 15"/>
          <p:cNvSpPr/>
          <p:nvPr/>
        </p:nvSpPr>
        <p:spPr bwMode="auto">
          <a:xfrm>
            <a:off x="5220072" y="2852936"/>
            <a:ext cx="1296144" cy="1296144"/>
          </a:xfrm>
          <a:prstGeom prst="ellipse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22" name="Arc 21"/>
          <p:cNvSpPr/>
          <p:nvPr/>
        </p:nvSpPr>
        <p:spPr bwMode="auto">
          <a:xfrm>
            <a:off x="1043608" y="3717032"/>
            <a:ext cx="2376264" cy="1440160"/>
          </a:xfrm>
          <a:prstGeom prst="arc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23" name="Arc 22"/>
          <p:cNvSpPr/>
          <p:nvPr/>
        </p:nvSpPr>
        <p:spPr bwMode="auto">
          <a:xfrm rot="6878544">
            <a:off x="3813685" y="3080974"/>
            <a:ext cx="2376264" cy="1440160"/>
          </a:xfrm>
          <a:prstGeom prst="arc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25" name="Arc 24"/>
          <p:cNvSpPr/>
          <p:nvPr/>
        </p:nvSpPr>
        <p:spPr bwMode="auto">
          <a:xfrm rot="17498327">
            <a:off x="5859481" y="2670384"/>
            <a:ext cx="2376264" cy="1440160"/>
          </a:xfrm>
          <a:prstGeom prst="arc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2162769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Bob has eight cards with numbers written on them. He arranges them in a square with a blank card in the middle</a:t>
            </a:r>
          </a:p>
        </p:txBody>
      </p:sp>
      <p:sp>
        <p:nvSpPr>
          <p:cNvPr id="4" name="Rectangle 3"/>
          <p:cNvSpPr/>
          <p:nvPr/>
        </p:nvSpPr>
        <p:spPr bwMode="auto">
          <a:xfrm>
            <a:off x="1187624" y="2492896"/>
            <a:ext cx="864096" cy="864096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17" name="Rectangle 16"/>
          <p:cNvSpPr/>
          <p:nvPr/>
        </p:nvSpPr>
        <p:spPr bwMode="auto">
          <a:xfrm>
            <a:off x="2051720" y="2492896"/>
            <a:ext cx="864096" cy="864096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18" name="Rectangle 17"/>
          <p:cNvSpPr/>
          <p:nvPr/>
        </p:nvSpPr>
        <p:spPr bwMode="auto">
          <a:xfrm>
            <a:off x="2918603" y="2492896"/>
            <a:ext cx="864096" cy="864096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19" name="Rectangle 18"/>
          <p:cNvSpPr/>
          <p:nvPr/>
        </p:nvSpPr>
        <p:spPr bwMode="auto">
          <a:xfrm>
            <a:off x="1187624" y="3356992"/>
            <a:ext cx="864096" cy="864096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20" name="Rectangle 19"/>
          <p:cNvSpPr/>
          <p:nvPr/>
        </p:nvSpPr>
        <p:spPr bwMode="auto">
          <a:xfrm>
            <a:off x="1187624" y="4230216"/>
            <a:ext cx="864096" cy="864096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21" name="Rectangle 20"/>
          <p:cNvSpPr/>
          <p:nvPr/>
        </p:nvSpPr>
        <p:spPr bwMode="auto">
          <a:xfrm>
            <a:off x="2040360" y="4230216"/>
            <a:ext cx="864096" cy="864096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24" name="Rectangle 23"/>
          <p:cNvSpPr/>
          <p:nvPr/>
        </p:nvSpPr>
        <p:spPr bwMode="auto">
          <a:xfrm>
            <a:off x="2915709" y="4230216"/>
            <a:ext cx="864096" cy="864096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26" name="Rectangle 25"/>
          <p:cNvSpPr/>
          <p:nvPr/>
        </p:nvSpPr>
        <p:spPr bwMode="auto">
          <a:xfrm>
            <a:off x="2908128" y="3356992"/>
            <a:ext cx="864096" cy="864096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23728" y="2601778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70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980136" y="2601778"/>
            <a:ext cx="7920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10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259632" y="4339098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40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112368" y="4339098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30</a:t>
            </a:r>
          </a:p>
        </p:txBody>
      </p:sp>
      <p:sp>
        <p:nvSpPr>
          <p:cNvPr id="30" name="Title 1"/>
          <p:cNvSpPr txBox="1">
            <a:spLocks/>
          </p:cNvSpPr>
          <p:nvPr/>
        </p:nvSpPr>
        <p:spPr bwMode="auto">
          <a:xfrm>
            <a:off x="4427984" y="2353443"/>
            <a:ext cx="363625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r>
              <a:rPr lang="en-GB" kern="0" dirty="0"/>
              <a:t>Each side of the square adds up to 110</a:t>
            </a:r>
          </a:p>
        </p:txBody>
      </p:sp>
      <p:sp>
        <p:nvSpPr>
          <p:cNvPr id="31" name="Title 1"/>
          <p:cNvSpPr txBox="1">
            <a:spLocks/>
          </p:cNvSpPr>
          <p:nvPr/>
        </p:nvSpPr>
        <p:spPr bwMode="auto">
          <a:xfrm>
            <a:off x="4580384" y="3955008"/>
            <a:ext cx="363625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r>
              <a:rPr lang="en-GB" kern="0" dirty="0"/>
              <a:t>Put the missing numbers in the correct boxes</a:t>
            </a:r>
          </a:p>
        </p:txBody>
      </p:sp>
      <p:sp>
        <p:nvSpPr>
          <p:cNvPr id="32" name="Rectangle 31"/>
          <p:cNvSpPr/>
          <p:nvPr/>
        </p:nvSpPr>
        <p:spPr bwMode="auto">
          <a:xfrm>
            <a:off x="2051613" y="3366120"/>
            <a:ext cx="864096" cy="864096"/>
          </a:xfrm>
          <a:prstGeom prst="rect">
            <a:avLst/>
          </a:prstGeom>
          <a:solidFill>
            <a:schemeClr val="tx2"/>
          </a:solidFill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5714449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19672" y="1772816"/>
            <a:ext cx="57606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b="1" dirty="0">
                <a:solidFill>
                  <a:srgbClr val="FF0000"/>
                </a:solidFill>
              </a:rPr>
              <a:t>Subtraction</a:t>
            </a:r>
          </a:p>
        </p:txBody>
      </p:sp>
    </p:spTree>
    <p:extLst>
      <p:ext uri="{BB962C8B-B14F-4D97-AF65-F5344CB8AC3E}">
        <p14:creationId xmlns:p14="http://schemas.microsoft.com/office/powerpoint/2010/main" val="2553205406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404664"/>
            <a:ext cx="7772400" cy="874713"/>
          </a:xfrm>
        </p:spPr>
        <p:txBody>
          <a:bodyPr/>
          <a:lstStyle/>
          <a:p>
            <a:pPr eaLnBrk="1" hangingPunct="1"/>
            <a:r>
              <a:rPr lang="en-GB" altLang="en-US" dirty="0"/>
              <a:t>Subtracting numbers mentally.</a:t>
            </a:r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484784"/>
            <a:ext cx="7772400" cy="4611216"/>
          </a:xfrm>
        </p:spPr>
        <p:txBody>
          <a:bodyPr/>
          <a:lstStyle/>
          <a:p>
            <a:pPr marL="0" indent="0" eaLnBrk="1" hangingPunct="1">
              <a:buFontTx/>
              <a:buNone/>
              <a:tabLst>
                <a:tab pos="0" algn="l"/>
              </a:tabLst>
            </a:pPr>
            <a:r>
              <a:rPr lang="en-GB" altLang="en-US" sz="3600" dirty="0"/>
              <a:t>How would you find the difference between 67 and 42 in your head?  </a:t>
            </a:r>
          </a:p>
          <a:p>
            <a:pPr eaLnBrk="1" hangingPunct="1">
              <a:buFontTx/>
              <a:buNone/>
            </a:pPr>
            <a:endParaRPr lang="en-GB" altLang="en-US" sz="3600" dirty="0"/>
          </a:p>
          <a:p>
            <a:pPr marL="0" indent="0" eaLnBrk="1" hangingPunct="1">
              <a:buFontTx/>
              <a:buNone/>
            </a:pPr>
            <a:r>
              <a:rPr lang="en-GB" altLang="en-US" sz="3600" dirty="0"/>
              <a:t>This means subtract or take away 42 from 67.</a:t>
            </a:r>
          </a:p>
          <a:p>
            <a:pPr marL="0" indent="0" eaLnBrk="1" hangingPunct="1">
              <a:buFontTx/>
              <a:buNone/>
            </a:pPr>
            <a:endParaRPr lang="en-GB" altLang="en-US" sz="3600" dirty="0"/>
          </a:p>
          <a:p>
            <a:pPr eaLnBrk="1" hangingPunct="1">
              <a:buFontTx/>
              <a:buNone/>
            </a:pPr>
            <a:r>
              <a:rPr lang="en-GB" altLang="en-US" sz="3600" dirty="0"/>
              <a:t>Sometimes we say 67 minus 42.</a:t>
            </a:r>
          </a:p>
        </p:txBody>
      </p:sp>
    </p:spTree>
    <p:extLst>
      <p:ext uri="{BB962C8B-B14F-4D97-AF65-F5344CB8AC3E}">
        <p14:creationId xmlns:p14="http://schemas.microsoft.com/office/powerpoint/2010/main" val="3706522363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600" dirty="0"/>
              <a:t>67 - 42</a:t>
            </a:r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3683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sz="2400" dirty="0"/>
              <a:t>Here is one way of doing it. You could partition the numbers.</a:t>
            </a:r>
          </a:p>
        </p:txBody>
      </p:sp>
      <p:sp>
        <p:nvSpPr>
          <p:cNvPr id="13" name="Rectangle 2"/>
          <p:cNvSpPr txBox="1">
            <a:spLocks noChangeArrowheads="1"/>
          </p:cNvSpPr>
          <p:nvPr/>
        </p:nvSpPr>
        <p:spPr bwMode="auto">
          <a:xfrm>
            <a:off x="208304" y="4324273"/>
            <a:ext cx="304437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pPr eaLnBrk="1" hangingPunct="1"/>
            <a:r>
              <a:rPr lang="en-GB" altLang="en-US" kern="0" dirty="0"/>
              <a:t>60 - 40 = 20</a:t>
            </a:r>
          </a:p>
        </p:txBody>
      </p:sp>
      <p:sp>
        <p:nvSpPr>
          <p:cNvPr id="14" name="Rectangle 2"/>
          <p:cNvSpPr txBox="1">
            <a:spLocks noChangeArrowheads="1"/>
          </p:cNvSpPr>
          <p:nvPr/>
        </p:nvSpPr>
        <p:spPr bwMode="auto">
          <a:xfrm>
            <a:off x="4530254" y="2628371"/>
            <a:ext cx="304437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pPr eaLnBrk="1" hangingPunct="1"/>
            <a:r>
              <a:rPr lang="en-GB" altLang="en-US" sz="3600" kern="0" dirty="0"/>
              <a:t>42 = 40 + 2</a:t>
            </a:r>
          </a:p>
        </p:txBody>
      </p:sp>
      <p:sp>
        <p:nvSpPr>
          <p:cNvPr id="15" name="Rectangle 2"/>
          <p:cNvSpPr txBox="1">
            <a:spLocks noChangeArrowheads="1"/>
          </p:cNvSpPr>
          <p:nvPr/>
        </p:nvSpPr>
        <p:spPr bwMode="auto">
          <a:xfrm>
            <a:off x="244213" y="4070196"/>
            <a:ext cx="2403248" cy="57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pPr eaLnBrk="1" hangingPunct="1"/>
            <a:r>
              <a:rPr lang="en-GB" altLang="en-US" kern="0" dirty="0">
                <a:latin typeface="+mn-lt"/>
              </a:rPr>
              <a:t>Subtract the tens</a:t>
            </a:r>
          </a:p>
        </p:txBody>
      </p:sp>
      <p:sp>
        <p:nvSpPr>
          <p:cNvPr id="16" name="Rectangle 2"/>
          <p:cNvSpPr txBox="1">
            <a:spLocks noChangeArrowheads="1"/>
          </p:cNvSpPr>
          <p:nvPr/>
        </p:nvSpPr>
        <p:spPr bwMode="auto">
          <a:xfrm>
            <a:off x="2590473" y="4070196"/>
            <a:ext cx="2696974" cy="57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pPr eaLnBrk="1" hangingPunct="1"/>
            <a:r>
              <a:rPr lang="en-GB" altLang="en-US" kern="0" dirty="0">
                <a:latin typeface="+mn-lt"/>
              </a:rPr>
              <a:t>Then subtract the units</a:t>
            </a:r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5148064" y="4038523"/>
            <a:ext cx="3888432" cy="57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pPr eaLnBrk="1" hangingPunct="1"/>
            <a:r>
              <a:rPr lang="en-GB" altLang="en-US" kern="0" dirty="0">
                <a:latin typeface="+mn-lt"/>
              </a:rPr>
              <a:t>Then add the answers together</a:t>
            </a:r>
          </a:p>
        </p:txBody>
      </p:sp>
      <p:sp>
        <p:nvSpPr>
          <p:cNvPr id="18" name="Rectangle 2"/>
          <p:cNvSpPr txBox="1">
            <a:spLocks noChangeArrowheads="1"/>
          </p:cNvSpPr>
          <p:nvPr/>
        </p:nvSpPr>
        <p:spPr bwMode="auto">
          <a:xfrm>
            <a:off x="894590" y="2628371"/>
            <a:ext cx="304437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pPr eaLnBrk="1" hangingPunct="1"/>
            <a:r>
              <a:rPr lang="en-GB" altLang="en-US" sz="3600" kern="0" dirty="0"/>
              <a:t>67 = 60 + 7</a:t>
            </a:r>
          </a:p>
        </p:txBody>
      </p:sp>
      <p:sp>
        <p:nvSpPr>
          <p:cNvPr id="19" name="Rectangle 2"/>
          <p:cNvSpPr txBox="1">
            <a:spLocks noChangeArrowheads="1"/>
          </p:cNvSpPr>
          <p:nvPr/>
        </p:nvSpPr>
        <p:spPr bwMode="auto">
          <a:xfrm>
            <a:off x="2779713" y="4324273"/>
            <a:ext cx="304437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pPr eaLnBrk="1" hangingPunct="1"/>
            <a:r>
              <a:rPr lang="en-GB" altLang="en-US" kern="0" dirty="0"/>
              <a:t>7 - 2 = 5 </a:t>
            </a:r>
          </a:p>
        </p:txBody>
      </p:sp>
      <p:sp>
        <p:nvSpPr>
          <p:cNvPr id="20" name="Rectangle 2"/>
          <p:cNvSpPr txBox="1">
            <a:spLocks noChangeArrowheads="1"/>
          </p:cNvSpPr>
          <p:nvPr/>
        </p:nvSpPr>
        <p:spPr bwMode="auto">
          <a:xfrm>
            <a:off x="5472238" y="4355946"/>
            <a:ext cx="304437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pPr eaLnBrk="1" hangingPunct="1"/>
            <a:r>
              <a:rPr lang="en-GB" altLang="en-US" kern="0" dirty="0"/>
              <a:t>20 + 5 = 25</a:t>
            </a:r>
          </a:p>
        </p:txBody>
      </p:sp>
      <p:sp>
        <p:nvSpPr>
          <p:cNvPr id="21" name="Rectangle 2"/>
          <p:cNvSpPr txBox="1">
            <a:spLocks noChangeArrowheads="1"/>
          </p:cNvSpPr>
          <p:nvPr/>
        </p:nvSpPr>
        <p:spPr bwMode="auto">
          <a:xfrm>
            <a:off x="644054" y="5301208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pPr eaLnBrk="1" hangingPunct="1"/>
            <a:r>
              <a:rPr lang="en-GB" altLang="en-US" sz="3600" kern="0" dirty="0"/>
              <a:t>So 67 - 42 = 25</a:t>
            </a:r>
          </a:p>
        </p:txBody>
      </p:sp>
    </p:spTree>
    <p:extLst>
      <p:ext uri="{BB962C8B-B14F-4D97-AF65-F5344CB8AC3E}">
        <p14:creationId xmlns:p14="http://schemas.microsoft.com/office/powerpoint/2010/main" val="1637339413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125538"/>
            <a:ext cx="7772400" cy="1143000"/>
          </a:xfrm>
        </p:spPr>
        <p:txBody>
          <a:bodyPr/>
          <a:lstStyle/>
          <a:p>
            <a:pPr eaLnBrk="1" hangingPunct="1"/>
            <a:r>
              <a:rPr lang="en-GB" altLang="en-US"/>
              <a:t>Did you do this?</a:t>
            </a:r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260350"/>
            <a:ext cx="1654175" cy="655638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sz="3600"/>
              <a:t>67 – 42</a:t>
            </a:r>
          </a:p>
        </p:txBody>
      </p:sp>
      <p:sp>
        <p:nvSpPr>
          <p:cNvPr id="116740" name="Text Box 4"/>
          <p:cNvSpPr txBox="1">
            <a:spLocks noChangeArrowheads="1"/>
          </p:cNvSpPr>
          <p:nvPr/>
        </p:nvSpPr>
        <p:spPr bwMode="auto">
          <a:xfrm>
            <a:off x="611188" y="3068638"/>
            <a:ext cx="684053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6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3200">
                <a:solidFill>
                  <a:srgbClr val="000000"/>
                </a:solidFill>
                <a:latin typeface="Arial" charset="0"/>
              </a:rPr>
              <a:t>67 – 40 then take away 2 equals 25</a:t>
            </a:r>
          </a:p>
        </p:txBody>
      </p:sp>
      <p:sp>
        <p:nvSpPr>
          <p:cNvPr id="116741" name="Text Box 5"/>
          <p:cNvSpPr txBox="1">
            <a:spLocks noChangeArrowheads="1"/>
          </p:cNvSpPr>
          <p:nvPr/>
        </p:nvSpPr>
        <p:spPr bwMode="auto">
          <a:xfrm>
            <a:off x="539750" y="4076700"/>
            <a:ext cx="6840538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6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3200">
                <a:solidFill>
                  <a:srgbClr val="000000"/>
                </a:solidFill>
                <a:latin typeface="Arial" charset="0"/>
              </a:rPr>
              <a:t>Or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3200">
                <a:solidFill>
                  <a:srgbClr val="000000"/>
                </a:solidFill>
                <a:latin typeface="Arial" charset="0"/>
              </a:rPr>
              <a:t>67 – 2 then take away 40 equals 25</a:t>
            </a:r>
          </a:p>
        </p:txBody>
      </p:sp>
    </p:spTree>
    <p:extLst>
      <p:ext uri="{BB962C8B-B14F-4D97-AF65-F5344CB8AC3E}">
        <p14:creationId xmlns:p14="http://schemas.microsoft.com/office/powerpoint/2010/main" val="662651007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4"/>
          <p:cNvSpPr>
            <a:spLocks noChangeArrowheads="1"/>
          </p:cNvSpPr>
          <p:nvPr/>
        </p:nvSpPr>
        <p:spPr bwMode="auto">
          <a:xfrm>
            <a:off x="539750" y="188913"/>
            <a:ext cx="7920038" cy="116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6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2800">
                <a:solidFill>
                  <a:srgbClr val="000000"/>
                </a:solidFill>
                <a:latin typeface="Arial" charset="0"/>
              </a:rPr>
              <a:t>How would you find the difference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2800">
                <a:solidFill>
                  <a:srgbClr val="000000"/>
                </a:solidFill>
                <a:latin typeface="Arial" charset="0"/>
              </a:rPr>
              <a:t> between 67 and 18 in your head?</a:t>
            </a:r>
          </a:p>
        </p:txBody>
      </p:sp>
      <p:sp>
        <p:nvSpPr>
          <p:cNvPr id="119813" name="Text Box 5"/>
          <p:cNvSpPr txBox="1">
            <a:spLocks noChangeArrowheads="1"/>
          </p:cNvSpPr>
          <p:nvPr/>
        </p:nvSpPr>
        <p:spPr bwMode="auto">
          <a:xfrm>
            <a:off x="460375" y="1484313"/>
            <a:ext cx="36480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6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2800">
                <a:solidFill>
                  <a:srgbClr val="000000"/>
                </a:solidFill>
                <a:latin typeface="Arial" charset="0"/>
              </a:rPr>
              <a:t>Here are some ideas</a:t>
            </a:r>
          </a:p>
        </p:txBody>
      </p:sp>
      <p:sp>
        <p:nvSpPr>
          <p:cNvPr id="119815" name="Text Box 7"/>
          <p:cNvSpPr txBox="1">
            <a:spLocks noChangeArrowheads="1"/>
          </p:cNvSpPr>
          <p:nvPr/>
        </p:nvSpPr>
        <p:spPr bwMode="auto">
          <a:xfrm>
            <a:off x="971550" y="2276475"/>
            <a:ext cx="77771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6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2800">
                <a:solidFill>
                  <a:srgbClr val="000000"/>
                </a:solidFill>
                <a:latin typeface="Arial" charset="0"/>
              </a:rPr>
              <a:t>67 take 10 gives 57 then take 8 to get 49</a:t>
            </a:r>
          </a:p>
        </p:txBody>
      </p:sp>
      <p:sp>
        <p:nvSpPr>
          <p:cNvPr id="119816" name="Text Box 8"/>
          <p:cNvSpPr txBox="1">
            <a:spLocks noChangeArrowheads="1"/>
          </p:cNvSpPr>
          <p:nvPr/>
        </p:nvSpPr>
        <p:spPr bwMode="auto">
          <a:xfrm>
            <a:off x="900113" y="3141663"/>
            <a:ext cx="799306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6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2800">
                <a:solidFill>
                  <a:srgbClr val="000000"/>
                </a:solidFill>
                <a:latin typeface="Arial" charset="0"/>
              </a:rPr>
              <a:t>67 take 20 gives 47 then add 2 back to get 49</a:t>
            </a:r>
          </a:p>
        </p:txBody>
      </p:sp>
      <p:sp>
        <p:nvSpPr>
          <p:cNvPr id="119817" name="Text Box 9"/>
          <p:cNvSpPr txBox="1">
            <a:spLocks noChangeArrowheads="1"/>
          </p:cNvSpPr>
          <p:nvPr/>
        </p:nvSpPr>
        <p:spPr bwMode="auto">
          <a:xfrm>
            <a:off x="899319" y="3861048"/>
            <a:ext cx="7705129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6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2000" dirty="0">
                <a:solidFill>
                  <a:srgbClr val="000000"/>
                </a:solidFill>
                <a:latin typeface="Arial" charset="0"/>
              </a:rPr>
              <a:t>You could start with 18 and work out how much you need to get up to 67.  Perhaps with a number line you have drawn, or one you have imagined in your head.</a:t>
            </a:r>
          </a:p>
        </p:txBody>
      </p:sp>
      <p:sp>
        <p:nvSpPr>
          <p:cNvPr id="86023" name="Text Box 10"/>
          <p:cNvSpPr txBox="1">
            <a:spLocks noChangeArrowheads="1"/>
          </p:cNvSpPr>
          <p:nvPr/>
        </p:nvSpPr>
        <p:spPr bwMode="auto">
          <a:xfrm>
            <a:off x="3995738" y="6237288"/>
            <a:ext cx="7191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6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2000">
                <a:solidFill>
                  <a:srgbClr val="000000"/>
                </a:solidFill>
                <a:latin typeface="Arial" charset="0"/>
              </a:rPr>
              <a:t>  </a:t>
            </a:r>
          </a:p>
        </p:txBody>
      </p:sp>
      <p:grpSp>
        <p:nvGrpSpPr>
          <p:cNvPr id="119836" name="Group 28"/>
          <p:cNvGrpSpPr>
            <a:grpSpLocks/>
          </p:cNvGrpSpPr>
          <p:nvPr/>
        </p:nvGrpSpPr>
        <p:grpSpPr bwMode="auto">
          <a:xfrm>
            <a:off x="1260475" y="5157788"/>
            <a:ext cx="6121400" cy="1476375"/>
            <a:chOff x="794" y="3249"/>
            <a:chExt cx="3856" cy="930"/>
          </a:xfrm>
        </p:grpSpPr>
        <p:sp>
          <p:nvSpPr>
            <p:cNvPr id="86031" name="Line 12"/>
            <p:cNvSpPr>
              <a:spLocks noChangeShapeType="1"/>
            </p:cNvSpPr>
            <p:nvPr/>
          </p:nvSpPr>
          <p:spPr bwMode="auto">
            <a:xfrm>
              <a:off x="794" y="3793"/>
              <a:ext cx="3856" cy="0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endParaRPr lang="en-GB" sz="20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86032" name="Text Box 13"/>
            <p:cNvSpPr txBox="1">
              <a:spLocks noChangeArrowheads="1"/>
            </p:cNvSpPr>
            <p:nvPr/>
          </p:nvSpPr>
          <p:spPr bwMode="auto">
            <a:xfrm>
              <a:off x="1066" y="3929"/>
              <a:ext cx="45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4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fontAlgn="base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GB" altLang="en-US" sz="2000">
                  <a:solidFill>
                    <a:srgbClr val="000000"/>
                  </a:solidFill>
                  <a:latin typeface="Arial" charset="0"/>
                </a:rPr>
                <a:t>18</a:t>
              </a:r>
            </a:p>
          </p:txBody>
        </p:sp>
        <p:sp>
          <p:nvSpPr>
            <p:cNvPr id="86033" name="Text Box 14"/>
            <p:cNvSpPr txBox="1">
              <a:spLocks noChangeArrowheads="1"/>
            </p:cNvSpPr>
            <p:nvPr/>
          </p:nvSpPr>
          <p:spPr bwMode="auto">
            <a:xfrm>
              <a:off x="3651" y="3884"/>
              <a:ext cx="45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4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fontAlgn="base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GB" altLang="en-US" sz="2000">
                  <a:solidFill>
                    <a:srgbClr val="000000"/>
                  </a:solidFill>
                  <a:latin typeface="Arial" charset="0"/>
                </a:rPr>
                <a:t>67</a:t>
              </a:r>
            </a:p>
          </p:txBody>
        </p:sp>
        <p:sp>
          <p:nvSpPr>
            <p:cNvPr id="86034" name="Line 15"/>
            <p:cNvSpPr>
              <a:spLocks noChangeShapeType="1"/>
            </p:cNvSpPr>
            <p:nvPr/>
          </p:nvSpPr>
          <p:spPr bwMode="auto">
            <a:xfrm flipH="1">
              <a:off x="1247" y="3793"/>
              <a:ext cx="0" cy="136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endParaRPr lang="en-GB" sz="20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86035" name="Line 16"/>
            <p:cNvSpPr>
              <a:spLocks noChangeShapeType="1"/>
            </p:cNvSpPr>
            <p:nvPr/>
          </p:nvSpPr>
          <p:spPr bwMode="auto">
            <a:xfrm flipH="1">
              <a:off x="3787" y="3793"/>
              <a:ext cx="0" cy="136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endParaRPr lang="en-GB" sz="20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86036" name="Freeform 17"/>
            <p:cNvSpPr>
              <a:spLocks/>
            </p:cNvSpPr>
            <p:nvPr/>
          </p:nvSpPr>
          <p:spPr bwMode="auto">
            <a:xfrm>
              <a:off x="3198" y="3567"/>
              <a:ext cx="590" cy="181"/>
            </a:xfrm>
            <a:custGeom>
              <a:avLst/>
              <a:gdLst>
                <a:gd name="T0" fmla="*/ 0 w 1316"/>
                <a:gd name="T1" fmla="*/ 25 h 462"/>
                <a:gd name="T2" fmla="*/ 53 w 1316"/>
                <a:gd name="T3" fmla="*/ 0 h 462"/>
                <a:gd name="T4" fmla="*/ 119 w 1316"/>
                <a:gd name="T5" fmla="*/ 28 h 462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316" h="462">
                  <a:moveTo>
                    <a:pt x="0" y="416"/>
                  </a:moveTo>
                  <a:cubicBezTo>
                    <a:pt x="185" y="208"/>
                    <a:pt x="371" y="0"/>
                    <a:pt x="590" y="8"/>
                  </a:cubicBezTo>
                  <a:cubicBezTo>
                    <a:pt x="809" y="16"/>
                    <a:pt x="1195" y="386"/>
                    <a:pt x="1316" y="462"/>
                  </a:cubicBezTo>
                </a:path>
              </a:pathLst>
            </a:custGeom>
            <a:noFill/>
            <a:ln w="38100" cap="flat" cmpd="sng">
              <a:solidFill>
                <a:schemeClr val="tx2"/>
              </a:solidFill>
              <a:prstDash val="solid"/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endParaRPr lang="en-GB" sz="20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86037" name="Text Box 18"/>
            <p:cNvSpPr txBox="1">
              <a:spLocks noChangeArrowheads="1"/>
            </p:cNvSpPr>
            <p:nvPr/>
          </p:nvSpPr>
          <p:spPr bwMode="auto">
            <a:xfrm>
              <a:off x="1383" y="3294"/>
              <a:ext cx="27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4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fontAlgn="base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GB" altLang="en-US" sz="2000">
                  <a:solidFill>
                    <a:srgbClr val="000000"/>
                  </a:solidFill>
                  <a:latin typeface="Arial" charset="0"/>
                </a:rPr>
                <a:t> </a:t>
              </a:r>
              <a:r>
                <a:rPr lang="en-GB" altLang="en-US" sz="2000">
                  <a:solidFill>
                    <a:srgbClr val="FFFF00"/>
                  </a:solidFill>
                  <a:latin typeface="Arial" charset="0"/>
                </a:rPr>
                <a:t>2</a:t>
              </a:r>
            </a:p>
          </p:txBody>
        </p:sp>
        <p:sp>
          <p:nvSpPr>
            <p:cNvPr id="86038" name="Text Box 19"/>
            <p:cNvSpPr txBox="1">
              <a:spLocks noChangeArrowheads="1"/>
            </p:cNvSpPr>
            <p:nvPr/>
          </p:nvSpPr>
          <p:spPr bwMode="auto">
            <a:xfrm>
              <a:off x="2200" y="3249"/>
              <a:ext cx="45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4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fontAlgn="base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GB" altLang="en-US" sz="2000">
                  <a:solidFill>
                    <a:srgbClr val="000000"/>
                  </a:solidFill>
                  <a:latin typeface="Arial" charset="0"/>
                </a:rPr>
                <a:t>  </a:t>
              </a:r>
              <a:r>
                <a:rPr lang="en-GB" altLang="en-US" sz="2000">
                  <a:solidFill>
                    <a:srgbClr val="FFFF00"/>
                  </a:solidFill>
                  <a:latin typeface="Arial" charset="0"/>
                </a:rPr>
                <a:t>40</a:t>
              </a:r>
            </a:p>
          </p:txBody>
        </p:sp>
        <p:sp>
          <p:nvSpPr>
            <p:cNvPr id="86039" name="Text Box 20"/>
            <p:cNvSpPr txBox="1">
              <a:spLocks noChangeArrowheads="1"/>
            </p:cNvSpPr>
            <p:nvPr/>
          </p:nvSpPr>
          <p:spPr bwMode="auto">
            <a:xfrm>
              <a:off x="2925" y="3929"/>
              <a:ext cx="45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4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fontAlgn="base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GB" altLang="en-US" sz="2000">
                  <a:solidFill>
                    <a:srgbClr val="000000"/>
                  </a:solidFill>
                  <a:latin typeface="Arial" charset="0"/>
                </a:rPr>
                <a:t>   60</a:t>
              </a:r>
            </a:p>
          </p:txBody>
        </p:sp>
        <p:sp>
          <p:nvSpPr>
            <p:cNvPr id="86040" name="Freeform 21"/>
            <p:cNvSpPr>
              <a:spLocks/>
            </p:cNvSpPr>
            <p:nvPr/>
          </p:nvSpPr>
          <p:spPr bwMode="auto">
            <a:xfrm>
              <a:off x="1292" y="3521"/>
              <a:ext cx="545" cy="235"/>
            </a:xfrm>
            <a:custGeom>
              <a:avLst/>
              <a:gdLst>
                <a:gd name="T0" fmla="*/ 0 w 1316"/>
                <a:gd name="T1" fmla="*/ 55 h 462"/>
                <a:gd name="T2" fmla="*/ 42 w 1316"/>
                <a:gd name="T3" fmla="*/ 1 h 462"/>
                <a:gd name="T4" fmla="*/ 94 w 1316"/>
                <a:gd name="T5" fmla="*/ 61 h 462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316" h="462">
                  <a:moveTo>
                    <a:pt x="0" y="416"/>
                  </a:moveTo>
                  <a:cubicBezTo>
                    <a:pt x="185" y="208"/>
                    <a:pt x="371" y="0"/>
                    <a:pt x="590" y="8"/>
                  </a:cubicBezTo>
                  <a:cubicBezTo>
                    <a:pt x="809" y="16"/>
                    <a:pt x="1195" y="386"/>
                    <a:pt x="1316" y="462"/>
                  </a:cubicBezTo>
                </a:path>
              </a:pathLst>
            </a:custGeom>
            <a:noFill/>
            <a:ln w="38100" cap="flat" cmpd="sng">
              <a:solidFill>
                <a:schemeClr val="tx2"/>
              </a:solidFill>
              <a:prstDash val="solid"/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endParaRPr lang="en-GB" sz="20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86041" name="Text Box 22"/>
            <p:cNvSpPr txBox="1">
              <a:spLocks noChangeArrowheads="1"/>
            </p:cNvSpPr>
            <p:nvPr/>
          </p:nvSpPr>
          <p:spPr bwMode="auto">
            <a:xfrm>
              <a:off x="1610" y="3929"/>
              <a:ext cx="45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4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fontAlgn="base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GB" altLang="en-US" sz="2000">
                  <a:solidFill>
                    <a:srgbClr val="000000"/>
                  </a:solidFill>
                  <a:latin typeface="Arial" charset="0"/>
                </a:rPr>
                <a:t>20</a:t>
              </a:r>
            </a:p>
          </p:txBody>
        </p:sp>
        <p:sp>
          <p:nvSpPr>
            <p:cNvPr id="86042" name="Line 23"/>
            <p:cNvSpPr>
              <a:spLocks noChangeShapeType="1"/>
            </p:cNvSpPr>
            <p:nvPr/>
          </p:nvSpPr>
          <p:spPr bwMode="auto">
            <a:xfrm flipH="1">
              <a:off x="1837" y="3793"/>
              <a:ext cx="0" cy="136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endParaRPr lang="en-GB" sz="20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86043" name="Freeform 24"/>
            <p:cNvSpPr>
              <a:spLocks/>
            </p:cNvSpPr>
            <p:nvPr/>
          </p:nvSpPr>
          <p:spPr bwMode="auto">
            <a:xfrm>
              <a:off x="1882" y="3521"/>
              <a:ext cx="1316" cy="235"/>
            </a:xfrm>
            <a:custGeom>
              <a:avLst/>
              <a:gdLst>
                <a:gd name="T0" fmla="*/ 0 w 1316"/>
                <a:gd name="T1" fmla="*/ 55 h 462"/>
                <a:gd name="T2" fmla="*/ 590 w 1316"/>
                <a:gd name="T3" fmla="*/ 1 h 462"/>
                <a:gd name="T4" fmla="*/ 1316 w 1316"/>
                <a:gd name="T5" fmla="*/ 61 h 462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316" h="462">
                  <a:moveTo>
                    <a:pt x="0" y="416"/>
                  </a:moveTo>
                  <a:cubicBezTo>
                    <a:pt x="185" y="208"/>
                    <a:pt x="371" y="0"/>
                    <a:pt x="590" y="8"/>
                  </a:cubicBezTo>
                  <a:cubicBezTo>
                    <a:pt x="809" y="16"/>
                    <a:pt x="1195" y="386"/>
                    <a:pt x="1316" y="462"/>
                  </a:cubicBezTo>
                </a:path>
              </a:pathLst>
            </a:custGeom>
            <a:noFill/>
            <a:ln w="38100" cap="flat" cmpd="sng">
              <a:solidFill>
                <a:schemeClr val="tx2"/>
              </a:solidFill>
              <a:prstDash val="solid"/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endParaRPr lang="en-GB" sz="20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86044" name="Line 25"/>
            <p:cNvSpPr>
              <a:spLocks noChangeShapeType="1"/>
            </p:cNvSpPr>
            <p:nvPr/>
          </p:nvSpPr>
          <p:spPr bwMode="auto">
            <a:xfrm flipH="1">
              <a:off x="3198" y="3793"/>
              <a:ext cx="0" cy="136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endParaRPr lang="en-GB" sz="20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86045" name="Text Box 26"/>
            <p:cNvSpPr txBox="1">
              <a:spLocks noChangeArrowheads="1"/>
            </p:cNvSpPr>
            <p:nvPr/>
          </p:nvSpPr>
          <p:spPr bwMode="auto">
            <a:xfrm>
              <a:off x="3288" y="3249"/>
              <a:ext cx="45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4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fontAlgn="base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GB" altLang="en-US" sz="2000">
                  <a:solidFill>
                    <a:srgbClr val="FFFF00"/>
                  </a:solidFill>
                  <a:latin typeface="Arial" charset="0"/>
                </a:rPr>
                <a:t>  7</a:t>
              </a:r>
            </a:p>
          </p:txBody>
        </p:sp>
      </p:grpSp>
      <p:sp>
        <p:nvSpPr>
          <p:cNvPr id="119835" name="Text Box 27"/>
          <p:cNvSpPr txBox="1">
            <a:spLocks noChangeArrowheads="1"/>
          </p:cNvSpPr>
          <p:nvPr/>
        </p:nvSpPr>
        <p:spPr bwMode="auto">
          <a:xfrm>
            <a:off x="6372225" y="5229225"/>
            <a:ext cx="24479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6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2000">
                <a:solidFill>
                  <a:srgbClr val="FFFF00"/>
                </a:solidFill>
                <a:latin typeface="Arial" charset="0"/>
              </a:rPr>
              <a:t>2 + 40 + 7 = 49</a:t>
            </a:r>
          </a:p>
        </p:txBody>
      </p:sp>
    </p:spTree>
    <p:extLst>
      <p:ext uri="{BB962C8B-B14F-4D97-AF65-F5344CB8AC3E}">
        <p14:creationId xmlns:p14="http://schemas.microsoft.com/office/powerpoint/2010/main" val="2817882768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2060848"/>
            <a:ext cx="7772400" cy="720725"/>
          </a:xfrm>
        </p:spPr>
        <p:txBody>
          <a:bodyPr/>
          <a:lstStyle/>
          <a:p>
            <a:pPr eaLnBrk="1" hangingPunct="1"/>
            <a:r>
              <a:rPr lang="en-GB" altLang="en-US" sz="3600" dirty="0"/>
              <a:t>It doesn’t matter </a:t>
            </a:r>
            <a:r>
              <a:rPr lang="en-GB" altLang="en-US" sz="3600" dirty="0">
                <a:solidFill>
                  <a:srgbClr val="FF0000"/>
                </a:solidFill>
              </a:rPr>
              <a:t>how</a:t>
            </a:r>
            <a:r>
              <a:rPr lang="en-GB" altLang="en-US" sz="3600" dirty="0"/>
              <a:t> you do it as long as you get the right answer.</a:t>
            </a:r>
            <a:br>
              <a:rPr lang="en-GB" altLang="en-US" sz="3600" dirty="0"/>
            </a:br>
            <a:endParaRPr lang="en-GB" altLang="en-US" sz="3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140968"/>
            <a:ext cx="2095500" cy="218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4353724"/>
      </p:ext>
    </p:extLst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2060848"/>
            <a:ext cx="8568952" cy="720725"/>
          </a:xfrm>
        </p:spPr>
        <p:txBody>
          <a:bodyPr/>
          <a:lstStyle/>
          <a:p>
            <a:pPr eaLnBrk="1" hangingPunct="1"/>
            <a:r>
              <a:rPr lang="en-GB" altLang="en-US" sz="3600" dirty="0"/>
              <a:t>Some subtraction calculations …</a:t>
            </a:r>
          </a:p>
        </p:txBody>
      </p:sp>
    </p:spTree>
    <p:extLst>
      <p:ext uri="{BB962C8B-B14F-4D97-AF65-F5344CB8AC3E}">
        <p14:creationId xmlns:p14="http://schemas.microsoft.com/office/powerpoint/2010/main" val="2153842009"/>
      </p:ext>
    </p:extLst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Write the missing number in the box. </a:t>
            </a:r>
          </a:p>
        </p:txBody>
      </p:sp>
      <p:sp>
        <p:nvSpPr>
          <p:cNvPr id="4" name="Rectangle 3"/>
          <p:cNvSpPr/>
          <p:nvPr/>
        </p:nvSpPr>
        <p:spPr bwMode="auto">
          <a:xfrm>
            <a:off x="1547664" y="2303790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932040" y="2628697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=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848424" y="264965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38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771800" y="2626344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  <a:latin typeface="Arial"/>
                <a:cs typeface="Arial"/>
              </a:rPr>
              <a:t>─</a:t>
            </a:r>
            <a:r>
              <a:rPr lang="en-GB" sz="3600" b="1" dirty="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779912" y="2649659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52</a:t>
            </a:r>
          </a:p>
        </p:txBody>
      </p:sp>
    </p:spTree>
    <p:extLst>
      <p:ext uri="{BB962C8B-B14F-4D97-AF65-F5344CB8AC3E}">
        <p14:creationId xmlns:p14="http://schemas.microsoft.com/office/powerpoint/2010/main" val="2162025799"/>
      </p:ext>
    </p:extLst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Write the missing number in the box. </a:t>
            </a:r>
          </a:p>
        </p:txBody>
      </p:sp>
      <p:sp>
        <p:nvSpPr>
          <p:cNvPr id="4" name="Rectangle 3"/>
          <p:cNvSpPr/>
          <p:nvPr/>
        </p:nvSpPr>
        <p:spPr bwMode="auto">
          <a:xfrm>
            <a:off x="1547664" y="2303790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932040" y="2628697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=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848424" y="264965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27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771800" y="2626344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  <a:latin typeface="Arial"/>
                <a:cs typeface="Arial"/>
              </a:rPr>
              <a:t>─</a:t>
            </a:r>
            <a:r>
              <a:rPr lang="en-GB" sz="3600" b="1" dirty="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779912" y="2649659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42</a:t>
            </a:r>
          </a:p>
        </p:txBody>
      </p:sp>
    </p:spTree>
    <p:extLst>
      <p:ext uri="{BB962C8B-B14F-4D97-AF65-F5344CB8AC3E}">
        <p14:creationId xmlns:p14="http://schemas.microsoft.com/office/powerpoint/2010/main" val="2720264748"/>
      </p:ext>
    </p:extLst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Put the digits 9, 2 and 4 in the boxes to complete the calculation.</a:t>
            </a:r>
          </a:p>
        </p:txBody>
      </p:sp>
      <p:sp>
        <p:nvSpPr>
          <p:cNvPr id="4" name="Rectangle 3"/>
          <p:cNvSpPr/>
          <p:nvPr/>
        </p:nvSpPr>
        <p:spPr bwMode="auto">
          <a:xfrm>
            <a:off x="755576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1763688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59832" y="2564904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  <a:latin typeface="Arial"/>
                <a:cs typeface="Arial"/>
              </a:rPr>
              <a:t>─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4211960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40152" y="260177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=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020272" y="2592379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15</a:t>
            </a:r>
          </a:p>
        </p:txBody>
      </p:sp>
    </p:spTree>
    <p:extLst>
      <p:ext uri="{BB962C8B-B14F-4D97-AF65-F5344CB8AC3E}">
        <p14:creationId xmlns:p14="http://schemas.microsoft.com/office/powerpoint/2010/main" val="2109093707"/>
      </p:ext>
    </p:extLst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might the missing numbers be?</a:t>
            </a:r>
          </a:p>
        </p:txBody>
      </p:sp>
      <p:sp>
        <p:nvSpPr>
          <p:cNvPr id="4" name="Rectangle 3"/>
          <p:cNvSpPr/>
          <p:nvPr/>
        </p:nvSpPr>
        <p:spPr bwMode="auto">
          <a:xfrm>
            <a:off x="2195736" y="2239997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04093" y="2539970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  <a:latin typeface="Arial"/>
                <a:cs typeface="Arial"/>
              </a:rPr>
              <a:t>─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5303322" y="2232947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156176" y="260177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=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020272" y="2592379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15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20842" y="2572506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  <a:latin typeface="Arial"/>
                <a:cs typeface="Arial"/>
              </a:rPr>
              <a:t>─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3183850" y="2239997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5536" y="2692225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50</a:t>
            </a:r>
          </a:p>
        </p:txBody>
      </p:sp>
    </p:spTree>
    <p:extLst>
      <p:ext uri="{BB962C8B-B14F-4D97-AF65-F5344CB8AC3E}">
        <p14:creationId xmlns:p14="http://schemas.microsoft.com/office/powerpoint/2010/main" val="2784517214"/>
      </p:ext>
    </p:extLst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might the missing numbers be?</a:t>
            </a:r>
          </a:p>
        </p:txBody>
      </p:sp>
      <p:sp>
        <p:nvSpPr>
          <p:cNvPr id="4" name="Rectangle 3"/>
          <p:cNvSpPr/>
          <p:nvPr/>
        </p:nvSpPr>
        <p:spPr bwMode="auto">
          <a:xfrm>
            <a:off x="4860032" y="2215063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91880" y="2586449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  <a:latin typeface="Arial"/>
                <a:cs typeface="Arial"/>
              </a:rPr>
              <a:t>─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012160" y="260177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=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555776" y="2592241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15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763688" y="2586450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  <a:latin typeface="Arial"/>
                <a:cs typeface="Arial"/>
              </a:rPr>
              <a:t>─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755576" y="2226414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092280" y="260177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32</a:t>
            </a:r>
          </a:p>
        </p:txBody>
      </p:sp>
    </p:spTree>
    <p:extLst>
      <p:ext uri="{BB962C8B-B14F-4D97-AF65-F5344CB8AC3E}">
        <p14:creationId xmlns:p14="http://schemas.microsoft.com/office/powerpoint/2010/main" val="1262017257"/>
      </p:ext>
    </p:extLst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might the missing digits be?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72000" y="2630341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=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83568" y="260177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593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94738" y="2586450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  <a:latin typeface="Arial"/>
                <a:cs typeface="Arial"/>
              </a:rPr>
              <a:t>─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2874966" y="2276871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64088" y="2640574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32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377144" y="2601778"/>
            <a:ext cx="4680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995936" y="2630341"/>
            <a:ext cx="4680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</a:rPr>
              <a:t>5</a:t>
            </a:r>
          </a:p>
        </p:txBody>
      </p:sp>
      <p:sp>
        <p:nvSpPr>
          <p:cNvPr id="16" name="Rectangle 15"/>
          <p:cNvSpPr/>
          <p:nvPr/>
        </p:nvSpPr>
        <p:spPr bwMode="auto">
          <a:xfrm>
            <a:off x="6156176" y="2332219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4671794"/>
      </p:ext>
    </p:extLst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539552" y="2060848"/>
            <a:ext cx="7772400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pPr eaLnBrk="1" hangingPunct="1"/>
            <a:r>
              <a:rPr lang="en-GB" altLang="en-US" sz="3600" kern="0" dirty="0"/>
              <a:t>Place Value and Number Properties Revision …</a:t>
            </a:r>
          </a:p>
        </p:txBody>
      </p:sp>
    </p:spTree>
    <p:extLst>
      <p:ext uri="{BB962C8B-B14F-4D97-AF65-F5344CB8AC3E}">
        <p14:creationId xmlns:p14="http://schemas.microsoft.com/office/powerpoint/2010/main" val="2132511051"/>
      </p:ext>
    </p:extLst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Put the digits 1, 4 and 6 in the boxes to make a number between 300 and 500. </a:t>
            </a:r>
          </a:p>
        </p:txBody>
      </p:sp>
      <p:sp>
        <p:nvSpPr>
          <p:cNvPr id="4" name="Rectangle 3"/>
          <p:cNvSpPr/>
          <p:nvPr/>
        </p:nvSpPr>
        <p:spPr bwMode="auto">
          <a:xfrm>
            <a:off x="1979712" y="2288620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2987824" y="2288538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3995936" y="2288538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8123679"/>
      </p:ext>
    </p:extLst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Put the digits 2, 4, 7 and 9 in the boxes to make a number between 5 000 and 8 000. </a:t>
            </a:r>
          </a:p>
        </p:txBody>
      </p:sp>
      <p:sp>
        <p:nvSpPr>
          <p:cNvPr id="4" name="Rectangle 3"/>
          <p:cNvSpPr/>
          <p:nvPr/>
        </p:nvSpPr>
        <p:spPr bwMode="auto">
          <a:xfrm>
            <a:off x="1979712" y="2288620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2987824" y="2288538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3995936" y="2288538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5004048" y="2288620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1231819"/>
      </p:ext>
    </p:extLst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7731872"/>
              </p:ext>
            </p:extLst>
          </p:nvPr>
        </p:nvGraphicFramePr>
        <p:xfrm>
          <a:off x="251520" y="1484784"/>
          <a:ext cx="8712962" cy="459996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0505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65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65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7654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7714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7714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7714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7714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7714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8725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8725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8725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87256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87256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87256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87256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87256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87256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87256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87256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  <a:gridCol w="387256">
                  <a:extLst>
                    <a:ext uri="{9D8B030D-6E8A-4147-A177-3AD203B41FA5}">
                      <a16:colId xmlns:a16="http://schemas.microsoft.com/office/drawing/2014/main" val="20020"/>
                    </a:ext>
                  </a:extLst>
                </a:gridCol>
              </a:tblGrid>
              <a:tr h="432048">
                <a:tc rowSpan="2"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endParaRPr lang="en-GB" sz="14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 anchor="b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AE8E6"/>
                    </a:solidFill>
                  </a:tcPr>
                </a:tc>
                <a:tc gridSpan="20"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b="1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Number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8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729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b="1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1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 anchor="ctr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3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b="1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2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 anchor="ctr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3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b="1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3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 anchor="ctr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3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b="1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4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 anchor="ctr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3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b="1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5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 anchor="ctr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3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b="1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6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 anchor="ctr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3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b="1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7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 anchor="ctr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3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b="1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8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 anchor="ctr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3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b="1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9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 anchor="ctr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3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b="1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10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 anchor="ctr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3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b="1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11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 anchor="ctr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3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b="1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12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 anchor="ctr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3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b="1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13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 anchor="ctr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3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b="1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14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 anchor="ctr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3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b="1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15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 anchor="ctr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3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b="1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16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 anchor="ctr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3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b="1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17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 anchor="ctr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3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b="1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18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 anchor="ctr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3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b="1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19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 anchor="ctr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3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b="1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20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 anchor="ctr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3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6441"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spcAft>
                          <a:spcPts val="12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Odd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6441"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spcAft>
                          <a:spcPts val="12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Even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10376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Prime number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Square number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26441"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spcAft>
                          <a:spcPts val="12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Multiple of 3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26441"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spcAft>
                          <a:spcPts val="12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Multiple of 5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39552" y="548680"/>
            <a:ext cx="8424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tx2"/>
                </a:solidFill>
              </a:rPr>
              <a:t>Fill in the grid with a tick for the properties of each number.</a:t>
            </a:r>
          </a:p>
        </p:txBody>
      </p:sp>
    </p:spTree>
    <p:extLst>
      <p:ext uri="{BB962C8B-B14F-4D97-AF65-F5344CB8AC3E}">
        <p14:creationId xmlns:p14="http://schemas.microsoft.com/office/powerpoint/2010/main" val="3513937633"/>
      </p:ext>
    </p:extLst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TextBox 1"/>
          <p:cNvSpPr txBox="1">
            <a:spLocks noChangeArrowheads="1"/>
          </p:cNvSpPr>
          <p:nvPr/>
        </p:nvSpPr>
        <p:spPr bwMode="auto">
          <a:xfrm>
            <a:off x="468313" y="765175"/>
            <a:ext cx="828040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3600" b="1" dirty="0">
                <a:solidFill>
                  <a:srgbClr val="000000"/>
                </a:solidFill>
              </a:rPr>
              <a:t>Year 6 SATs Booster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GB" altLang="en-US" sz="3600" b="1" dirty="0">
              <a:solidFill>
                <a:srgbClr val="000000"/>
              </a:solidFill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3600" b="1" dirty="0">
                <a:solidFill>
                  <a:srgbClr val="000000"/>
                </a:solidFill>
              </a:rPr>
              <a:t>Maths 2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GB" altLang="en-US" sz="3600" b="1" dirty="0">
              <a:solidFill>
                <a:srgbClr val="000000"/>
              </a:solidFill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3600" b="1" dirty="0">
                <a:solidFill>
                  <a:srgbClr val="000000"/>
                </a:solidFill>
              </a:rPr>
              <a:t>Part 2 Number Investigations</a:t>
            </a:r>
          </a:p>
        </p:txBody>
      </p:sp>
    </p:spTree>
    <p:extLst>
      <p:ext uri="{BB962C8B-B14F-4D97-AF65-F5344CB8AC3E}">
        <p14:creationId xmlns:p14="http://schemas.microsoft.com/office/powerpoint/2010/main" val="190064320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476672"/>
            <a:ext cx="784887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You are a crack team of Mathematicians. The next slides contain a series of investigations that need open approaches such as trial and error or repeated testing to prove your theories. </a:t>
            </a:r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1604" y="2587070"/>
            <a:ext cx="4988784" cy="3319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282574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4664"/>
            <a:ext cx="5472608" cy="5472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868144" y="476672"/>
            <a:ext cx="28803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Find four numbers at the four corners of a square within the grid, for example the square made by the numbers 4, 5, 14, 15. Add the diagonal numbers.  What do you notice?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67908" y="2996952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Find another square e.g. 45, 47, 65, 67. Add the diagonal numbers again and see what you find.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20780" y="4334054"/>
            <a:ext cx="28803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Keep finding squares across the grid. Add the diagonal numbers each time. What happens? What if you try larger squares </a:t>
            </a:r>
            <a:r>
              <a:rPr lang="en-GB" dirty="0" err="1"/>
              <a:t>eg</a:t>
            </a:r>
            <a:r>
              <a:rPr lang="en-GB" dirty="0"/>
              <a:t>. the one with the corners 78, 80, 98 and 100?</a:t>
            </a:r>
          </a:p>
        </p:txBody>
      </p:sp>
    </p:spTree>
    <p:extLst>
      <p:ext uri="{BB962C8B-B14F-4D97-AF65-F5344CB8AC3E}">
        <p14:creationId xmlns:p14="http://schemas.microsoft.com/office/powerpoint/2010/main" val="415957110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528" y="476672"/>
            <a:ext cx="770485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/>
              <a:t>My ‘magic numbers’ are four digit numbers. </a:t>
            </a:r>
          </a:p>
          <a:p>
            <a:endParaRPr lang="en-GB" sz="3600" dirty="0"/>
          </a:p>
          <a:p>
            <a:r>
              <a:rPr lang="en-GB" sz="3600" dirty="0"/>
              <a:t>When all their digits are added together equal 6, but no digit is 0.  </a:t>
            </a:r>
          </a:p>
          <a:p>
            <a:endParaRPr lang="en-GB" sz="3600" dirty="0"/>
          </a:p>
          <a:p>
            <a:r>
              <a:rPr lang="en-GB" sz="3600" dirty="0"/>
              <a:t>Can you find 10 of my ‘magic numbers’?</a:t>
            </a: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365104"/>
            <a:ext cx="2359149" cy="2359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2032258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692696"/>
            <a:ext cx="61926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Each letter of the alphabet has been given a value: </a:t>
            </a:r>
          </a:p>
          <a:p>
            <a:r>
              <a:rPr lang="en-GB" dirty="0"/>
              <a:t>A = 1p</a:t>
            </a:r>
          </a:p>
          <a:p>
            <a:r>
              <a:rPr lang="en-GB" dirty="0"/>
              <a:t>B = 2p</a:t>
            </a:r>
          </a:p>
          <a:p>
            <a:r>
              <a:rPr lang="en-GB" dirty="0"/>
              <a:t>C = 3p </a:t>
            </a:r>
          </a:p>
          <a:p>
            <a:r>
              <a:rPr lang="en-GB" dirty="0"/>
              <a:t>and so on until Z = 26p.  </a:t>
            </a: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006" y="2454305"/>
            <a:ext cx="2457450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347864" y="2454305"/>
            <a:ext cx="14401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EGG</a:t>
            </a:r>
          </a:p>
          <a:p>
            <a:r>
              <a:rPr lang="en-GB" dirty="0"/>
              <a:t>E = 5p</a:t>
            </a:r>
          </a:p>
          <a:p>
            <a:r>
              <a:rPr lang="en-GB" dirty="0"/>
              <a:t>G = 7p</a:t>
            </a:r>
          </a:p>
          <a:p>
            <a:r>
              <a:rPr lang="en-GB" dirty="0"/>
              <a:t>G = 7p</a:t>
            </a:r>
          </a:p>
          <a:p>
            <a:r>
              <a:rPr lang="en-GB" dirty="0"/>
              <a:t>Total = 19p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2454306"/>
            <a:ext cx="2160240" cy="163274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308304" y="2454305"/>
            <a:ext cx="14401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HAM</a:t>
            </a:r>
          </a:p>
          <a:p>
            <a:r>
              <a:rPr lang="en-GB" dirty="0"/>
              <a:t>H = 8p</a:t>
            </a:r>
          </a:p>
          <a:p>
            <a:r>
              <a:rPr lang="en-GB" dirty="0"/>
              <a:t>A = 1p</a:t>
            </a:r>
          </a:p>
          <a:p>
            <a:r>
              <a:rPr lang="en-GB" dirty="0"/>
              <a:t>M = 13p</a:t>
            </a:r>
          </a:p>
          <a:p>
            <a:r>
              <a:rPr lang="en-GB" dirty="0"/>
              <a:t>Total = 22p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83006" y="4797152"/>
            <a:ext cx="61926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Can you find a food item that comes to exactly £1?</a:t>
            </a:r>
          </a:p>
          <a:p>
            <a:endParaRPr lang="en-GB" dirty="0"/>
          </a:p>
          <a:p>
            <a:r>
              <a:rPr lang="en-GB" dirty="0"/>
              <a:t>Can you make up a menu that comes to exactly £2.50?</a:t>
            </a:r>
          </a:p>
          <a:p>
            <a:endParaRPr lang="en-GB" dirty="0"/>
          </a:p>
          <a:p>
            <a:r>
              <a:rPr lang="en-GB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4715691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>
            <a:spLocks noChangeArrowheads="1"/>
          </p:cNvSpPr>
          <p:nvPr/>
        </p:nvSpPr>
        <p:spPr bwMode="auto">
          <a:xfrm>
            <a:off x="323528" y="81472"/>
            <a:ext cx="4840288" cy="1944216"/>
          </a:xfrm>
          <a:prstGeom prst="roundRect">
            <a:avLst>
              <a:gd name="adj" fmla="val 10528"/>
            </a:avLst>
          </a:prstGeom>
          <a:gradFill rotWithShape="1">
            <a:gsLst>
              <a:gs pos="0">
                <a:srgbClr val="EAF1DD"/>
              </a:gs>
              <a:gs pos="100000">
                <a:srgbClr val="D6E3BC"/>
              </a:gs>
            </a:gsLst>
            <a:lin ang="5400000" scaled="1"/>
          </a:gradFill>
          <a:ln w="9525">
            <a:solidFill>
              <a:srgbClr val="92D05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 sz="1200" dirty="0"/>
              <a:t>Imagine if you were able to turn your teacher into a frog!</a:t>
            </a:r>
          </a:p>
          <a:p>
            <a:r>
              <a:rPr lang="en-GB" sz="1200" dirty="0"/>
              <a:t> </a:t>
            </a:r>
          </a:p>
          <a:p>
            <a:r>
              <a:rPr lang="en-GB" sz="1200" dirty="0"/>
              <a:t>A witch has told you that you will need a 24-leg potion to do this.  She has provided you with an unlimited supply of the following: spiders (8 legs), lizards (4 legs) and bats (2 legs). </a:t>
            </a:r>
          </a:p>
          <a:p>
            <a:r>
              <a:rPr lang="en-GB" sz="1200" dirty="0"/>
              <a:t>Unfortunately, or fortunately for your teacher, the witch can’t remember the number of each animal needed for the spell to work.</a:t>
            </a:r>
          </a:p>
          <a:p>
            <a:pPr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</a:pPr>
            <a:r>
              <a:rPr lang="en-GB" sz="1200" b="1" dirty="0">
                <a:latin typeface="SassoonPrimaryInfant"/>
                <a:ea typeface="Calibri"/>
                <a:cs typeface="Arial"/>
              </a:rPr>
              <a:t>Try to find out all the possible combinations that would total 24 legs.</a:t>
            </a:r>
            <a:endParaRPr lang="en-GB" sz="1200" dirty="0">
              <a:latin typeface="Gill Sans MT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300" dirty="0">
                <a:latin typeface="SassoonPrimaryInfant"/>
                <a:ea typeface="Calibri"/>
                <a:cs typeface="Times New Roman"/>
              </a:rPr>
              <a:t> </a:t>
            </a:r>
            <a:endParaRPr lang="en-GB" sz="1200" dirty="0">
              <a:latin typeface="Gill Sans MT"/>
              <a:ea typeface="Calibri"/>
              <a:cs typeface="Times New Roman"/>
            </a:endParaRPr>
          </a:p>
          <a:p>
            <a:endParaRPr lang="en-GB" sz="1200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2496914"/>
              </p:ext>
            </p:extLst>
          </p:nvPr>
        </p:nvGraphicFramePr>
        <p:xfrm>
          <a:off x="395536" y="2110887"/>
          <a:ext cx="6514636" cy="4525960"/>
        </p:xfrm>
        <a:graphic>
          <a:graphicData uri="http://schemas.openxmlformats.org/drawingml/2006/table">
            <a:tbl>
              <a:tblPr firstRow="1" firstCol="1" bandRow="1"/>
              <a:tblGrid>
                <a:gridCol w="968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8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80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680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680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6937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0488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4972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spiders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>
                        <a:effectLst/>
                        <a:latin typeface="SassoonPrimaryInfan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>
                      <a:noFill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lizards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>
                        <a:effectLst/>
                        <a:latin typeface="SassoonPrimaryInfan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>
                      <a:noFill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bats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>
                        <a:effectLst/>
                        <a:latin typeface="SassoonPrimaryInfan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>
                      <a:noFill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Total legs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9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3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number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3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legs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3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number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3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legs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3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number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3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legs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01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1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8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1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4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6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12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24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01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01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01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01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01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01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001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001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001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 dirty="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pic>
        <p:nvPicPr>
          <p:cNvPr id="21509" name="Picture 5" descr="MC900436398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9322">
            <a:off x="5353317" y="292442"/>
            <a:ext cx="1018940" cy="1018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8" name="Picture 4" descr="MC900084132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27492">
            <a:off x="6758913" y="802616"/>
            <a:ext cx="2180874" cy="659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7" name="Picture 3" descr="MC900304955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7106" y="2024844"/>
            <a:ext cx="1963855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976" y="3645024"/>
            <a:ext cx="2074589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8182602"/>
      </p:ext>
    </p:extLst>
  </p:cSld>
  <p:clrMapOvr>
    <a:masterClrMapping/>
  </p:clrMapOvr>
</p:sld>
</file>

<file path=ppt/theme/theme1.xml><?xml version="1.0" encoding="utf-8"?>
<a:theme xmlns:a="http://schemas.openxmlformats.org/drawingml/2006/main" name="1_Default Design">
  <a:themeElements>
    <a:clrScheme name="">
      <a:dk1>
        <a:srgbClr val="FFFF00"/>
      </a:dk1>
      <a:lt1>
        <a:srgbClr val="FFFF00"/>
      </a:lt1>
      <a:dk2>
        <a:srgbClr val="000000"/>
      </a:dk2>
      <a:lt2>
        <a:srgbClr val="808080"/>
      </a:lt2>
      <a:accent1>
        <a:srgbClr val="00CC99"/>
      </a:accent1>
      <a:accent2>
        <a:srgbClr val="0000FF"/>
      </a:accent2>
      <a:accent3>
        <a:srgbClr val="FFFFAA"/>
      </a:accent3>
      <a:accent4>
        <a:srgbClr val="DADA00"/>
      </a:accent4>
      <a:accent5>
        <a:srgbClr val="AAE2CA"/>
      </a:accent5>
      <a:accent6>
        <a:srgbClr val="0000E7"/>
      </a:accent6>
      <a:hlink>
        <a:srgbClr val="CCCCFF"/>
      </a:hlink>
      <a:folHlink>
        <a:srgbClr val="B2B2B2"/>
      </a:folHlink>
    </a:clrScheme>
    <a:fontScheme name="1_Default Design">
      <a:majorFont>
        <a:latin typeface="Arial Black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tx2"/>
          </a:solidFill>
          <a:prstDash val="solid"/>
          <a:round/>
          <a:headEnd type="triangl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tx2"/>
          </a:solidFill>
          <a:prstDash val="solid"/>
          <a:round/>
          <a:headEnd type="triangl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Default Design">
  <a:themeElements>
    <a:clrScheme name="">
      <a:dk1>
        <a:srgbClr val="FFFF00"/>
      </a:dk1>
      <a:lt1>
        <a:srgbClr val="FFFF00"/>
      </a:lt1>
      <a:dk2>
        <a:srgbClr val="000000"/>
      </a:dk2>
      <a:lt2>
        <a:srgbClr val="808080"/>
      </a:lt2>
      <a:accent1>
        <a:srgbClr val="00CC99"/>
      </a:accent1>
      <a:accent2>
        <a:srgbClr val="0000FF"/>
      </a:accent2>
      <a:accent3>
        <a:srgbClr val="FFFFAA"/>
      </a:accent3>
      <a:accent4>
        <a:srgbClr val="DADA00"/>
      </a:accent4>
      <a:accent5>
        <a:srgbClr val="AAE2CA"/>
      </a:accent5>
      <a:accent6>
        <a:srgbClr val="0000E7"/>
      </a:accent6>
      <a:hlink>
        <a:srgbClr val="CCCCFF"/>
      </a:hlink>
      <a:folHlink>
        <a:srgbClr val="B2B2B2"/>
      </a:folHlink>
    </a:clrScheme>
    <a:fontScheme name="1_Default Design">
      <a:majorFont>
        <a:latin typeface="Arial Black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tx2"/>
          </a:solidFill>
          <a:prstDash val="solid"/>
          <a:round/>
          <a:headEnd type="triangl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tx2"/>
          </a:solidFill>
          <a:prstDash val="solid"/>
          <a:round/>
          <a:headEnd type="triangl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3_Default Design">
  <a:themeElements>
    <a:clrScheme name="">
      <a:dk1>
        <a:srgbClr val="FFFF00"/>
      </a:dk1>
      <a:lt1>
        <a:srgbClr val="FFFF00"/>
      </a:lt1>
      <a:dk2>
        <a:srgbClr val="000000"/>
      </a:dk2>
      <a:lt2>
        <a:srgbClr val="808080"/>
      </a:lt2>
      <a:accent1>
        <a:srgbClr val="00CC99"/>
      </a:accent1>
      <a:accent2>
        <a:srgbClr val="0000FF"/>
      </a:accent2>
      <a:accent3>
        <a:srgbClr val="FFFFAA"/>
      </a:accent3>
      <a:accent4>
        <a:srgbClr val="DADA00"/>
      </a:accent4>
      <a:accent5>
        <a:srgbClr val="AAE2CA"/>
      </a:accent5>
      <a:accent6>
        <a:srgbClr val="0000E7"/>
      </a:accent6>
      <a:hlink>
        <a:srgbClr val="CCCCFF"/>
      </a:hlink>
      <a:folHlink>
        <a:srgbClr val="B2B2B2"/>
      </a:folHlink>
    </a:clrScheme>
    <a:fontScheme name="1_Default Design">
      <a:majorFont>
        <a:latin typeface="Arial Black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tx2"/>
          </a:solidFill>
          <a:prstDash val="solid"/>
          <a:round/>
          <a:headEnd type="triangl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tx2"/>
          </a:solidFill>
          <a:prstDash val="solid"/>
          <a:round/>
          <a:headEnd type="triangl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4_Default Design">
  <a:themeElements>
    <a:clrScheme name="">
      <a:dk1>
        <a:srgbClr val="FFFF00"/>
      </a:dk1>
      <a:lt1>
        <a:srgbClr val="FFFF00"/>
      </a:lt1>
      <a:dk2>
        <a:srgbClr val="000000"/>
      </a:dk2>
      <a:lt2>
        <a:srgbClr val="808080"/>
      </a:lt2>
      <a:accent1>
        <a:srgbClr val="00CC99"/>
      </a:accent1>
      <a:accent2>
        <a:srgbClr val="0000FF"/>
      </a:accent2>
      <a:accent3>
        <a:srgbClr val="FFFFAA"/>
      </a:accent3>
      <a:accent4>
        <a:srgbClr val="DADA00"/>
      </a:accent4>
      <a:accent5>
        <a:srgbClr val="AAE2CA"/>
      </a:accent5>
      <a:accent6>
        <a:srgbClr val="0000E7"/>
      </a:accent6>
      <a:hlink>
        <a:srgbClr val="CCCCFF"/>
      </a:hlink>
      <a:folHlink>
        <a:srgbClr val="B2B2B2"/>
      </a:folHlink>
    </a:clrScheme>
    <a:fontScheme name="1_Default Design">
      <a:majorFont>
        <a:latin typeface="Arial Black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tx2"/>
          </a:solidFill>
          <a:prstDash val="solid"/>
          <a:round/>
          <a:headEnd type="triangl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tx2"/>
          </a:solidFill>
          <a:prstDash val="solid"/>
          <a:round/>
          <a:headEnd type="triangl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5_Default Design">
  <a:themeElements>
    <a:clrScheme name="">
      <a:dk1>
        <a:srgbClr val="FFFF00"/>
      </a:dk1>
      <a:lt1>
        <a:srgbClr val="FFFF00"/>
      </a:lt1>
      <a:dk2>
        <a:srgbClr val="000000"/>
      </a:dk2>
      <a:lt2>
        <a:srgbClr val="808080"/>
      </a:lt2>
      <a:accent1>
        <a:srgbClr val="00CC99"/>
      </a:accent1>
      <a:accent2>
        <a:srgbClr val="0000FF"/>
      </a:accent2>
      <a:accent3>
        <a:srgbClr val="FFFFAA"/>
      </a:accent3>
      <a:accent4>
        <a:srgbClr val="DADA00"/>
      </a:accent4>
      <a:accent5>
        <a:srgbClr val="AAE2CA"/>
      </a:accent5>
      <a:accent6>
        <a:srgbClr val="0000E7"/>
      </a:accent6>
      <a:hlink>
        <a:srgbClr val="CCCCFF"/>
      </a:hlink>
      <a:folHlink>
        <a:srgbClr val="B2B2B2"/>
      </a:folHlink>
    </a:clrScheme>
    <a:fontScheme name="1_Default Design">
      <a:majorFont>
        <a:latin typeface="Arial Black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tx2"/>
          </a:solidFill>
          <a:prstDash val="solid"/>
          <a:round/>
          <a:headEnd type="triangl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tx2"/>
          </a:solidFill>
          <a:prstDash val="solid"/>
          <a:round/>
          <a:headEnd type="triangl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6_Default Design">
  <a:themeElements>
    <a:clrScheme name="">
      <a:dk1>
        <a:srgbClr val="FFFF00"/>
      </a:dk1>
      <a:lt1>
        <a:srgbClr val="FFFF00"/>
      </a:lt1>
      <a:dk2>
        <a:srgbClr val="000000"/>
      </a:dk2>
      <a:lt2>
        <a:srgbClr val="808080"/>
      </a:lt2>
      <a:accent1>
        <a:srgbClr val="00CC99"/>
      </a:accent1>
      <a:accent2>
        <a:srgbClr val="0000FF"/>
      </a:accent2>
      <a:accent3>
        <a:srgbClr val="FFFFAA"/>
      </a:accent3>
      <a:accent4>
        <a:srgbClr val="DADA00"/>
      </a:accent4>
      <a:accent5>
        <a:srgbClr val="AAE2CA"/>
      </a:accent5>
      <a:accent6>
        <a:srgbClr val="0000E7"/>
      </a:accent6>
      <a:hlink>
        <a:srgbClr val="CCCCFF"/>
      </a:hlink>
      <a:folHlink>
        <a:srgbClr val="B2B2B2"/>
      </a:folHlink>
    </a:clrScheme>
    <a:fontScheme name="1_Default Design">
      <a:majorFont>
        <a:latin typeface="Arial Black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tx2"/>
          </a:solidFill>
          <a:prstDash val="solid"/>
          <a:round/>
          <a:headEnd type="triangl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tx2"/>
          </a:solidFill>
          <a:prstDash val="solid"/>
          <a:round/>
          <a:headEnd type="triangl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7_Default Design">
  <a:themeElements>
    <a:clrScheme name="">
      <a:dk1>
        <a:srgbClr val="FFFF00"/>
      </a:dk1>
      <a:lt1>
        <a:srgbClr val="FFFF00"/>
      </a:lt1>
      <a:dk2>
        <a:srgbClr val="000000"/>
      </a:dk2>
      <a:lt2>
        <a:srgbClr val="808080"/>
      </a:lt2>
      <a:accent1>
        <a:srgbClr val="00CC99"/>
      </a:accent1>
      <a:accent2>
        <a:srgbClr val="0000FF"/>
      </a:accent2>
      <a:accent3>
        <a:srgbClr val="FFFFAA"/>
      </a:accent3>
      <a:accent4>
        <a:srgbClr val="DADA00"/>
      </a:accent4>
      <a:accent5>
        <a:srgbClr val="AAE2CA"/>
      </a:accent5>
      <a:accent6>
        <a:srgbClr val="0000E7"/>
      </a:accent6>
      <a:hlink>
        <a:srgbClr val="CCCCFF"/>
      </a:hlink>
      <a:folHlink>
        <a:srgbClr val="B2B2B2"/>
      </a:folHlink>
    </a:clrScheme>
    <a:fontScheme name="1_Default Design">
      <a:majorFont>
        <a:latin typeface="Arial Black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tx2"/>
          </a:solidFill>
          <a:prstDash val="solid"/>
          <a:round/>
          <a:headEnd type="triangl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tx2"/>
          </a:solidFill>
          <a:prstDash val="solid"/>
          <a:round/>
          <a:headEnd type="triangl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9_Default Design">
  <a:themeElements>
    <a:clrScheme name="">
      <a:dk1>
        <a:srgbClr val="FFFF00"/>
      </a:dk1>
      <a:lt1>
        <a:srgbClr val="FFFF00"/>
      </a:lt1>
      <a:dk2>
        <a:srgbClr val="000000"/>
      </a:dk2>
      <a:lt2>
        <a:srgbClr val="808080"/>
      </a:lt2>
      <a:accent1>
        <a:srgbClr val="00CC99"/>
      </a:accent1>
      <a:accent2>
        <a:srgbClr val="0000FF"/>
      </a:accent2>
      <a:accent3>
        <a:srgbClr val="FFFFAA"/>
      </a:accent3>
      <a:accent4>
        <a:srgbClr val="DADA00"/>
      </a:accent4>
      <a:accent5>
        <a:srgbClr val="AAE2CA"/>
      </a:accent5>
      <a:accent6>
        <a:srgbClr val="0000E7"/>
      </a:accent6>
      <a:hlink>
        <a:srgbClr val="CCCCFF"/>
      </a:hlink>
      <a:folHlink>
        <a:srgbClr val="B2B2B2"/>
      </a:folHlink>
    </a:clrScheme>
    <a:fontScheme name="1_Default Design">
      <a:majorFont>
        <a:latin typeface="Arial Black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tx2"/>
          </a:solidFill>
          <a:prstDash val="solid"/>
          <a:round/>
          <a:headEnd type="triangl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tx2"/>
          </a:solidFill>
          <a:prstDash val="solid"/>
          <a:round/>
          <a:headEnd type="triangl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10_Default Design">
  <a:themeElements>
    <a:clrScheme name="">
      <a:dk1>
        <a:srgbClr val="FFFF00"/>
      </a:dk1>
      <a:lt1>
        <a:srgbClr val="FFFF00"/>
      </a:lt1>
      <a:dk2>
        <a:srgbClr val="000000"/>
      </a:dk2>
      <a:lt2>
        <a:srgbClr val="808080"/>
      </a:lt2>
      <a:accent1>
        <a:srgbClr val="00CC99"/>
      </a:accent1>
      <a:accent2>
        <a:srgbClr val="0000FF"/>
      </a:accent2>
      <a:accent3>
        <a:srgbClr val="FFFFAA"/>
      </a:accent3>
      <a:accent4>
        <a:srgbClr val="DADA00"/>
      </a:accent4>
      <a:accent5>
        <a:srgbClr val="AAE2CA"/>
      </a:accent5>
      <a:accent6>
        <a:srgbClr val="0000E7"/>
      </a:accent6>
      <a:hlink>
        <a:srgbClr val="CCCCFF"/>
      </a:hlink>
      <a:folHlink>
        <a:srgbClr val="B2B2B2"/>
      </a:folHlink>
    </a:clrScheme>
    <a:fontScheme name="1_Default Design">
      <a:majorFont>
        <a:latin typeface="Arial Black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tx2"/>
          </a:solidFill>
          <a:prstDash val="solid"/>
          <a:round/>
          <a:headEnd type="triangl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tx2"/>
          </a:solidFill>
          <a:prstDash val="solid"/>
          <a:round/>
          <a:headEnd type="triangl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11_Default Design">
  <a:themeElements>
    <a:clrScheme name="">
      <a:dk1>
        <a:srgbClr val="FFFF00"/>
      </a:dk1>
      <a:lt1>
        <a:srgbClr val="FFFF00"/>
      </a:lt1>
      <a:dk2>
        <a:srgbClr val="000000"/>
      </a:dk2>
      <a:lt2>
        <a:srgbClr val="808080"/>
      </a:lt2>
      <a:accent1>
        <a:srgbClr val="00CC99"/>
      </a:accent1>
      <a:accent2>
        <a:srgbClr val="0000FF"/>
      </a:accent2>
      <a:accent3>
        <a:srgbClr val="FFFFAA"/>
      </a:accent3>
      <a:accent4>
        <a:srgbClr val="DADA00"/>
      </a:accent4>
      <a:accent5>
        <a:srgbClr val="AAE2CA"/>
      </a:accent5>
      <a:accent6>
        <a:srgbClr val="0000E7"/>
      </a:accent6>
      <a:hlink>
        <a:srgbClr val="CCCCFF"/>
      </a:hlink>
      <a:folHlink>
        <a:srgbClr val="B2B2B2"/>
      </a:folHlink>
    </a:clrScheme>
    <a:fontScheme name="1_Default Design">
      <a:majorFont>
        <a:latin typeface="Arial Black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tx2"/>
          </a:solidFill>
          <a:prstDash val="solid"/>
          <a:round/>
          <a:headEnd type="triangl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tx2"/>
          </a:solidFill>
          <a:prstDash val="solid"/>
          <a:round/>
          <a:headEnd type="triangl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8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</TotalTime>
  <Words>1444</Words>
  <Application>Microsoft Office PowerPoint</Application>
  <PresentationFormat>On-screen Show (4:3)</PresentationFormat>
  <Paragraphs>454</Paragraphs>
  <Slides>46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11</vt:i4>
      </vt:variant>
      <vt:variant>
        <vt:lpstr>Slide Titles</vt:lpstr>
      </vt:variant>
      <vt:variant>
        <vt:i4>46</vt:i4>
      </vt:variant>
    </vt:vector>
  </HeadingPairs>
  <TitlesOfParts>
    <vt:vector size="64" baseType="lpstr">
      <vt:lpstr>Arial</vt:lpstr>
      <vt:lpstr>Arial Black</vt:lpstr>
      <vt:lpstr>Arial Narrow</vt:lpstr>
      <vt:lpstr>Gill Sans MT</vt:lpstr>
      <vt:lpstr>Impact</vt:lpstr>
      <vt:lpstr>SassoonPrimaryInfant</vt:lpstr>
      <vt:lpstr>Times New Roman</vt:lpstr>
      <vt:lpstr>1_Default Design</vt:lpstr>
      <vt:lpstr>2_Default Design</vt:lpstr>
      <vt:lpstr>3_Default Design</vt:lpstr>
      <vt:lpstr>4_Default Design</vt:lpstr>
      <vt:lpstr>5_Default Design</vt:lpstr>
      <vt:lpstr>6_Default Design</vt:lpstr>
      <vt:lpstr>7_Default Design</vt:lpstr>
      <vt:lpstr>9_Default Design</vt:lpstr>
      <vt:lpstr>10_Default Design</vt:lpstr>
      <vt:lpstr>11_Default Design</vt:lpstr>
      <vt:lpstr>8_Default Design</vt:lpstr>
      <vt:lpstr>PowerPoint Presentation</vt:lpstr>
      <vt:lpstr>PowerPoint Presentation</vt:lpstr>
      <vt:lpstr>PowerPoint Presentation</vt:lpstr>
      <vt:lpstr>PowerPoint Presentation</vt:lpstr>
      <vt:lpstr>24 + 37</vt:lpstr>
      <vt:lpstr>24 + 37</vt:lpstr>
      <vt:lpstr>PowerPoint Presentation</vt:lpstr>
      <vt:lpstr>24 + 37</vt:lpstr>
      <vt:lpstr>24 + 37</vt:lpstr>
      <vt:lpstr>It doesn’t matter how you do it as long as you get the right answer. </vt:lpstr>
      <vt:lpstr>Some addition calculations …</vt:lpstr>
      <vt:lpstr>Put the digits 7, 3 and 4 in the boxes to complete the calculation.</vt:lpstr>
      <vt:lpstr>Put the digits 7, 3 and 4 in the boxes to complete the calculation.</vt:lpstr>
      <vt:lpstr>Write 4 digits in the boxes.  Put one digit in each box. </vt:lpstr>
      <vt:lpstr>Write 4 digits in the boxes.  Put one digit in each box. </vt:lpstr>
      <vt:lpstr>Use the digits 6, 3, 4 and 9.  Put one digit in each box to make the calculation correct. </vt:lpstr>
      <vt:lpstr>Use the digits 8, 5, 6 and 2.  Put one digit in each box to make the calculation correct. </vt:lpstr>
      <vt:lpstr>Give two possible answers to this calculation. </vt:lpstr>
      <vt:lpstr>Give two possible answers to this calculation. </vt:lpstr>
      <vt:lpstr>Write the missing number in the box. </vt:lpstr>
      <vt:lpstr>Write the missing number in the box. </vt:lpstr>
      <vt:lpstr>Write two numbers in the empty circles so that to total of all the numbers is 2 400. </vt:lpstr>
      <vt:lpstr>Bob has eight cards with numbers written on them. He arranges them in a square with a blank card in the middle</vt:lpstr>
      <vt:lpstr>PowerPoint Presentation</vt:lpstr>
      <vt:lpstr>Subtracting numbers mentally.</vt:lpstr>
      <vt:lpstr>67 - 42</vt:lpstr>
      <vt:lpstr>Did you do this?</vt:lpstr>
      <vt:lpstr>PowerPoint Presentation</vt:lpstr>
      <vt:lpstr>It doesn’t matter how you do it as long as you get the right answer. </vt:lpstr>
      <vt:lpstr>Some subtraction calculations …</vt:lpstr>
      <vt:lpstr>Write the missing number in the box. </vt:lpstr>
      <vt:lpstr>Write the missing number in the box. </vt:lpstr>
      <vt:lpstr>Put the digits 9, 2 and 4 in the boxes to complete the calculation.</vt:lpstr>
      <vt:lpstr>What might the missing numbers be?</vt:lpstr>
      <vt:lpstr>What might the missing numbers be?</vt:lpstr>
      <vt:lpstr>What might the missing digits be?</vt:lpstr>
      <vt:lpstr>PowerPoint Presentation</vt:lpstr>
      <vt:lpstr>Put the digits 1, 4 and 6 in the boxes to make a number between 300 and 500. </vt:lpstr>
      <vt:lpstr>Put the digits 2, 4, 7 and 9 in the boxes to make a number between 5 000 and 8 000.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Roscoe-head</dc:creator>
  <cp:lastModifiedBy>melanie</cp:lastModifiedBy>
  <cp:revision>24</cp:revision>
  <dcterms:created xsi:type="dcterms:W3CDTF">2015-02-23T10:07:30Z</dcterms:created>
  <dcterms:modified xsi:type="dcterms:W3CDTF">2022-07-23T19:01:04Z</dcterms:modified>
</cp:coreProperties>
</file>