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3" r:id="rId3"/>
    <p:sldId id="264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67" r:id="rId13"/>
  </p:sldIdLst>
  <p:sldSz cx="9144000" cy="6858000" type="screen4x3"/>
  <p:notesSz cx="6858000" cy="9144000"/>
  <p:embeddedFontLst>
    <p:embeddedFont>
      <p:font typeface="Sassoon Infant Md" panose="02000603050000020003" pitchFamily="50" charset="0"/>
      <p:regular r:id="rId16"/>
    </p:embeddedFont>
    <p:embeddedFont>
      <p:font typeface="Sassoon Infant Rg" panose="02000503030000020003" pitchFamily="50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99"/>
    <a:srgbClr val="6600CC"/>
    <a:srgbClr val="EB8634"/>
    <a:srgbClr val="2898A8"/>
    <a:srgbClr val="38BED0"/>
    <a:srgbClr val="E6C734"/>
    <a:srgbClr val="FF5050"/>
    <a:srgbClr val="9933FF"/>
    <a:srgbClr val="21A6F9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137" autoAdjust="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102" y="246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25/09/2018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59"/>
          <a:stretch/>
        </p:blipFill>
        <p:spPr>
          <a:xfrm>
            <a:off x="602019" y="3544576"/>
            <a:ext cx="7374467" cy="332405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19" y="312997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4002736" y="1721798"/>
            <a:ext cx="4189074" cy="4163173"/>
            <a:chOff x="4002736" y="1701428"/>
            <a:chExt cx="4189074" cy="4163173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3551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01428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60054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6593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 hasCustomPrompt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or illustrations here.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</a:t>
            </a:r>
            <a:r>
              <a:rPr lang="en-GB" baseline="0" dirty="0">
                <a:solidFill>
                  <a:schemeClr val="tx1"/>
                </a:solidFill>
              </a:rPr>
              <a:t>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19" y="3242469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1" r:id="rId4"/>
    <p:sldLayoutId id="2147483667" r:id="rId5"/>
    <p:sldLayoutId id="2147483668" r:id="rId6"/>
    <p:sldLayoutId id="2147483669" r:id="rId7"/>
    <p:sldLayoutId id="2147483670" r:id="rId8"/>
    <p:sldLayoutId id="2147483673" r:id="rId9"/>
    <p:sldLayoutId id="2147483674" r:id="rId10"/>
    <p:sldLayoutId id="2147483663" r:id="rId11"/>
    <p:sldLayoutId id="214748366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11551" y="873582"/>
            <a:ext cx="492089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Prepositional</a:t>
            </a:r>
          </a:p>
        </p:txBody>
      </p:sp>
      <p:sp>
        <p:nvSpPr>
          <p:cNvPr id="3" name="Rectangle 2"/>
          <p:cNvSpPr/>
          <p:nvPr/>
        </p:nvSpPr>
        <p:spPr>
          <a:xfrm>
            <a:off x="4022010" y="1702374"/>
            <a:ext cx="109998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and</a:t>
            </a:r>
          </a:p>
        </p:txBody>
      </p:sp>
      <p:sp>
        <p:nvSpPr>
          <p:cNvPr id="4" name="Rectangle 3"/>
          <p:cNvSpPr/>
          <p:nvPr/>
        </p:nvSpPr>
        <p:spPr>
          <a:xfrm>
            <a:off x="1240319" y="2163127"/>
            <a:ext cx="666336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Adverbial Phrases</a:t>
            </a: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E6C734"/>
          </a:solidFill>
          <a:ln w="25400" cap="rnd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To identify prepositional phrases and adverbial phrases</a:t>
            </a:r>
          </a:p>
          <a:p>
            <a:r>
              <a:rPr lang="en-GB" dirty="0"/>
              <a:t>To distinguish between adverbial and noun phrases.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622" y="2324099"/>
            <a:ext cx="6132756" cy="3740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Prepositions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06701" y="1422404"/>
            <a:ext cx="7746732" cy="2248320"/>
          </a:xfrm>
          <a:prstGeom prst="roundRect">
            <a:avLst>
              <a:gd name="adj" fmla="val 6667"/>
            </a:avLst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</a:rPr>
              <a:t>A preposition is a word that indicates place or direction.</a:t>
            </a:r>
          </a:p>
          <a:p>
            <a:pPr marL="271463">
              <a:defRPr/>
            </a:pPr>
            <a:r>
              <a:rPr lang="en-GB" sz="1600" b="1" dirty="0">
                <a:solidFill>
                  <a:schemeClr val="tx1"/>
                </a:solidFill>
              </a:rPr>
              <a:t>Examples</a:t>
            </a:r>
            <a:r>
              <a:rPr lang="en-GB" sz="1600" dirty="0">
                <a:solidFill>
                  <a:schemeClr val="tx1"/>
                </a:solidFill>
              </a:rPr>
              <a:t>: across, into, between, above, beyond, towards, behind, over.</a:t>
            </a:r>
          </a:p>
          <a:p>
            <a:pPr marL="271463">
              <a:defRPr/>
            </a:pPr>
            <a:endParaRPr lang="en-GB" sz="16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</a:rPr>
              <a:t>Prepositions describe the relationship between the subject of a sentence and another object. </a:t>
            </a:r>
          </a:p>
          <a:p>
            <a:pPr indent="271463">
              <a:defRPr/>
            </a:pPr>
            <a:r>
              <a:rPr lang="en-GB" sz="1600" b="1" dirty="0">
                <a:solidFill>
                  <a:schemeClr val="tx1"/>
                </a:solidFill>
              </a:rPr>
              <a:t>For example</a:t>
            </a:r>
            <a:r>
              <a:rPr lang="en-GB" sz="1600" dirty="0">
                <a:solidFill>
                  <a:schemeClr val="tx1"/>
                </a:solidFill>
              </a:rPr>
              <a:t>: The apple was </a:t>
            </a:r>
            <a:r>
              <a:rPr lang="en-GB" sz="1600" i="1" u="sng" dirty="0">
                <a:solidFill>
                  <a:schemeClr val="tx1"/>
                </a:solidFill>
              </a:rPr>
              <a:t>under</a:t>
            </a:r>
            <a:r>
              <a:rPr lang="en-GB" sz="1600" dirty="0">
                <a:solidFill>
                  <a:schemeClr val="tx1"/>
                </a:solidFill>
              </a:rPr>
              <a:t> the table.</a:t>
            </a:r>
          </a:p>
          <a:p>
            <a:pPr indent="271463">
              <a:defRPr/>
            </a:pPr>
            <a:r>
              <a:rPr lang="en-GB" sz="1600" dirty="0">
                <a:solidFill>
                  <a:schemeClr val="tx1"/>
                </a:solidFill>
              </a:rPr>
              <a:t>The glider flew </a:t>
            </a:r>
            <a:r>
              <a:rPr lang="en-GB" sz="1600" i="1" u="sng" dirty="0">
                <a:solidFill>
                  <a:schemeClr val="tx1"/>
                </a:solidFill>
              </a:rPr>
              <a:t>through</a:t>
            </a:r>
            <a:r>
              <a:rPr lang="en-GB" sz="1600" dirty="0">
                <a:solidFill>
                  <a:schemeClr val="tx1"/>
                </a:solidFill>
              </a:rPr>
              <a:t> the air. </a:t>
            </a:r>
          </a:p>
          <a:p>
            <a:pPr indent="271463">
              <a:defRPr/>
            </a:pPr>
            <a:r>
              <a:rPr lang="en-GB" sz="1600" dirty="0">
                <a:solidFill>
                  <a:schemeClr val="tx1"/>
                </a:solidFill>
              </a:rPr>
              <a:t>The boy walked </a:t>
            </a:r>
            <a:r>
              <a:rPr lang="en-GB" sz="1600" i="1" u="sng" dirty="0">
                <a:solidFill>
                  <a:schemeClr val="tx1"/>
                </a:solidFill>
              </a:rPr>
              <a:t>towards</a:t>
            </a:r>
            <a:r>
              <a:rPr lang="en-GB" sz="1600" dirty="0">
                <a:solidFill>
                  <a:schemeClr val="tx1"/>
                </a:solidFill>
              </a:rPr>
              <a:t> the school.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45067" y="3920072"/>
            <a:ext cx="76538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Which of the following words are </a:t>
            </a:r>
            <a:r>
              <a:rPr lang="en-GB" sz="1600" dirty="0">
                <a:solidFill>
                  <a:srgbClr val="00B050"/>
                </a:solidFill>
              </a:rPr>
              <a:t>prepositions</a:t>
            </a:r>
            <a:r>
              <a:rPr lang="en-GB" sz="1600" dirty="0"/>
              <a:t>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10668" y="4372506"/>
            <a:ext cx="1862666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670701" y="4372506"/>
            <a:ext cx="1862666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tx1"/>
                </a:solidFill>
              </a:rPr>
              <a:t>to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630734" y="4372506"/>
            <a:ext cx="1862666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house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590767" y="4372506"/>
            <a:ext cx="1862666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location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10668" y="4833521"/>
            <a:ext cx="1862666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travel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2670701" y="4833521"/>
            <a:ext cx="1862666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walk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4630734" y="4833521"/>
            <a:ext cx="1862666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inside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590767" y="4833521"/>
            <a:ext cx="1862666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tomorrow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06701" y="5294536"/>
            <a:ext cx="1862666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visit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2666734" y="5294536"/>
            <a:ext cx="1862666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mountain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4626767" y="5294536"/>
            <a:ext cx="1862666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beside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586800" y="5294536"/>
            <a:ext cx="1862666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later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06701" y="5758310"/>
            <a:ext cx="1862666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journey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2666734" y="5758310"/>
            <a:ext cx="1862666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upon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4626767" y="5758310"/>
            <a:ext cx="1862666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off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6586800" y="5758310"/>
            <a:ext cx="1862666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during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Prepositional Phrases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06701" y="1422404"/>
            <a:ext cx="7746732" cy="1820329"/>
          </a:xfrm>
          <a:prstGeom prst="roundRect">
            <a:avLst>
              <a:gd name="adj" fmla="val 6667"/>
            </a:avLst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</a:rPr>
              <a:t>A prepositional phrase includes the object that the preposition in a sentence is referring to and any other words that link it to the preposition. </a:t>
            </a:r>
          </a:p>
          <a:p>
            <a:pPr indent="271463">
              <a:defRPr/>
            </a:pPr>
            <a:r>
              <a:rPr lang="en-GB" sz="1600" dirty="0">
                <a:solidFill>
                  <a:schemeClr val="tx1"/>
                </a:solidFill>
              </a:rPr>
              <a:t>For example: He hid </a:t>
            </a:r>
            <a:r>
              <a:rPr lang="en-GB" sz="1600" i="1" u="sng" dirty="0">
                <a:solidFill>
                  <a:schemeClr val="tx1"/>
                </a:solidFill>
              </a:rPr>
              <a:t>beneath the duvet</a:t>
            </a:r>
            <a:r>
              <a:rPr lang="en-GB" sz="1600" dirty="0">
                <a:solidFill>
                  <a:schemeClr val="tx1"/>
                </a:solidFill>
              </a:rPr>
              <a:t>. </a:t>
            </a:r>
          </a:p>
          <a:p>
            <a:pPr indent="271463">
              <a:defRPr/>
            </a:pPr>
            <a:endParaRPr lang="en-GB" sz="16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</a:rPr>
              <a:t>A prepositional phrase usually includes a preposition, a noun or pronoun and may include an adjective. IT DOES NOT INCLUDE THE VERB!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45067" y="3462873"/>
            <a:ext cx="76538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Can you pick out the </a:t>
            </a:r>
            <a:r>
              <a:rPr lang="en-GB" sz="1600" dirty="0">
                <a:solidFill>
                  <a:srgbClr val="21A6F9"/>
                </a:solidFill>
              </a:rPr>
              <a:t>prepositional phrases </a:t>
            </a:r>
            <a:r>
              <a:rPr lang="en-GB" sz="1600" dirty="0"/>
              <a:t>from these sentences?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10667" y="4372506"/>
            <a:ext cx="7742765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Jules was delighted to find a present inside the egg.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10667" y="4833521"/>
            <a:ext cx="7742765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Mike didn’t think he could run up the hill.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06700" y="5294536"/>
            <a:ext cx="7742765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Where could it be? It wasn’t in the box and it wasn’t round the back. 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06700" y="5758310"/>
            <a:ext cx="7742765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When the siren sounded they all set off into the ancient woods. 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06700" y="3888000"/>
            <a:ext cx="7742765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The general ordered the troops to retreat to the valley.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710667" y="4372506"/>
            <a:ext cx="7742765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Jules was delighted to find a present </a:t>
            </a:r>
            <a:r>
              <a:rPr lang="en-GB" sz="1600" dirty="0">
                <a:solidFill>
                  <a:srgbClr val="21A6F9"/>
                </a:solidFill>
              </a:rPr>
              <a:t>inside the egg</a:t>
            </a:r>
            <a:r>
              <a:rPr lang="en-GB" sz="1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10667" y="4833521"/>
            <a:ext cx="7742765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Mike didn’t think he could run </a:t>
            </a:r>
            <a:r>
              <a:rPr lang="en-GB" sz="1600" dirty="0">
                <a:solidFill>
                  <a:srgbClr val="21A6F9"/>
                </a:solidFill>
              </a:rPr>
              <a:t>up the hill</a:t>
            </a:r>
            <a:r>
              <a:rPr lang="en-GB" sz="1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706700" y="5294536"/>
            <a:ext cx="7742765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Where could it be? It wasn’t </a:t>
            </a:r>
            <a:r>
              <a:rPr lang="en-GB" sz="1600" dirty="0">
                <a:solidFill>
                  <a:srgbClr val="21A6F9"/>
                </a:solidFill>
              </a:rPr>
              <a:t>in the box </a:t>
            </a:r>
            <a:r>
              <a:rPr lang="en-GB" sz="1600" dirty="0">
                <a:solidFill>
                  <a:schemeClr val="tx1"/>
                </a:solidFill>
              </a:rPr>
              <a:t>and it wasn’t </a:t>
            </a:r>
            <a:r>
              <a:rPr lang="en-GB" sz="1600" dirty="0">
                <a:solidFill>
                  <a:srgbClr val="21A6F9"/>
                </a:solidFill>
              </a:rPr>
              <a:t>round the back</a:t>
            </a:r>
            <a:r>
              <a:rPr lang="en-GB" sz="1600" dirty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706700" y="5758310"/>
            <a:ext cx="7742765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When the siren sounded they all set off </a:t>
            </a:r>
            <a:r>
              <a:rPr lang="en-GB" sz="1600" dirty="0">
                <a:solidFill>
                  <a:srgbClr val="21A6F9"/>
                </a:solidFill>
              </a:rPr>
              <a:t>into the ancient woods</a:t>
            </a:r>
            <a:r>
              <a:rPr lang="en-GB" sz="1600" dirty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706700" y="3888000"/>
            <a:ext cx="7742765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The general ordered the troops to retreat </a:t>
            </a:r>
            <a:r>
              <a:rPr lang="en-GB" sz="1600" dirty="0">
                <a:solidFill>
                  <a:srgbClr val="21A6F9"/>
                </a:solidFill>
              </a:rPr>
              <a:t>to the valley</a:t>
            </a:r>
            <a:r>
              <a:rPr lang="en-GB" sz="1600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06154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35" grpId="0" animBg="1"/>
      <p:bldP spid="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 tIns="0">
            <a:normAutofit/>
          </a:bodyPr>
          <a:lstStyle/>
          <a:p>
            <a:r>
              <a:rPr lang="en-GB" sz="1600" dirty="0"/>
              <a:t>How many prepositional phrases can you make using these prepositions and objects. Can you make any interesting ones? </a:t>
            </a:r>
          </a:p>
          <a:p>
            <a:endParaRPr lang="en-GB" sz="1600" dirty="0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Prepositional Phrases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02206" y="2218267"/>
            <a:ext cx="1727722" cy="3953933"/>
          </a:xfrm>
          <a:prstGeom prst="roundRect">
            <a:avLst>
              <a:gd name="adj" fmla="val 5544"/>
            </a:avLst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44000" tIns="144000" rIns="144000" bIns="144000" rtlCol="0" anchor="t"/>
          <a:lstStyle/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down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above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among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before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under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concerning       between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inside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towards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along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708808" y="2218267"/>
            <a:ext cx="1727722" cy="3953933"/>
          </a:xfrm>
          <a:prstGeom prst="roundRect">
            <a:avLst>
              <a:gd name="adj" fmla="val 554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44000" tIns="144000" rIns="144000" bIns="144000" rtlCol="0" anchor="t"/>
          <a:lstStyle/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during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beyond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amid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until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over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between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to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against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beside</a:t>
            </a:r>
          </a:p>
          <a:p>
            <a:pPr>
              <a:lnSpc>
                <a:spcPct val="150000"/>
              </a:lnSpc>
            </a:pP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4715410" y="2218267"/>
            <a:ext cx="1727722" cy="3953933"/>
          </a:xfrm>
          <a:prstGeom prst="roundRect">
            <a:avLst>
              <a:gd name="adj" fmla="val 5544"/>
            </a:avLst>
          </a:prstGeom>
          <a:solidFill>
            <a:srgbClr val="E6C734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44000" tIns="144000" rIns="144000" bIns="144000" rtlCol="0" anchor="t"/>
          <a:lstStyle/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crow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cow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chocolate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song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tiger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knife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hamster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carrots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tune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fridge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722011" y="2218267"/>
            <a:ext cx="1727722" cy="3953933"/>
          </a:xfrm>
          <a:prstGeom prst="roundRect">
            <a:avLst>
              <a:gd name="adj" fmla="val 554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44000" tIns="144000" rIns="144000" bIns="144000" rtlCol="0" anchor="t"/>
          <a:lstStyle/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computer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hill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whale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dawn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trees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cave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mystery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stadium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beach</a:t>
            </a:r>
          </a:p>
        </p:txBody>
      </p:sp>
    </p:spTree>
    <p:extLst>
      <p:ext uri="{BB962C8B-B14F-4D97-AF65-F5344CB8AC3E}">
        <p14:creationId xmlns:p14="http://schemas.microsoft.com/office/powerpoint/2010/main" val="38631794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Adverbs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06701" y="1422404"/>
            <a:ext cx="7746732" cy="1922773"/>
          </a:xfrm>
          <a:prstGeom prst="roundRect">
            <a:avLst>
              <a:gd name="adj" fmla="val 6667"/>
            </a:avLst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</a:rPr>
              <a:t>Adverbs are best known as being words which give us more information about verbs.</a:t>
            </a:r>
          </a:p>
          <a:p>
            <a:pPr marL="271463">
              <a:defRPr/>
            </a:pPr>
            <a:r>
              <a:rPr lang="en-GB" sz="1600" b="1" dirty="0">
                <a:solidFill>
                  <a:schemeClr val="tx1"/>
                </a:solidFill>
              </a:rPr>
              <a:t>For example</a:t>
            </a:r>
            <a:r>
              <a:rPr lang="en-GB" sz="1600" dirty="0">
                <a:solidFill>
                  <a:schemeClr val="tx1"/>
                </a:solidFill>
              </a:rPr>
              <a:t>: He ran </a:t>
            </a:r>
            <a:r>
              <a:rPr lang="en-GB" sz="1600" i="1" u="sng" dirty="0">
                <a:solidFill>
                  <a:schemeClr val="tx1"/>
                </a:solidFill>
              </a:rPr>
              <a:t>quickly</a:t>
            </a:r>
            <a:r>
              <a:rPr lang="en-GB" sz="1600" dirty="0">
                <a:solidFill>
                  <a:schemeClr val="tx1"/>
                </a:solidFill>
              </a:rPr>
              <a:t> to the gate.</a:t>
            </a:r>
          </a:p>
          <a:p>
            <a:pPr marL="271463">
              <a:defRPr/>
            </a:pPr>
            <a:r>
              <a:rPr lang="en-GB" sz="1600" dirty="0">
                <a:solidFill>
                  <a:schemeClr val="tx1"/>
                </a:solidFill>
              </a:rPr>
              <a:t>However, they can also be used to moderate adjectives: </a:t>
            </a:r>
          </a:p>
          <a:p>
            <a:pPr marL="271463">
              <a:defRPr/>
            </a:pPr>
            <a:r>
              <a:rPr lang="en-GB" sz="1600" dirty="0">
                <a:solidFill>
                  <a:schemeClr val="tx1"/>
                </a:solidFill>
              </a:rPr>
              <a:t>He was </a:t>
            </a:r>
            <a:r>
              <a:rPr lang="en-GB" sz="1600" i="1" u="sng" dirty="0">
                <a:solidFill>
                  <a:schemeClr val="tx1"/>
                </a:solidFill>
              </a:rPr>
              <a:t>extremely</a:t>
            </a:r>
            <a:r>
              <a:rPr lang="en-GB" sz="1600" dirty="0">
                <a:solidFill>
                  <a:schemeClr val="tx1"/>
                </a:solidFill>
              </a:rPr>
              <a:t> brave.</a:t>
            </a:r>
          </a:p>
          <a:p>
            <a:pPr marL="271463" indent="177800">
              <a:defRPr/>
            </a:pPr>
            <a:r>
              <a:rPr lang="en-GB" sz="1600" dirty="0">
                <a:solidFill>
                  <a:schemeClr val="tx1"/>
                </a:solidFill>
              </a:rPr>
              <a:t>- and other adverbs.</a:t>
            </a:r>
          </a:p>
          <a:p>
            <a:pPr marL="271463" indent="177800">
              <a:defRPr/>
            </a:pPr>
            <a:r>
              <a:rPr lang="en-GB" sz="1600" dirty="0">
                <a:solidFill>
                  <a:schemeClr val="tx1"/>
                </a:solidFill>
              </a:rPr>
              <a:t>He picked it up </a:t>
            </a:r>
            <a:r>
              <a:rPr lang="en-GB" sz="1600" i="1" u="sng" dirty="0">
                <a:solidFill>
                  <a:schemeClr val="tx1"/>
                </a:solidFill>
              </a:rPr>
              <a:t>incredibly</a:t>
            </a:r>
            <a:r>
              <a:rPr lang="en-GB" sz="1600" dirty="0">
                <a:solidFill>
                  <a:schemeClr val="tx1"/>
                </a:solidFill>
              </a:rPr>
              <a:t> carefully.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45067" y="3606804"/>
            <a:ext cx="76538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Which of the following words are </a:t>
            </a:r>
            <a:r>
              <a:rPr lang="en-GB" sz="1600" dirty="0">
                <a:solidFill>
                  <a:srgbClr val="9933FF"/>
                </a:solidFill>
              </a:rPr>
              <a:t>adverbs</a:t>
            </a:r>
            <a:r>
              <a:rPr lang="en-GB" sz="1600" dirty="0"/>
              <a:t>?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10668" y="4055532"/>
            <a:ext cx="1862666" cy="634054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quickly 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2670701" y="4055532"/>
            <a:ext cx="1862666" cy="634054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hunted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4630734" y="4055532"/>
            <a:ext cx="1862666" cy="634054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wishing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590767" y="4055532"/>
            <a:ext cx="1862666" cy="634054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entirely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06701" y="4787481"/>
            <a:ext cx="1862666" cy="634054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ancient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2666734" y="4787481"/>
            <a:ext cx="1862666" cy="634054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everywhere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4626767" y="4787481"/>
            <a:ext cx="1862666" cy="634054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nervously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586800" y="4787481"/>
            <a:ext cx="1862666" cy="634054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wispy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06701" y="5539122"/>
            <a:ext cx="1862666" cy="634054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ferociously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2666734" y="5539122"/>
            <a:ext cx="1862666" cy="634054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tomorrow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4626767" y="5539122"/>
            <a:ext cx="1862666" cy="634054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safely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6586800" y="5539122"/>
            <a:ext cx="1862666" cy="634054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deceive</a:t>
            </a:r>
          </a:p>
        </p:txBody>
      </p:sp>
    </p:spTree>
    <p:extLst>
      <p:ext uri="{BB962C8B-B14F-4D97-AF65-F5344CB8AC3E}">
        <p14:creationId xmlns:p14="http://schemas.microsoft.com/office/powerpoint/2010/main" val="4156836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F94D7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F94D7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F94D7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F94D7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F94D7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F94D7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F94D7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Adverbial Phrases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06702" y="2348917"/>
            <a:ext cx="2477034" cy="893816"/>
          </a:xfrm>
          <a:prstGeom prst="roundRect">
            <a:avLst>
              <a:gd name="adj" fmla="val 6667"/>
            </a:avLst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They appear as a part of a sentence.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06700" y="3522142"/>
            <a:ext cx="7742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Can you pick out the </a:t>
            </a:r>
            <a:r>
              <a:rPr lang="en-GB" sz="1600" dirty="0">
                <a:solidFill>
                  <a:srgbClr val="FF0000"/>
                </a:solidFill>
              </a:rPr>
              <a:t>adverbial phrase </a:t>
            </a:r>
            <a:r>
              <a:rPr lang="en-GB" sz="1600" dirty="0"/>
              <a:t>from each of these sentences and decide what it tells us?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6700" y="4123266"/>
            <a:ext cx="7742765" cy="460123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With a smiling face, he accepted the award. 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10667" y="4653195"/>
            <a:ext cx="7742765" cy="460123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Milo liked to sleep on his master’s bed.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06700" y="5183124"/>
            <a:ext cx="7742765" cy="460123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For eight years, she waited for a rescue ship.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06700" y="5713052"/>
            <a:ext cx="7742765" cy="460123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He would not do a bungee jump because of the danger.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3339567" y="2348917"/>
            <a:ext cx="2477034" cy="893816"/>
          </a:xfrm>
          <a:prstGeom prst="roundRect">
            <a:avLst>
              <a:gd name="adj" fmla="val 6667"/>
            </a:avLst>
          </a:prstGeom>
          <a:solidFill>
            <a:srgbClr val="E6C734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They do not make sense alone.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972431" y="2348917"/>
            <a:ext cx="2477034" cy="893816"/>
          </a:xfrm>
          <a:prstGeom prst="roundRect">
            <a:avLst>
              <a:gd name="adj" fmla="val 6667"/>
            </a:avLst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They tell us: how, where, where, when, how long or why.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04319" y="4653195"/>
            <a:ext cx="7742765" cy="460123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Milo liked to sleep </a:t>
            </a:r>
            <a:r>
              <a:rPr lang="en-GB" sz="1600" dirty="0">
                <a:solidFill>
                  <a:srgbClr val="FF0000"/>
                </a:solidFill>
              </a:rPr>
              <a:t>on his master’s bed</a:t>
            </a:r>
            <a:r>
              <a:rPr lang="en-GB" sz="1600" dirty="0">
                <a:solidFill>
                  <a:schemeClr val="tx1"/>
                </a:solidFill>
              </a:rPr>
              <a:t>. </a:t>
            </a:r>
            <a:r>
              <a:rPr lang="en-GB" sz="1600" dirty="0">
                <a:solidFill>
                  <a:srgbClr val="FF0000"/>
                </a:solidFill>
              </a:rPr>
              <a:t>Adverbial Phrase tells us WHERE.  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04319" y="5183124"/>
            <a:ext cx="7742765" cy="460123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rgbClr val="FF0000"/>
                </a:solidFill>
              </a:rPr>
              <a:t>For eight years</a:t>
            </a:r>
            <a:r>
              <a:rPr lang="en-GB" sz="1600" dirty="0">
                <a:solidFill>
                  <a:schemeClr val="tx1"/>
                </a:solidFill>
              </a:rPr>
              <a:t>, she waited for a rescue ship. </a:t>
            </a:r>
            <a:r>
              <a:rPr lang="en-GB" sz="1600" dirty="0">
                <a:solidFill>
                  <a:srgbClr val="FF0000"/>
                </a:solidFill>
              </a:rPr>
              <a:t>Adverbial Phrase tells us HOW LONG.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704319" y="5713052"/>
            <a:ext cx="7742765" cy="460123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He would not do a bungee jump </a:t>
            </a:r>
            <a:r>
              <a:rPr lang="en-GB" sz="1600" dirty="0">
                <a:solidFill>
                  <a:srgbClr val="FF0000"/>
                </a:solidFill>
              </a:rPr>
              <a:t>because of the danger</a:t>
            </a:r>
            <a:r>
              <a:rPr lang="en-GB" sz="1600" dirty="0">
                <a:solidFill>
                  <a:schemeClr val="tx1"/>
                </a:solidFill>
              </a:rPr>
              <a:t>. </a:t>
            </a:r>
            <a:r>
              <a:rPr lang="en-GB" sz="1600" dirty="0">
                <a:solidFill>
                  <a:srgbClr val="FF0000"/>
                </a:solidFill>
              </a:rPr>
              <a:t>Adverbial Phrase tells us WHY.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704319" y="4123266"/>
            <a:ext cx="7742765" cy="460123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rgbClr val="FF0000"/>
                </a:solidFill>
              </a:rPr>
              <a:t>With a smiling face</a:t>
            </a:r>
            <a:r>
              <a:rPr lang="en-GB" sz="1600" dirty="0">
                <a:solidFill>
                  <a:schemeClr val="tx1"/>
                </a:solidFill>
              </a:rPr>
              <a:t>, he accepted the award. </a:t>
            </a:r>
            <a:r>
              <a:rPr lang="en-GB" sz="1600" dirty="0">
                <a:solidFill>
                  <a:srgbClr val="FF0000"/>
                </a:solidFill>
              </a:rPr>
              <a:t>Adverbial phrase tells us HOW. 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04319" y="1352505"/>
            <a:ext cx="7746732" cy="856707"/>
          </a:xfrm>
          <a:prstGeom prst="roundRect">
            <a:avLst>
              <a:gd name="adj" fmla="val 6667"/>
            </a:avLst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Adverbial phrases are two or more words that tell us more about a verb or an adjective. </a:t>
            </a:r>
          </a:p>
        </p:txBody>
      </p:sp>
    </p:spTree>
    <p:extLst>
      <p:ext uri="{BB962C8B-B14F-4D97-AF65-F5344CB8AC3E}">
        <p14:creationId xmlns:p14="http://schemas.microsoft.com/office/powerpoint/2010/main" val="602096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2" grpId="0" animBg="1"/>
      <p:bldP spid="28" grpId="0" animBg="1"/>
      <p:bldP spid="20" grpId="0" animBg="1"/>
      <p:bldP spid="21" grpId="0" animBg="1"/>
      <p:bldP spid="25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1807105"/>
          </a:xfrm>
        </p:spPr>
        <p:txBody>
          <a:bodyPr/>
          <a:lstStyle/>
          <a:p>
            <a:pPr algn="ctr"/>
            <a:r>
              <a:rPr lang="en-GB" dirty="0"/>
              <a:t>So What Is the Difference Between a Prepositional Phrase and an Adverbial Phrase?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693869" y="2374084"/>
            <a:ext cx="7746732" cy="3831983"/>
          </a:xfrm>
          <a:prstGeom prst="roundRect">
            <a:avLst>
              <a:gd name="adj" fmla="val 3427"/>
            </a:avLst>
          </a:prstGeom>
          <a:solidFill>
            <a:srgbClr val="E6C734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A </a:t>
            </a:r>
            <a:r>
              <a:rPr lang="en-GB" sz="1600" b="1" dirty="0">
                <a:solidFill>
                  <a:schemeClr val="tx1"/>
                </a:solidFill>
              </a:rPr>
              <a:t>PREPOSITIONAL PHRASE </a:t>
            </a:r>
            <a:r>
              <a:rPr lang="en-GB" sz="1600" dirty="0">
                <a:solidFill>
                  <a:schemeClr val="tx1"/>
                </a:solidFill>
              </a:rPr>
              <a:t>is the overall term for any phrase that includes an object and a preposition (but not a verb). </a:t>
            </a:r>
          </a:p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One type of prepositional phrase is an </a:t>
            </a:r>
            <a:r>
              <a:rPr lang="en-GB" sz="1600" b="1" dirty="0">
                <a:solidFill>
                  <a:schemeClr val="tx1"/>
                </a:solidFill>
              </a:rPr>
              <a:t>ADVERBIAL PHRASE</a:t>
            </a:r>
            <a:r>
              <a:rPr lang="en-GB" sz="1600" dirty="0">
                <a:solidFill>
                  <a:schemeClr val="tx1"/>
                </a:solidFill>
              </a:rPr>
              <a:t>.</a:t>
            </a:r>
          </a:p>
          <a:p>
            <a:pPr>
              <a:defRPr/>
            </a:pPr>
            <a:endParaRPr lang="en-GB" sz="16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 If a prepositional phrase answers any of these questions: ‘Where?’ ‘When?’ ‘Why’ or ‘How’, then it is also an adverbial phrase.</a:t>
            </a:r>
          </a:p>
          <a:p>
            <a:pPr>
              <a:defRPr/>
            </a:pPr>
            <a:endParaRPr lang="en-GB" sz="1600" dirty="0">
              <a:solidFill>
                <a:schemeClr val="tx1"/>
              </a:solidFill>
            </a:endParaRPr>
          </a:p>
          <a:p>
            <a:pPr>
              <a:defRPr/>
            </a:pPr>
            <a:endParaRPr lang="en-GB" sz="1600" dirty="0">
              <a:solidFill>
                <a:srgbClr val="00B0F0"/>
              </a:solidFill>
            </a:endParaRPr>
          </a:p>
          <a:p>
            <a:pPr>
              <a:defRPr/>
            </a:pPr>
            <a:endParaRPr lang="en-GB" sz="1600" dirty="0">
              <a:solidFill>
                <a:schemeClr val="tx1"/>
              </a:solidFill>
            </a:endParaRPr>
          </a:p>
          <a:p>
            <a:pPr>
              <a:defRPr/>
            </a:pPr>
            <a:endParaRPr lang="en-GB" sz="1600" dirty="0">
              <a:solidFill>
                <a:schemeClr val="tx1"/>
              </a:solidFill>
            </a:endParaRPr>
          </a:p>
          <a:p>
            <a:pPr>
              <a:defRPr/>
            </a:pPr>
            <a:endParaRPr lang="en-GB" sz="16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This is a PREPOSITIONAL PHRASE because it contains a preposition and an object, with no verb. It is also an ADVERBIAL PHRASE because it tells us WHERE he lost it.</a:t>
            </a:r>
          </a:p>
          <a:p>
            <a:pPr>
              <a:defRPr/>
            </a:pP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3328718" y="4290075"/>
            <a:ext cx="2477034" cy="738232"/>
          </a:xfrm>
          <a:prstGeom prst="roundRect">
            <a:avLst>
              <a:gd name="adj" fmla="val 6667"/>
            </a:avLst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 algn="ctr">
              <a:spcBef>
                <a:spcPts val="1200"/>
              </a:spcBef>
              <a:defRPr/>
            </a:pPr>
            <a:endParaRPr lang="en-GB" sz="1600" dirty="0">
              <a:solidFill>
                <a:schemeClr val="tx1"/>
              </a:solidFill>
            </a:endParaRPr>
          </a:p>
          <a:p>
            <a:pPr algn="ctr">
              <a:spcBef>
                <a:spcPts val="1200"/>
              </a:spcBef>
              <a:defRPr/>
            </a:pPr>
            <a:r>
              <a:rPr lang="en-GB" sz="160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He lost it </a:t>
            </a:r>
            <a:r>
              <a:rPr lang="en-GB" sz="1600" u="sng" dirty="0">
                <a:solidFill>
                  <a:schemeClr val="tx1"/>
                </a:solidFill>
              </a:rPr>
              <a:t>in the castle. </a:t>
            </a:r>
          </a:p>
          <a:p>
            <a:pPr algn="ctr">
              <a:spcBef>
                <a:spcPts val="1200"/>
              </a:spcBef>
              <a:defRPr/>
            </a:pPr>
            <a:endParaRPr lang="en-GB" sz="1600" dirty="0">
              <a:solidFill>
                <a:schemeClr val="tx1"/>
              </a:solidFill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1837188" y="4080919"/>
            <a:ext cx="2611394" cy="553890"/>
            <a:chOff x="1837188" y="4080919"/>
            <a:chExt cx="2611394" cy="553890"/>
          </a:xfrm>
        </p:grpSpPr>
        <p:sp>
          <p:nvSpPr>
            <p:cNvPr id="3" name="TextBox 2"/>
            <p:cNvSpPr txBox="1"/>
            <p:nvPr/>
          </p:nvSpPr>
          <p:spPr>
            <a:xfrm>
              <a:off x="1837188" y="4080919"/>
              <a:ext cx="123318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preposition</a:t>
              </a:r>
            </a:p>
          </p:txBody>
        </p:sp>
        <p:cxnSp>
          <p:nvCxnSpPr>
            <p:cNvPr id="6" name="Straight Arrow Connector 5"/>
            <p:cNvCxnSpPr/>
            <p:nvPr/>
          </p:nvCxnSpPr>
          <p:spPr>
            <a:xfrm>
              <a:off x="3003259" y="4265693"/>
              <a:ext cx="1445323" cy="369116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15"/>
          <p:cNvGrpSpPr/>
          <p:nvPr/>
        </p:nvGrpSpPr>
        <p:grpSpPr>
          <a:xfrm>
            <a:off x="5418573" y="4043007"/>
            <a:ext cx="1945821" cy="547883"/>
            <a:chOff x="5418573" y="4043007"/>
            <a:chExt cx="1945821" cy="547883"/>
          </a:xfrm>
        </p:grpSpPr>
        <p:sp>
          <p:nvSpPr>
            <p:cNvPr id="12" name="TextBox 11"/>
            <p:cNvSpPr txBox="1"/>
            <p:nvPr/>
          </p:nvSpPr>
          <p:spPr>
            <a:xfrm>
              <a:off x="6131211" y="4043007"/>
              <a:ext cx="123318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object</a:t>
              </a:r>
            </a:p>
          </p:txBody>
        </p:sp>
        <p:cxnSp>
          <p:nvCxnSpPr>
            <p:cNvPr id="13" name="Straight Arrow Connector 12"/>
            <p:cNvCxnSpPr/>
            <p:nvPr/>
          </p:nvCxnSpPr>
          <p:spPr>
            <a:xfrm flipH="1">
              <a:off x="5418573" y="4233788"/>
              <a:ext cx="923504" cy="357102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6460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2501373"/>
          </a:xfrm>
        </p:spPr>
        <p:txBody>
          <a:bodyPr lIns="0" rIns="0"/>
          <a:lstStyle/>
          <a:p>
            <a:pPr algn="ctr"/>
            <a:r>
              <a:rPr lang="en-GB" dirty="0"/>
              <a:t>Which of These Prepositional Phrases Are Also Adverbial Phrases and Which Are Also Noun Phrases?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10667" y="4378257"/>
            <a:ext cx="7742765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The markings on the animal were rare and unusual.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10667" y="4841097"/>
            <a:ext cx="7742765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Several people each year are killed by vending machines.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06700" y="5303937"/>
            <a:ext cx="7742765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The car sped towards the wall.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06700" y="5766777"/>
            <a:ext cx="7742765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He flicked the coins into the pot.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06700" y="2853263"/>
            <a:ext cx="3810538" cy="863605"/>
          </a:xfrm>
          <a:prstGeom prst="roundRect">
            <a:avLst>
              <a:gd name="adj" fmla="val 6667"/>
            </a:avLst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 algn="ctr">
              <a:defRPr/>
            </a:pPr>
            <a:r>
              <a:rPr lang="en-GB" sz="1600" b="1" dirty="0">
                <a:solidFill>
                  <a:schemeClr val="tx1"/>
                </a:solidFill>
              </a:rPr>
              <a:t>Adverbial</a:t>
            </a:r>
            <a:endParaRPr lang="en-GB" sz="16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Where? When? In what manner? To what extent? 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638927" y="2853262"/>
            <a:ext cx="3810538" cy="863605"/>
          </a:xfrm>
          <a:prstGeom prst="roundRect">
            <a:avLst>
              <a:gd name="adj" fmla="val 6667"/>
            </a:avLst>
          </a:prstGeom>
          <a:solidFill>
            <a:srgbClr val="38BED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 algn="ctr">
              <a:defRPr/>
            </a:pPr>
            <a:r>
              <a:rPr lang="en-GB" sz="1600" b="1" dirty="0">
                <a:solidFill>
                  <a:schemeClr val="tx1"/>
                </a:solidFill>
              </a:rPr>
              <a:t>Noun</a:t>
            </a:r>
          </a:p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How many? Which one? What kind? 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06700" y="3915417"/>
            <a:ext cx="7742765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One fossil from Africa was 400 million years old.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06700" y="4378257"/>
            <a:ext cx="7742765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rgbClr val="2898A8"/>
                </a:solidFill>
              </a:rPr>
              <a:t>The markings on the animal </a:t>
            </a:r>
            <a:r>
              <a:rPr lang="en-GB" sz="1600" dirty="0">
                <a:solidFill>
                  <a:schemeClr val="tx1"/>
                </a:solidFill>
              </a:rPr>
              <a:t>were rare and unusual. </a:t>
            </a:r>
            <a:r>
              <a:rPr lang="en-GB" sz="1600" dirty="0">
                <a:solidFill>
                  <a:srgbClr val="2898A8"/>
                </a:solidFill>
              </a:rPr>
              <a:t>Noun</a:t>
            </a:r>
            <a:r>
              <a:rPr lang="en-GB" altLang="en-US" sz="1600" dirty="0">
                <a:solidFill>
                  <a:srgbClr val="2898A8"/>
                </a:solidFill>
              </a:rPr>
              <a:t> phrase.</a:t>
            </a:r>
            <a:endParaRPr lang="en-GB" sz="1600" dirty="0">
              <a:solidFill>
                <a:srgbClr val="2898A8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706700" y="4841097"/>
            <a:ext cx="7742765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Several people each year are killed </a:t>
            </a:r>
            <a:r>
              <a:rPr lang="en-GB" sz="1600" dirty="0">
                <a:solidFill>
                  <a:schemeClr val="accent2">
                    <a:lumMod val="75000"/>
                  </a:schemeClr>
                </a:solidFill>
              </a:rPr>
              <a:t>by vending machines. A</a:t>
            </a:r>
            <a:r>
              <a:rPr lang="en-GB" altLang="en-US" sz="1600" dirty="0">
                <a:solidFill>
                  <a:schemeClr val="accent2">
                    <a:lumMod val="75000"/>
                  </a:schemeClr>
                </a:solidFill>
              </a:rPr>
              <a:t>dverbial phrase.</a:t>
            </a:r>
            <a:endParaRPr lang="en-GB" sz="1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706700" y="5303937"/>
            <a:ext cx="7742765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The car sped </a:t>
            </a:r>
            <a:r>
              <a:rPr lang="en-GB" sz="1600" dirty="0">
                <a:solidFill>
                  <a:schemeClr val="accent2">
                    <a:lumMod val="75000"/>
                  </a:schemeClr>
                </a:solidFill>
              </a:rPr>
              <a:t>towards the wall. A</a:t>
            </a:r>
            <a:r>
              <a:rPr lang="en-GB" altLang="en-US" sz="1600" dirty="0">
                <a:solidFill>
                  <a:schemeClr val="accent2">
                    <a:lumMod val="75000"/>
                  </a:schemeClr>
                </a:solidFill>
              </a:rPr>
              <a:t>dverbial phrase.</a:t>
            </a:r>
            <a:endParaRPr lang="en-GB" sz="1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706700" y="5766777"/>
            <a:ext cx="7742765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He flicked the coins</a:t>
            </a:r>
            <a:r>
              <a:rPr lang="en-GB" sz="1600" dirty="0">
                <a:solidFill>
                  <a:schemeClr val="accent2">
                    <a:lumMod val="75000"/>
                  </a:schemeClr>
                </a:solidFill>
              </a:rPr>
              <a:t> into the pot</a:t>
            </a:r>
            <a:r>
              <a:rPr lang="en-GB" sz="1600" dirty="0">
                <a:solidFill>
                  <a:schemeClr val="tx1"/>
                </a:solidFill>
              </a:rPr>
              <a:t>. </a:t>
            </a:r>
            <a:r>
              <a:rPr lang="en-GB" sz="1600" dirty="0">
                <a:solidFill>
                  <a:schemeClr val="accent2">
                    <a:lumMod val="75000"/>
                  </a:schemeClr>
                </a:solidFill>
              </a:rPr>
              <a:t>A</a:t>
            </a:r>
            <a:r>
              <a:rPr lang="en-GB" altLang="en-US" sz="1600" dirty="0">
                <a:solidFill>
                  <a:schemeClr val="accent2">
                    <a:lumMod val="75000"/>
                  </a:schemeClr>
                </a:solidFill>
              </a:rPr>
              <a:t>dverbial phase. </a:t>
            </a:r>
            <a:endParaRPr lang="en-GB" altLang="en-US" sz="1600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706700" y="3915417"/>
            <a:ext cx="7742765" cy="414866"/>
          </a:xfrm>
          <a:prstGeom prst="roundRect">
            <a:avLst>
              <a:gd name="adj" fmla="val 12586"/>
            </a:avLst>
          </a:prstGeom>
          <a:solidFill>
            <a:schemeClr val="bg1"/>
          </a:solidFill>
          <a:ln w="19050">
            <a:solidFill>
              <a:srgbClr val="EB86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One </a:t>
            </a:r>
            <a:r>
              <a:rPr lang="en-GB" sz="1600" dirty="0">
                <a:solidFill>
                  <a:srgbClr val="2898A8"/>
                </a:solidFill>
              </a:rPr>
              <a:t>fossil from Africa</a:t>
            </a:r>
            <a:r>
              <a:rPr lang="en-GB" sz="1600" dirty="0">
                <a:solidFill>
                  <a:schemeClr val="tx1"/>
                </a:solidFill>
              </a:rPr>
              <a:t> was 400 million years old. </a:t>
            </a:r>
            <a:r>
              <a:rPr lang="en-GB" sz="1600" dirty="0">
                <a:solidFill>
                  <a:srgbClr val="2898A8"/>
                </a:solidFill>
              </a:rPr>
              <a:t>Noun phrase.</a:t>
            </a:r>
          </a:p>
        </p:txBody>
      </p:sp>
    </p:spTree>
    <p:extLst>
      <p:ext uri="{BB962C8B-B14F-4D97-AF65-F5344CB8AC3E}">
        <p14:creationId xmlns:p14="http://schemas.microsoft.com/office/powerpoint/2010/main" val="1912627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4580467" y="2548897"/>
            <a:ext cx="1769533" cy="3555145"/>
          </a:xfrm>
          <a:custGeom>
            <a:avLst/>
            <a:gdLst>
              <a:gd name="connsiteX0" fmla="*/ 0 w 1769533"/>
              <a:gd name="connsiteY0" fmla="*/ 0 h 3555145"/>
              <a:gd name="connsiteX1" fmla="*/ 173323 w 1769533"/>
              <a:gd name="connsiteY1" fmla="*/ 8752 h 3555145"/>
              <a:gd name="connsiteX2" fmla="*/ 1769533 w 1769533"/>
              <a:gd name="connsiteY2" fmla="*/ 1777572 h 3555145"/>
              <a:gd name="connsiteX3" fmla="*/ 173323 w 1769533"/>
              <a:gd name="connsiteY3" fmla="*/ 3546393 h 3555145"/>
              <a:gd name="connsiteX4" fmla="*/ 0 w 1769533"/>
              <a:gd name="connsiteY4" fmla="*/ 3555145 h 3555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69533" h="3555145">
                <a:moveTo>
                  <a:pt x="0" y="0"/>
                </a:moveTo>
                <a:lnTo>
                  <a:pt x="173323" y="8752"/>
                </a:lnTo>
                <a:cubicBezTo>
                  <a:pt x="1069890" y="99803"/>
                  <a:pt x="1769533" y="856983"/>
                  <a:pt x="1769533" y="1777572"/>
                </a:cubicBezTo>
                <a:cubicBezTo>
                  <a:pt x="1769533" y="2698162"/>
                  <a:pt x="1069890" y="3455341"/>
                  <a:pt x="173323" y="3546393"/>
                </a:cubicBezTo>
                <a:lnTo>
                  <a:pt x="0" y="3555145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reeform 8"/>
          <p:cNvSpPr/>
          <p:nvPr/>
        </p:nvSpPr>
        <p:spPr>
          <a:xfrm flipH="1">
            <a:off x="2810934" y="2548897"/>
            <a:ext cx="1769533" cy="3555145"/>
          </a:xfrm>
          <a:custGeom>
            <a:avLst/>
            <a:gdLst>
              <a:gd name="connsiteX0" fmla="*/ 0 w 1769533"/>
              <a:gd name="connsiteY0" fmla="*/ 0 h 3555145"/>
              <a:gd name="connsiteX1" fmla="*/ 173323 w 1769533"/>
              <a:gd name="connsiteY1" fmla="*/ 8752 h 3555145"/>
              <a:gd name="connsiteX2" fmla="*/ 1769533 w 1769533"/>
              <a:gd name="connsiteY2" fmla="*/ 1777572 h 3555145"/>
              <a:gd name="connsiteX3" fmla="*/ 173323 w 1769533"/>
              <a:gd name="connsiteY3" fmla="*/ 3546393 h 3555145"/>
              <a:gd name="connsiteX4" fmla="*/ 0 w 1769533"/>
              <a:gd name="connsiteY4" fmla="*/ 3555145 h 3555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69533" h="3555145">
                <a:moveTo>
                  <a:pt x="0" y="0"/>
                </a:moveTo>
                <a:lnTo>
                  <a:pt x="173323" y="8752"/>
                </a:lnTo>
                <a:cubicBezTo>
                  <a:pt x="1069890" y="99803"/>
                  <a:pt x="1769533" y="856983"/>
                  <a:pt x="1769533" y="1777572"/>
                </a:cubicBezTo>
                <a:cubicBezTo>
                  <a:pt x="1769533" y="2698162"/>
                  <a:pt x="1069890" y="3455341"/>
                  <a:pt x="173323" y="3546393"/>
                </a:cubicBezTo>
                <a:lnTo>
                  <a:pt x="0" y="3555145"/>
                </a:lnTo>
                <a:close/>
              </a:path>
            </a:pathLst>
          </a:cu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198" y="1828800"/>
            <a:ext cx="8220075" cy="4567238"/>
          </a:xfrm>
        </p:spPr>
        <p:txBody>
          <a:bodyPr tIns="0"/>
          <a:lstStyle/>
          <a:p>
            <a:r>
              <a:rPr lang="en-GB" sz="1600" dirty="0"/>
              <a:t>Not quite – look at the Venn diagram below, complete with examples. Can you think of any more examples for each section?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205972"/>
          </a:xfrm>
        </p:spPr>
        <p:txBody>
          <a:bodyPr/>
          <a:lstStyle/>
          <a:p>
            <a:pPr algn="ctr"/>
            <a:r>
              <a:rPr lang="en-GB" dirty="0"/>
              <a:t>So are all Adverbial Phrases also Prepositional Phrases? </a:t>
            </a:r>
          </a:p>
        </p:txBody>
      </p:sp>
      <p:sp>
        <p:nvSpPr>
          <p:cNvPr id="5" name="Oval 4"/>
          <p:cNvSpPr/>
          <p:nvPr/>
        </p:nvSpPr>
        <p:spPr>
          <a:xfrm>
            <a:off x="3547533" y="3327400"/>
            <a:ext cx="2065868" cy="2065868"/>
          </a:xfrm>
          <a:prstGeom prst="ellipse">
            <a:avLst/>
          </a:prstGeom>
          <a:solidFill>
            <a:srgbClr val="FFC000">
              <a:alpha val="8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Prepositional Phrases</a:t>
            </a:r>
          </a:p>
        </p:txBody>
      </p:sp>
      <p:sp>
        <p:nvSpPr>
          <p:cNvPr id="10" name="Line Callout 1 9"/>
          <p:cNvSpPr/>
          <p:nvPr/>
        </p:nvSpPr>
        <p:spPr>
          <a:xfrm>
            <a:off x="714103" y="3395134"/>
            <a:ext cx="1868230" cy="965200"/>
          </a:xfrm>
          <a:prstGeom prst="borderCallout1">
            <a:avLst>
              <a:gd name="adj1" fmla="val 51231"/>
              <a:gd name="adj2" fmla="val 100503"/>
              <a:gd name="adj3" fmla="val 61973"/>
              <a:gd name="adj4" fmla="val 134499"/>
            </a:avLst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The </a:t>
            </a:r>
            <a:r>
              <a:rPr lang="en-GB" sz="1600" u="sng" dirty="0">
                <a:solidFill>
                  <a:schemeClr val="tx1"/>
                </a:solidFill>
              </a:rPr>
              <a:t>rocks were grimy and very greasy.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197336" y="2695139"/>
            <a:ext cx="10060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Noun</a:t>
            </a:r>
          </a:p>
          <a:p>
            <a:r>
              <a:rPr lang="en-GB" b="1" dirty="0"/>
              <a:t>Phrases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5729386" y="2695139"/>
            <a:ext cx="12048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b="1" dirty="0"/>
              <a:t>Adverbial</a:t>
            </a:r>
          </a:p>
          <a:p>
            <a:pPr algn="r"/>
            <a:r>
              <a:rPr lang="en-GB" b="1" dirty="0"/>
              <a:t>Phrases</a:t>
            </a:r>
            <a:endParaRPr lang="en-GB" dirty="0"/>
          </a:p>
        </p:txBody>
      </p:sp>
      <p:sp>
        <p:nvSpPr>
          <p:cNvPr id="13" name="Line Callout 1 12"/>
          <p:cNvSpPr/>
          <p:nvPr/>
        </p:nvSpPr>
        <p:spPr>
          <a:xfrm>
            <a:off x="714103" y="4657876"/>
            <a:ext cx="1868230" cy="1168157"/>
          </a:xfrm>
          <a:prstGeom prst="borderCallout1">
            <a:avLst>
              <a:gd name="adj1" fmla="val 51231"/>
              <a:gd name="adj2" fmla="val 100503"/>
              <a:gd name="adj3" fmla="val 23176"/>
              <a:gd name="adj4" fmla="val 177163"/>
            </a:avLst>
          </a:prstGeom>
          <a:solidFill>
            <a:srgbClr val="E6C734"/>
          </a:solidFill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The moss </a:t>
            </a:r>
            <a:r>
              <a:rPr lang="en-GB" sz="1600" u="sng" dirty="0">
                <a:solidFill>
                  <a:schemeClr val="tx1"/>
                </a:solidFill>
              </a:rPr>
              <a:t>on the stones</a:t>
            </a:r>
            <a:r>
              <a:rPr lang="en-GB" sz="1600" dirty="0">
                <a:solidFill>
                  <a:schemeClr val="tx1"/>
                </a:solidFill>
              </a:rPr>
              <a:t> was dangerous and slippery. </a:t>
            </a:r>
          </a:p>
        </p:txBody>
      </p:sp>
      <p:sp>
        <p:nvSpPr>
          <p:cNvPr id="14" name="Line Callout 1 13"/>
          <p:cNvSpPr/>
          <p:nvPr/>
        </p:nvSpPr>
        <p:spPr>
          <a:xfrm flipH="1">
            <a:off x="6554573" y="3405817"/>
            <a:ext cx="1868230" cy="965200"/>
          </a:xfrm>
          <a:prstGeom prst="borderCallout1">
            <a:avLst>
              <a:gd name="adj1" fmla="val 51231"/>
              <a:gd name="adj2" fmla="val 100503"/>
              <a:gd name="adj3" fmla="val 61973"/>
              <a:gd name="adj4" fmla="val 134499"/>
            </a:avLst>
          </a:prstGeom>
          <a:solidFill>
            <a:srgbClr val="92D050"/>
          </a:solidFill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He ran </a:t>
            </a:r>
            <a:r>
              <a:rPr lang="en-GB" sz="1600" u="sng" dirty="0">
                <a:solidFill>
                  <a:schemeClr val="tx1"/>
                </a:solidFill>
              </a:rPr>
              <a:t>extremely carefully.</a:t>
            </a:r>
          </a:p>
        </p:txBody>
      </p:sp>
      <p:sp>
        <p:nvSpPr>
          <p:cNvPr id="15" name="Line Callout 1 14"/>
          <p:cNvSpPr/>
          <p:nvPr/>
        </p:nvSpPr>
        <p:spPr>
          <a:xfrm flipH="1">
            <a:off x="6554573" y="4668559"/>
            <a:ext cx="1868230" cy="1168157"/>
          </a:xfrm>
          <a:prstGeom prst="borderCallout1">
            <a:avLst>
              <a:gd name="adj1" fmla="val 51231"/>
              <a:gd name="adj2" fmla="val 100503"/>
              <a:gd name="adj3" fmla="val 23176"/>
              <a:gd name="adj4" fmla="val 177163"/>
            </a:avLst>
          </a:prstGeom>
          <a:solidFill>
            <a:srgbClr val="E6C734"/>
          </a:solidFill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>
              <a:defRPr/>
            </a:pPr>
            <a:r>
              <a:rPr lang="en-GB" sz="1600" dirty="0">
                <a:solidFill>
                  <a:schemeClr val="tx1"/>
                </a:solidFill>
              </a:rPr>
              <a:t>He ran </a:t>
            </a:r>
            <a:r>
              <a:rPr lang="en-GB" sz="1600" u="sng" dirty="0">
                <a:solidFill>
                  <a:schemeClr val="tx1"/>
                </a:solidFill>
              </a:rPr>
              <a:t>across the </a:t>
            </a:r>
          </a:p>
          <a:p>
            <a:pPr>
              <a:defRPr/>
            </a:pPr>
            <a:r>
              <a:rPr lang="en-GB" sz="1600" u="sng" dirty="0">
                <a:solidFill>
                  <a:schemeClr val="tx1"/>
                </a:solidFill>
              </a:rPr>
              <a:t>stepping stones.</a:t>
            </a:r>
          </a:p>
        </p:txBody>
      </p:sp>
    </p:spTree>
    <p:extLst>
      <p:ext uri="{BB962C8B-B14F-4D97-AF65-F5344CB8AC3E}">
        <p14:creationId xmlns:p14="http://schemas.microsoft.com/office/powerpoint/2010/main" val="4218399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4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Would you like a challenge?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06701" y="1422405"/>
            <a:ext cx="7746732" cy="1422396"/>
          </a:xfrm>
          <a:prstGeom prst="roundRect">
            <a:avLst>
              <a:gd name="adj" fmla="val 6667"/>
            </a:avLst>
          </a:prstGeom>
          <a:solidFill>
            <a:srgbClr val="E6C734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</a:rPr>
              <a:t>Plan how to explain this to someone who doesn’t understand it.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</a:rPr>
              <a:t>Find more examples of each type of phrase in a range of books.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</a:rPr>
              <a:t>Make a list of as many adverbial phrases as you can think of.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99"/>
          <a:stretch/>
        </p:blipFill>
        <p:spPr>
          <a:xfrm>
            <a:off x="2955284" y="3572933"/>
            <a:ext cx="3233433" cy="3285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7941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1269</TotalTime>
  <Words>1007</Words>
  <Application>Microsoft Office PowerPoint</Application>
  <PresentationFormat>On-screen Show (4:3)</PresentationFormat>
  <Paragraphs>168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Sassoon Infant Md</vt:lpstr>
      <vt:lpstr>Sassoon Infant Rg</vt:lpstr>
      <vt:lpstr>Arial</vt:lpstr>
      <vt:lpstr>Calibri</vt:lpstr>
      <vt:lpstr>Office Theme</vt:lpstr>
      <vt:lpstr>PowerPoint Presentation</vt:lpstr>
      <vt:lpstr>PowerPoint Presentation</vt:lpstr>
      <vt:lpstr>Prepositions</vt:lpstr>
      <vt:lpstr>Prepositional Phrases</vt:lpstr>
      <vt:lpstr>Prepositional Phrases</vt:lpstr>
      <vt:lpstr>Adverbs</vt:lpstr>
      <vt:lpstr>Adverbial Phrases</vt:lpstr>
      <vt:lpstr>So What Is the Difference Between a Prepositional Phrase and an Adverbial Phrase?</vt:lpstr>
      <vt:lpstr>Which of These Prepositional Phrases Are Also Adverbial Phrases and Which Are Also Noun Phrases?</vt:lpstr>
      <vt:lpstr>So are all Adverbial Phrases also Prepositional Phrases? </vt:lpstr>
      <vt:lpstr>Would you like a challenge?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Joe Moulam</cp:lastModifiedBy>
  <cp:revision>136</cp:revision>
  <dcterms:created xsi:type="dcterms:W3CDTF">2014-10-01T16:09:27Z</dcterms:created>
  <dcterms:modified xsi:type="dcterms:W3CDTF">2018-09-25T16:04:53Z</dcterms:modified>
</cp:coreProperties>
</file>