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2292" y="9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456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175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903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0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604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904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436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756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980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519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445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274B16-4E0B-4013-B990-228D511D60CB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60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648" y="107504"/>
            <a:ext cx="63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Comic Sans MS" pitchFamily="66" charset="0"/>
              </a:rPr>
              <a:t>H</a:t>
            </a:r>
            <a:r>
              <a:rPr lang="en-GB" sz="2400" b="1" u="sng" dirty="0" smtClean="0">
                <a:latin typeface="Comic Sans MS" pitchFamily="66" charset="0"/>
              </a:rPr>
              <a:t>ow we hear sounds</a:t>
            </a:r>
            <a:endParaRPr lang="en-GB" sz="2400" b="1" u="sng" dirty="0">
              <a:latin typeface="Comic Sans MS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0648" y="817131"/>
            <a:ext cx="630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 smtClean="0">
                <a:latin typeface="Comic Sans MS" pitchFamily="66" charset="0"/>
              </a:rPr>
              <a:t>These statements about how we hear are jumbled up. You need to number them and  write them NEATLY onto lined paper in the correct order.</a:t>
            </a:r>
            <a:endParaRPr lang="en-GB" sz="2400" i="1" dirty="0"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04864" y="8926596"/>
            <a:ext cx="235994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>
                <a:latin typeface="Comic Sans MS" pitchFamily="66" charset="0"/>
              </a:rPr>
              <a:t>© S</a:t>
            </a:r>
            <a:r>
              <a:rPr lang="en-US" sz="1050" dirty="0" smtClean="0">
                <a:latin typeface="Comic Sans MS" pitchFamily="66" charset="0"/>
              </a:rPr>
              <a:t>aveTeachersSundays.com </a:t>
            </a:r>
            <a:r>
              <a:rPr lang="en-US" sz="1050" dirty="0">
                <a:latin typeface="Comic Sans MS" pitchFamily="66" charset="0"/>
              </a:rPr>
              <a:t>2013</a:t>
            </a:r>
            <a:endParaRPr lang="en-GB" sz="1050" dirty="0">
              <a:latin typeface="Comic Sans MS" pitchFamily="66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60648" y="4259834"/>
            <a:ext cx="6506161" cy="4415561"/>
            <a:chOff x="61092" y="2450523"/>
            <a:chExt cx="6625397" cy="4415561"/>
          </a:xfrm>
        </p:grpSpPr>
        <p:sp>
          <p:nvSpPr>
            <p:cNvPr id="7" name="Rectangle 6"/>
            <p:cNvSpPr/>
            <p:nvPr/>
          </p:nvSpPr>
          <p:spPr>
            <a:xfrm>
              <a:off x="81328" y="4688670"/>
              <a:ext cx="6588032" cy="45939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02B4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GB" sz="1400" dirty="0">
                  <a:solidFill>
                    <a:srgbClr val="C02B4E"/>
                  </a:solidFill>
                </a:rPr>
                <a:t>The </a:t>
              </a:r>
              <a:r>
                <a:rPr lang="en-GB" sz="1400" b="1" dirty="0">
                  <a:solidFill>
                    <a:srgbClr val="C02B4E"/>
                  </a:solidFill>
                </a:rPr>
                <a:t>pinna</a:t>
              </a:r>
              <a:r>
                <a:rPr lang="en-GB" sz="1400" dirty="0">
                  <a:solidFill>
                    <a:srgbClr val="C02B4E"/>
                  </a:solidFill>
                </a:rPr>
                <a:t> is made of cartilage covered by </a:t>
              </a:r>
              <a:r>
                <a:rPr lang="en-GB" sz="1400" dirty="0" smtClean="0">
                  <a:solidFill>
                    <a:srgbClr val="C02B4E"/>
                  </a:solidFill>
                </a:rPr>
                <a:t>skin and </a:t>
              </a:r>
              <a:r>
                <a:rPr lang="en-GB" sz="1400" dirty="0">
                  <a:solidFill>
                    <a:srgbClr val="C02B4E"/>
                  </a:solidFill>
                </a:rPr>
                <a:t>funnels sound into the ear canal.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98457" y="2450523"/>
              <a:ext cx="6588032" cy="5505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02B4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GB" sz="1400" dirty="0">
                  <a:solidFill>
                    <a:srgbClr val="C02B4E"/>
                  </a:solidFill>
                </a:rPr>
                <a:t>The </a:t>
              </a:r>
              <a:r>
                <a:rPr lang="en-GB" sz="1400" b="1" dirty="0">
                  <a:solidFill>
                    <a:srgbClr val="C02B4E"/>
                  </a:solidFill>
                </a:rPr>
                <a:t>ear canal </a:t>
              </a:r>
              <a:r>
                <a:rPr lang="en-GB" sz="1400" dirty="0">
                  <a:solidFill>
                    <a:srgbClr val="C02B4E"/>
                  </a:solidFill>
                </a:rPr>
                <a:t>is a short tube that transmits sound </a:t>
              </a:r>
              <a:r>
                <a:rPr lang="en-GB" sz="1400" dirty="0" smtClean="0">
                  <a:solidFill>
                    <a:srgbClr val="C02B4E"/>
                  </a:solidFill>
                </a:rPr>
                <a:t>from </a:t>
              </a:r>
              <a:r>
                <a:rPr lang="en-GB" sz="1400" dirty="0">
                  <a:solidFill>
                    <a:srgbClr val="C02B4E"/>
                  </a:solidFill>
                </a:rPr>
                <a:t>the pinna to the eardrum</a:t>
              </a:r>
              <a:r>
                <a:rPr lang="en-GB" dirty="0">
                  <a:solidFill>
                    <a:srgbClr val="C02B4E"/>
                  </a:solidFill>
                </a:rPr>
                <a:t>.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90817" y="3879912"/>
              <a:ext cx="6588031" cy="71792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02B4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GB" sz="1400" dirty="0">
                  <a:solidFill>
                    <a:srgbClr val="C02B4E"/>
                  </a:solidFill>
                </a:rPr>
                <a:t>The </a:t>
              </a:r>
              <a:r>
                <a:rPr lang="en-GB" sz="1400" b="1" dirty="0">
                  <a:solidFill>
                    <a:srgbClr val="C02B4E"/>
                  </a:solidFill>
                </a:rPr>
                <a:t>eardrum</a:t>
              </a:r>
              <a:r>
                <a:rPr lang="en-GB" sz="1400" dirty="0">
                  <a:solidFill>
                    <a:srgbClr val="C02B4E"/>
                  </a:solidFill>
                </a:rPr>
                <a:t> is a thin, tough layer of tissue at the end of </a:t>
              </a:r>
              <a:r>
                <a:rPr lang="en-GB" sz="1400" dirty="0" smtClean="0">
                  <a:solidFill>
                    <a:srgbClr val="C02B4E"/>
                  </a:solidFill>
                </a:rPr>
                <a:t>the </a:t>
              </a:r>
              <a:r>
                <a:rPr lang="en-GB" sz="1400" dirty="0">
                  <a:solidFill>
                    <a:srgbClr val="C02B4E"/>
                  </a:solidFill>
                </a:rPr>
                <a:t>auditory canal. Sound waves make the eardrum vibrate.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733" y="5220072"/>
              <a:ext cx="6588030" cy="80904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02B4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GB" sz="1400" b="1" dirty="0">
                  <a:solidFill>
                    <a:srgbClr val="C02B4E"/>
                  </a:solidFill>
                </a:rPr>
                <a:t>Ear </a:t>
              </a:r>
              <a:r>
                <a:rPr lang="en-GB" sz="1400" b="1" dirty="0" smtClean="0">
                  <a:solidFill>
                    <a:srgbClr val="C02B4E"/>
                  </a:solidFill>
                </a:rPr>
                <a:t>bones </a:t>
              </a:r>
              <a:r>
                <a:rPr lang="en-GB" sz="1400" dirty="0" smtClean="0">
                  <a:solidFill>
                    <a:srgbClr val="C02B4E"/>
                  </a:solidFill>
                </a:rPr>
                <a:t>are </a:t>
              </a:r>
              <a:r>
                <a:rPr lang="en-GB" sz="1400" dirty="0">
                  <a:solidFill>
                    <a:srgbClr val="C02B4E"/>
                  </a:solidFill>
                </a:rPr>
                <a:t>three tiny </a:t>
              </a:r>
              <a:r>
                <a:rPr lang="en-GB" sz="1400" dirty="0" smtClean="0">
                  <a:solidFill>
                    <a:srgbClr val="C02B4E"/>
                  </a:solidFill>
                </a:rPr>
                <a:t>bones (the hammer, anvil and stirrup) </a:t>
              </a:r>
              <a:r>
                <a:rPr lang="en-GB" sz="1400" dirty="0">
                  <a:solidFill>
                    <a:srgbClr val="C02B4E"/>
                  </a:solidFill>
                </a:rPr>
                <a:t>that amplify and </a:t>
              </a:r>
              <a:r>
                <a:rPr lang="en-GB" sz="1400" dirty="0" smtClean="0">
                  <a:solidFill>
                    <a:srgbClr val="C02B4E"/>
                  </a:solidFill>
                </a:rPr>
                <a:t>transmit </a:t>
              </a:r>
              <a:r>
                <a:rPr lang="en-GB" sz="1400" dirty="0">
                  <a:solidFill>
                    <a:srgbClr val="C02B4E"/>
                  </a:solidFill>
                </a:rPr>
                <a:t>the vibrations from the eardrum to </a:t>
              </a:r>
              <a:r>
                <a:rPr lang="en-GB" sz="1400" dirty="0" smtClean="0">
                  <a:solidFill>
                    <a:srgbClr val="C02B4E"/>
                  </a:solidFill>
                </a:rPr>
                <a:t>the cochlea</a:t>
              </a:r>
              <a:r>
                <a:rPr lang="en-GB" dirty="0">
                  <a:solidFill>
                    <a:srgbClr val="C02B4E"/>
                  </a:solidFill>
                </a:rPr>
                <a:t>.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1329" y="3073039"/>
              <a:ext cx="6588031" cy="71792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02B4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GB" sz="1400" dirty="0">
                  <a:solidFill>
                    <a:srgbClr val="C02B4E"/>
                  </a:solidFill>
                </a:rPr>
                <a:t>The </a:t>
              </a:r>
              <a:r>
                <a:rPr lang="en-GB" sz="1400" b="1" dirty="0">
                  <a:solidFill>
                    <a:srgbClr val="C02B4E"/>
                  </a:solidFill>
                </a:rPr>
                <a:t>cochlea</a:t>
              </a:r>
              <a:r>
                <a:rPr lang="en-GB" sz="1400" dirty="0">
                  <a:solidFill>
                    <a:srgbClr val="C02B4E"/>
                  </a:solidFill>
                </a:rPr>
                <a:t> is an organ filled with fluid. Receptor cells change vibrations in the fluid into electrical </a:t>
              </a:r>
              <a:r>
                <a:rPr lang="en-GB" sz="1400" dirty="0" smtClean="0">
                  <a:solidFill>
                    <a:srgbClr val="C02B4E"/>
                  </a:solidFill>
                </a:rPr>
                <a:t>impulses which are sent to the brain by the auditory nerve.</a:t>
              </a:r>
              <a:endParaRPr lang="en-GB" sz="1400" dirty="0">
                <a:solidFill>
                  <a:srgbClr val="C02B4E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1092" y="6130910"/>
              <a:ext cx="6588031" cy="73517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02B4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GB" sz="1400" dirty="0">
                  <a:solidFill>
                    <a:srgbClr val="C02B4E"/>
                  </a:solidFill>
                </a:rPr>
                <a:t>The </a:t>
              </a:r>
              <a:r>
                <a:rPr lang="en-GB" sz="1400" b="1" dirty="0">
                  <a:solidFill>
                    <a:srgbClr val="C02B4E"/>
                  </a:solidFill>
                </a:rPr>
                <a:t>Eustachian tube </a:t>
              </a:r>
              <a:r>
                <a:rPr lang="en-GB" sz="1400" dirty="0">
                  <a:solidFill>
                    <a:srgbClr val="C02B4E"/>
                  </a:solidFill>
                </a:rPr>
                <a:t>connects the middle ear to the nasal cavity. </a:t>
              </a:r>
              <a:r>
                <a:rPr lang="en-GB" sz="1400" dirty="0" smtClean="0">
                  <a:solidFill>
                    <a:srgbClr val="C02B4E"/>
                  </a:solidFill>
                </a:rPr>
                <a:t>It </a:t>
              </a:r>
              <a:r>
                <a:rPr lang="en-GB" sz="1400" dirty="0">
                  <a:solidFill>
                    <a:srgbClr val="C02B4E"/>
                  </a:solidFill>
                </a:rPr>
                <a:t>regulates the pressure within the ear.</a:t>
              </a: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45381" y="3437485"/>
            <a:ext cx="63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Comic Sans MS" pitchFamily="66" charset="0"/>
              </a:rPr>
              <a:t>H</a:t>
            </a:r>
            <a:r>
              <a:rPr lang="en-GB" sz="2400" b="1" u="sng" dirty="0" smtClean="0">
                <a:latin typeface="Comic Sans MS" pitchFamily="66" charset="0"/>
              </a:rPr>
              <a:t>ow we hear sounds</a:t>
            </a:r>
            <a:endParaRPr lang="en-GB" sz="24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7341" y="2458799"/>
            <a:ext cx="24835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Please write the title and date onto your lined paper</a:t>
            </a:r>
            <a:endParaRPr lang="en-GB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1556792" y="3259601"/>
            <a:ext cx="360040" cy="3034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3" idx="3"/>
          </p:cNvCxnSpPr>
          <p:nvPr/>
        </p:nvCxnSpPr>
        <p:spPr>
          <a:xfrm>
            <a:off x="2780917" y="2920464"/>
            <a:ext cx="194422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869160" y="2920464"/>
            <a:ext cx="1691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DATE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10906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648" y="107504"/>
            <a:ext cx="63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latin typeface="Comic Sans MS" pitchFamily="66" charset="0"/>
              </a:rPr>
              <a:t>Know how we hear sounds</a:t>
            </a:r>
            <a:endParaRPr lang="en-GB" sz="2400" b="1" dirty="0">
              <a:latin typeface="Comic Sans MS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0648" y="817131"/>
            <a:ext cx="63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 smtClean="0">
                <a:latin typeface="Comic Sans MS" pitchFamily="66" charset="0"/>
              </a:rPr>
              <a:t>ANSWERS</a:t>
            </a:r>
            <a:endParaRPr lang="en-GB" sz="2400" i="1" dirty="0"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04864" y="8926596"/>
            <a:ext cx="235994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>
                <a:latin typeface="Comic Sans MS" pitchFamily="66" charset="0"/>
              </a:rPr>
              <a:t>© S</a:t>
            </a:r>
            <a:r>
              <a:rPr lang="en-US" sz="1050" dirty="0" smtClean="0">
                <a:latin typeface="Comic Sans MS" pitchFamily="66" charset="0"/>
              </a:rPr>
              <a:t>aveTeachersSundays.com </a:t>
            </a:r>
            <a:r>
              <a:rPr lang="en-US" sz="1050" dirty="0">
                <a:latin typeface="Comic Sans MS" pitchFamily="66" charset="0"/>
              </a:rPr>
              <a:t>2013</a:t>
            </a:r>
            <a:endParaRPr lang="en-GB" sz="1050" dirty="0">
              <a:latin typeface="Comic Sans MS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27383" y="2143853"/>
            <a:ext cx="6588032" cy="882907"/>
          </a:xfrm>
          <a:prstGeom prst="rect">
            <a:avLst/>
          </a:prstGeom>
          <a:solidFill>
            <a:schemeClr val="bg1"/>
          </a:solidFill>
          <a:ln w="28575">
            <a:solidFill>
              <a:srgbClr val="C02B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>
                <a:solidFill>
                  <a:srgbClr val="C02B4E"/>
                </a:solidFill>
              </a:rPr>
              <a:t>The </a:t>
            </a:r>
            <a:r>
              <a:rPr lang="en-GB" b="1" dirty="0">
                <a:solidFill>
                  <a:srgbClr val="C02B4E"/>
                </a:solidFill>
              </a:rPr>
              <a:t>pinna</a:t>
            </a:r>
            <a:r>
              <a:rPr lang="en-GB" dirty="0">
                <a:solidFill>
                  <a:srgbClr val="C02B4E"/>
                </a:solidFill>
              </a:rPr>
              <a:t> is made of cartilage covered by </a:t>
            </a:r>
            <a:r>
              <a:rPr lang="en-GB" dirty="0" smtClean="0">
                <a:solidFill>
                  <a:srgbClr val="C02B4E"/>
                </a:solidFill>
              </a:rPr>
              <a:t>skin and </a:t>
            </a:r>
            <a:r>
              <a:rPr lang="en-GB" dirty="0">
                <a:solidFill>
                  <a:srgbClr val="C02B4E"/>
                </a:solidFill>
              </a:rPr>
              <a:t>funnels sound into the ear canal.</a:t>
            </a:r>
          </a:p>
        </p:txBody>
      </p:sp>
      <p:sp>
        <p:nvSpPr>
          <p:cNvPr id="8" name="Rectangle 7"/>
          <p:cNvSpPr/>
          <p:nvPr/>
        </p:nvSpPr>
        <p:spPr>
          <a:xfrm>
            <a:off x="-27384" y="3083981"/>
            <a:ext cx="6588032" cy="882907"/>
          </a:xfrm>
          <a:prstGeom prst="rect">
            <a:avLst/>
          </a:prstGeom>
          <a:solidFill>
            <a:schemeClr val="bg1"/>
          </a:solidFill>
          <a:ln w="28575">
            <a:solidFill>
              <a:srgbClr val="C02B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>
                <a:solidFill>
                  <a:srgbClr val="C02B4E"/>
                </a:solidFill>
              </a:rPr>
              <a:t>The </a:t>
            </a:r>
            <a:r>
              <a:rPr lang="en-GB" b="1" dirty="0">
                <a:solidFill>
                  <a:srgbClr val="C02B4E"/>
                </a:solidFill>
              </a:rPr>
              <a:t>ear canal </a:t>
            </a:r>
            <a:r>
              <a:rPr lang="en-GB" dirty="0">
                <a:solidFill>
                  <a:srgbClr val="C02B4E"/>
                </a:solidFill>
              </a:rPr>
              <a:t>is a short tube that transmits sound </a:t>
            </a:r>
            <a:r>
              <a:rPr lang="en-GB" dirty="0" smtClean="0">
                <a:solidFill>
                  <a:srgbClr val="C02B4E"/>
                </a:solidFill>
              </a:rPr>
              <a:t>from </a:t>
            </a:r>
            <a:r>
              <a:rPr lang="en-GB" dirty="0">
                <a:solidFill>
                  <a:srgbClr val="C02B4E"/>
                </a:solidFill>
              </a:rPr>
              <a:t>the pinna to the eardrum.</a:t>
            </a:r>
          </a:p>
        </p:txBody>
      </p:sp>
      <p:sp>
        <p:nvSpPr>
          <p:cNvPr id="9" name="Rectangle 8"/>
          <p:cNvSpPr/>
          <p:nvPr/>
        </p:nvSpPr>
        <p:spPr>
          <a:xfrm>
            <a:off x="-27384" y="4011413"/>
            <a:ext cx="6588031" cy="882907"/>
          </a:xfrm>
          <a:prstGeom prst="rect">
            <a:avLst/>
          </a:prstGeom>
          <a:solidFill>
            <a:schemeClr val="bg1"/>
          </a:solidFill>
          <a:ln w="28575">
            <a:solidFill>
              <a:srgbClr val="C02B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>
                <a:solidFill>
                  <a:srgbClr val="C02B4E"/>
                </a:solidFill>
              </a:rPr>
              <a:t>The </a:t>
            </a:r>
            <a:r>
              <a:rPr lang="en-GB" b="1" dirty="0">
                <a:solidFill>
                  <a:srgbClr val="C02B4E"/>
                </a:solidFill>
              </a:rPr>
              <a:t>eardrum</a:t>
            </a:r>
            <a:r>
              <a:rPr lang="en-GB" dirty="0">
                <a:solidFill>
                  <a:srgbClr val="C02B4E"/>
                </a:solidFill>
              </a:rPr>
              <a:t> is a thin, tough layer of tissue at the end of </a:t>
            </a:r>
            <a:r>
              <a:rPr lang="en-GB" dirty="0" smtClean="0">
                <a:solidFill>
                  <a:srgbClr val="C02B4E"/>
                </a:solidFill>
              </a:rPr>
              <a:t>the </a:t>
            </a:r>
            <a:r>
              <a:rPr lang="en-GB" dirty="0">
                <a:solidFill>
                  <a:srgbClr val="C02B4E"/>
                </a:solidFill>
              </a:rPr>
              <a:t>auditory canal. Sound waves make the eardrum vibrate.</a:t>
            </a:r>
          </a:p>
        </p:txBody>
      </p:sp>
      <p:sp>
        <p:nvSpPr>
          <p:cNvPr id="10" name="Rectangle 9"/>
          <p:cNvSpPr/>
          <p:nvPr/>
        </p:nvSpPr>
        <p:spPr>
          <a:xfrm>
            <a:off x="-27383" y="4882972"/>
            <a:ext cx="6588030" cy="1215305"/>
          </a:xfrm>
          <a:prstGeom prst="rect">
            <a:avLst/>
          </a:prstGeom>
          <a:solidFill>
            <a:schemeClr val="bg1"/>
          </a:solidFill>
          <a:ln w="28575">
            <a:solidFill>
              <a:srgbClr val="C02B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GB" b="1" dirty="0">
                <a:solidFill>
                  <a:srgbClr val="C02B4E"/>
                </a:solidFill>
              </a:rPr>
              <a:t>Ear </a:t>
            </a:r>
            <a:r>
              <a:rPr lang="en-GB" b="1" dirty="0" smtClean="0">
                <a:solidFill>
                  <a:srgbClr val="C02B4E"/>
                </a:solidFill>
              </a:rPr>
              <a:t>bones </a:t>
            </a:r>
            <a:r>
              <a:rPr lang="en-GB" dirty="0" smtClean="0">
                <a:solidFill>
                  <a:srgbClr val="C02B4E"/>
                </a:solidFill>
              </a:rPr>
              <a:t>are </a:t>
            </a:r>
            <a:r>
              <a:rPr lang="en-GB" dirty="0">
                <a:solidFill>
                  <a:srgbClr val="C02B4E"/>
                </a:solidFill>
              </a:rPr>
              <a:t>three tiny </a:t>
            </a:r>
            <a:r>
              <a:rPr lang="en-GB" dirty="0" smtClean="0">
                <a:solidFill>
                  <a:srgbClr val="C02B4E"/>
                </a:solidFill>
              </a:rPr>
              <a:t>bones (the hammer, anvil and stirrup) </a:t>
            </a:r>
            <a:r>
              <a:rPr lang="en-GB" dirty="0">
                <a:solidFill>
                  <a:srgbClr val="C02B4E"/>
                </a:solidFill>
              </a:rPr>
              <a:t>that amplify and </a:t>
            </a:r>
            <a:r>
              <a:rPr lang="en-GB" dirty="0" smtClean="0">
                <a:solidFill>
                  <a:srgbClr val="C02B4E"/>
                </a:solidFill>
              </a:rPr>
              <a:t>transmit </a:t>
            </a:r>
            <a:r>
              <a:rPr lang="en-GB" dirty="0">
                <a:solidFill>
                  <a:srgbClr val="C02B4E"/>
                </a:solidFill>
              </a:rPr>
              <a:t>the vibrations from the eardrum to </a:t>
            </a:r>
            <a:r>
              <a:rPr lang="en-GB" dirty="0" smtClean="0">
                <a:solidFill>
                  <a:srgbClr val="C02B4E"/>
                </a:solidFill>
              </a:rPr>
              <a:t>the cochlea</a:t>
            </a:r>
            <a:r>
              <a:rPr lang="en-GB" dirty="0">
                <a:solidFill>
                  <a:srgbClr val="C02B4E"/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-27384" y="5936140"/>
            <a:ext cx="6588031" cy="1215305"/>
          </a:xfrm>
          <a:prstGeom prst="rect">
            <a:avLst/>
          </a:prstGeom>
          <a:solidFill>
            <a:schemeClr val="bg1"/>
          </a:solidFill>
          <a:ln w="28575">
            <a:solidFill>
              <a:srgbClr val="C02B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>
                <a:solidFill>
                  <a:srgbClr val="C02B4E"/>
                </a:solidFill>
              </a:rPr>
              <a:t>The </a:t>
            </a:r>
            <a:r>
              <a:rPr lang="en-GB" b="1" dirty="0">
                <a:solidFill>
                  <a:srgbClr val="C02B4E"/>
                </a:solidFill>
              </a:rPr>
              <a:t>cochlea</a:t>
            </a:r>
            <a:r>
              <a:rPr lang="en-GB" dirty="0">
                <a:solidFill>
                  <a:srgbClr val="C02B4E"/>
                </a:solidFill>
              </a:rPr>
              <a:t> is an organ filled with fluid. Receptor cells change vibrations in the fluid into electrical </a:t>
            </a:r>
            <a:r>
              <a:rPr lang="en-GB" dirty="0" smtClean="0">
                <a:solidFill>
                  <a:srgbClr val="C02B4E"/>
                </a:solidFill>
              </a:rPr>
              <a:t>impulses which are sent to the brain by the auditory nerve.</a:t>
            </a:r>
            <a:endParaRPr lang="en-GB" dirty="0">
              <a:solidFill>
                <a:srgbClr val="C02B4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27384" y="7017626"/>
            <a:ext cx="6588031" cy="882907"/>
          </a:xfrm>
          <a:prstGeom prst="rect">
            <a:avLst/>
          </a:prstGeom>
          <a:solidFill>
            <a:schemeClr val="bg1"/>
          </a:solidFill>
          <a:ln w="28575">
            <a:solidFill>
              <a:srgbClr val="C02B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>
                <a:solidFill>
                  <a:srgbClr val="C02B4E"/>
                </a:solidFill>
              </a:rPr>
              <a:t>The </a:t>
            </a:r>
            <a:r>
              <a:rPr lang="en-GB" b="1" dirty="0">
                <a:solidFill>
                  <a:srgbClr val="C02B4E"/>
                </a:solidFill>
              </a:rPr>
              <a:t>Eustachian tube </a:t>
            </a:r>
            <a:r>
              <a:rPr lang="en-GB" dirty="0">
                <a:solidFill>
                  <a:srgbClr val="C02B4E"/>
                </a:solidFill>
              </a:rPr>
              <a:t>connects the middle ear to the nasal cavity. </a:t>
            </a:r>
            <a:br>
              <a:rPr lang="en-GB" dirty="0">
                <a:solidFill>
                  <a:srgbClr val="C02B4E"/>
                </a:solidFill>
              </a:rPr>
            </a:br>
            <a:r>
              <a:rPr lang="en-GB" dirty="0">
                <a:solidFill>
                  <a:srgbClr val="C02B4E"/>
                </a:solidFill>
              </a:rPr>
              <a:t>It regulates the pressure within the ear.</a:t>
            </a:r>
          </a:p>
        </p:txBody>
      </p:sp>
    </p:spTree>
    <p:extLst>
      <p:ext uri="{BB962C8B-B14F-4D97-AF65-F5344CB8AC3E}">
        <p14:creationId xmlns:p14="http://schemas.microsoft.com/office/powerpoint/2010/main" val="1594829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E659AB979EDD42878F698329DDF574" ma:contentTypeVersion="11" ma:contentTypeDescription="Create a new document." ma:contentTypeScope="" ma:versionID="0aac2b6b7a29f39bd20733b5de126146">
  <xsd:schema xmlns:xsd="http://www.w3.org/2001/XMLSchema" xmlns:xs="http://www.w3.org/2001/XMLSchema" xmlns:p="http://schemas.microsoft.com/office/2006/metadata/properties" xmlns:ns2="2a5f1dcc-0833-4cfd-bcad-ab37e0f36cdd" targetNamespace="http://schemas.microsoft.com/office/2006/metadata/properties" ma:root="true" ma:fieldsID="83e644ecbfe930ae300dcbe75dffbc0d" ns2:_="">
    <xsd:import namespace="2a5f1dcc-0833-4cfd-bcad-ab37e0f36cd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5f1dcc-0833-4cfd-bcad-ab37e0f36c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E51F858-E290-4EA7-AC0E-AEB6285FB100}"/>
</file>

<file path=customXml/itemProps2.xml><?xml version="1.0" encoding="utf-8"?>
<ds:datastoreItem xmlns:ds="http://schemas.openxmlformats.org/officeDocument/2006/customXml" ds:itemID="{4F4EF20F-38EF-47AA-9ACF-34334C4DE6D5}"/>
</file>

<file path=customXml/itemProps3.xml><?xml version="1.0" encoding="utf-8"?>
<ds:datastoreItem xmlns:ds="http://schemas.openxmlformats.org/officeDocument/2006/customXml" ds:itemID="{E9339FAA-ACD6-4670-9628-2AC6AC70A7A7}"/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322</Words>
  <Application>Microsoft Office PowerPoint</Application>
  <PresentationFormat>On-screen Show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Comic Sans MS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Order events on a timeline</dc:title>
  <dc:creator>SaveTeachersSundays</dc:creator>
  <cp:lastModifiedBy>Miss C. Hipkin</cp:lastModifiedBy>
  <cp:revision>41</cp:revision>
  <dcterms:created xsi:type="dcterms:W3CDTF">2013-07-24T12:44:43Z</dcterms:created>
  <dcterms:modified xsi:type="dcterms:W3CDTF">2020-01-21T17:24:57Z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0x010100F5E659AB979EDD42878F698329DDF574</vt:lpwstr>
  </property>
</Properties>
</file>