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5660FB-A18E-4766-A4F9-11904D29173E}" v="146" dt="2022-07-16T19:05:41.0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70555-EF22-EE8D-FCCC-891C1DCAE7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E0B9A75-54DF-A052-35FD-18021460F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45A519-9015-8FCB-E4E2-3D1246C27A2E}"/>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5E880A55-93DA-E57B-F9F2-4AC337C252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CC913D-C1F1-C06E-96CC-D282E1D4EAE4}"/>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85617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7ECF0-59E8-6FB3-B929-88125182A3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D881EC-3BF2-15BB-D347-CCF4ECF4B4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368A4F-8A72-0894-2C13-934CC33CE627}"/>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40180DA8-E4B3-2119-3D95-380F85BCCC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D8A75-09A0-52D5-067D-D1AD6B9E3C4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05588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DEA38-9EB9-1172-8AF6-A51C5ABB70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3EE528-7EA0-BC8C-4468-75AAB7A326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E541E7-6DA7-2730-EDB0-B4473F8F9810}"/>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7C888029-81FB-9D9D-AFDB-5C88B71CD4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4F76AE-32AC-8D4F-24DD-1CA08612C73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099801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159A6-4E97-3266-AC4C-16935349D6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045337-1E7F-879F-F745-097616C8B6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90EAA9-E2C6-5A32-77DB-46ED0842BB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3741E8-233A-87D4-534F-F45233D8164E}"/>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6" name="Footer Placeholder 5">
            <a:extLst>
              <a:ext uri="{FF2B5EF4-FFF2-40B4-BE49-F238E27FC236}">
                <a16:creationId xmlns:a16="http://schemas.microsoft.com/office/drawing/2014/main" id="{57993D12-4EEC-DEF7-0F46-970D768983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9B1EA2-406D-80DC-7B05-6541EA4A6935}"/>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17375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49FA8-59E9-0C27-671A-A3DF445D64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7EE6C3-F3DD-1A76-85D2-081389B452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26DB58-04B9-F908-FD8A-FFB09EE08F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912C7A-3DE4-1CD4-F1B3-9AB64CD716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518BC2-5C54-869D-9D9E-9A5E6DAC0D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8EBFEE-50BE-C0EB-CD0B-47AF66F7F309}"/>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8" name="Footer Placeholder 7">
            <a:extLst>
              <a:ext uri="{FF2B5EF4-FFF2-40B4-BE49-F238E27FC236}">
                <a16:creationId xmlns:a16="http://schemas.microsoft.com/office/drawing/2014/main" id="{FDAD1BB4-84C1-B5AE-1DC1-B1B72E1C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1CF400-6DE4-7053-9F3D-D668B72308C8}"/>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832489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23CDC-AD1B-58C6-5AAE-094BF49E20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9CA40C-319F-A76E-F6DF-CB3FFD0392AE}"/>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4" name="Footer Placeholder 3">
            <a:extLst>
              <a:ext uri="{FF2B5EF4-FFF2-40B4-BE49-F238E27FC236}">
                <a16:creationId xmlns:a16="http://schemas.microsoft.com/office/drawing/2014/main" id="{4E77DE6A-DF01-F26C-1A9E-1DCA6D1A8F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32300C-99FC-4D41-2EE7-C3A467EB0E49}"/>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4112106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DDE748-BC80-023D-EB3C-427B13240160}"/>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3" name="Footer Placeholder 2">
            <a:extLst>
              <a:ext uri="{FF2B5EF4-FFF2-40B4-BE49-F238E27FC236}">
                <a16:creationId xmlns:a16="http://schemas.microsoft.com/office/drawing/2014/main" id="{CEF42EFA-E23D-3D4D-18C8-641B69E7C7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DC0538-BA2F-8BC5-B6A8-57C225E9A24E}"/>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3913157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1FE3F-2C05-6C42-19D1-55F7B5AAD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66CE46-B2A7-FE1D-07D1-213E678989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9C6A33-710E-5E1B-5781-5F3FDA3C18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B63529-8C6A-BF1E-8644-133D8D6A5358}"/>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6" name="Footer Placeholder 5">
            <a:extLst>
              <a:ext uri="{FF2B5EF4-FFF2-40B4-BE49-F238E27FC236}">
                <a16:creationId xmlns:a16="http://schemas.microsoft.com/office/drawing/2014/main" id="{66852FCF-CAE5-71A2-86F6-37E21E7079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98B4FD-DCA6-B0D3-74A4-75D0DA6C3D34}"/>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573233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F8247-F850-885F-9A09-C07AEF0285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C6E2EE-F856-CC5B-97A6-553E129785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607782-D646-93B9-9A0D-55BD004D3F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9145C2-97AA-4452-C3F1-78656358C5C5}"/>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6" name="Footer Placeholder 5">
            <a:extLst>
              <a:ext uri="{FF2B5EF4-FFF2-40B4-BE49-F238E27FC236}">
                <a16:creationId xmlns:a16="http://schemas.microsoft.com/office/drawing/2014/main" id="{D2BBBF92-39F7-F036-8AFB-6E49282A0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7B395E-C0B9-9DB9-263B-C015042C5130}"/>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3857571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09D9-3C0F-C8BE-9E63-CC8B8920269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0CE96C-B158-3755-C464-C79E6B764A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8565D6-728F-9A13-B1A1-98FF5F131ED5}"/>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8C8D5BD2-5880-18CB-AD6B-A26F1CF02B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B88524-DF5C-0E24-2165-5774B86B12D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58569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671DCC-0CBD-CE29-C0B0-7650CA9185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61954A-41F8-6883-E443-024C195D79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8F94BD-0A6C-BEC6-6FF4-D573314C1DE0}"/>
              </a:ext>
            </a:extLst>
          </p:cNvPr>
          <p:cNvSpPr>
            <a:spLocks noGrp="1"/>
          </p:cNvSpPr>
          <p:nvPr>
            <p:ph type="dt" sz="half" idx="10"/>
          </p:nvPr>
        </p:nvSpPr>
        <p:spPr/>
        <p:txBody>
          <a:body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A1EF629E-AD54-4CFF-3C7C-1C10398FED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CD244F-FF58-0276-A1CF-053E9FB400D0}"/>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575412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D39798-7473-9AFE-A36A-B64C4E81EA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73643D-0ABA-B45E-CEE0-518DE6CA78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F3E3E9-7633-D572-87C5-56FD75F7E6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AE7FEB-FCB6-407D-A501-EE9F8FADE00F}" type="datetimeFigureOut">
              <a:rPr lang="en-GB" smtClean="0"/>
              <a:t>17/07/2022</a:t>
            </a:fld>
            <a:endParaRPr lang="en-GB"/>
          </a:p>
        </p:txBody>
      </p:sp>
      <p:sp>
        <p:nvSpPr>
          <p:cNvPr id="5" name="Footer Placeholder 4">
            <a:extLst>
              <a:ext uri="{FF2B5EF4-FFF2-40B4-BE49-F238E27FC236}">
                <a16:creationId xmlns:a16="http://schemas.microsoft.com/office/drawing/2014/main" id="{5A159571-F6E2-204F-EBAA-C86F3374B6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B008942-8692-D12A-3F93-B8A2F4952C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52E96-B148-48B5-ADB1-AB64095558E8}" type="slidenum">
              <a:rPr lang="en-GB" smtClean="0"/>
              <a:t>‹#›</a:t>
            </a:fld>
            <a:endParaRPr lang="en-GB"/>
          </a:p>
        </p:txBody>
      </p:sp>
    </p:spTree>
    <p:extLst>
      <p:ext uri="{BB962C8B-B14F-4D97-AF65-F5344CB8AC3E}">
        <p14:creationId xmlns:p14="http://schemas.microsoft.com/office/powerpoint/2010/main" val="2404634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alpha val="72000"/>
          </a:schemeClr>
        </a:solidFill>
        <a:effectLst/>
      </p:bgPr>
    </p:bg>
    <p:spTree>
      <p:nvGrpSpPr>
        <p:cNvPr id="1" name=""/>
        <p:cNvGrpSpPr/>
        <p:nvPr/>
      </p:nvGrpSpPr>
      <p:grpSpPr>
        <a:xfrm>
          <a:off x="0" y="0"/>
          <a:ext cx="0" cy="0"/>
          <a:chOff x="0" y="0"/>
          <a:chExt cx="0" cy="0"/>
        </a:xfrm>
      </p:grpSpPr>
      <p:sp>
        <p:nvSpPr>
          <p:cNvPr id="1049" name="Rectangle 104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50" name="Straight Connector 104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8" name="Picture 4" descr="Barn Owl">
            <a:extLst>
              <a:ext uri="{FF2B5EF4-FFF2-40B4-BE49-F238E27FC236}">
                <a16:creationId xmlns:a16="http://schemas.microsoft.com/office/drawing/2014/main" id="{695A4438-16E1-5EB7-B710-E711C464FC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2840" y="96035"/>
            <a:ext cx="2909999" cy="3332965"/>
          </a:xfrm>
          <a:prstGeom prst="rect">
            <a:avLst/>
          </a:prstGeom>
          <a:ln>
            <a:solidFill>
              <a:schemeClr val="accent4">
                <a:lumMod val="60000"/>
                <a:lumOff val="40000"/>
              </a:schemeClr>
            </a:solidFill>
          </a:ln>
          <a:extLst>
            <a:ext uri="{909E8E84-426E-40DD-AFC4-6F175D3DCCD1}">
              <a14:hiddenFill xmlns:a14="http://schemas.microsoft.com/office/drawing/2010/main">
                <a:solidFill>
                  <a:srgbClr val="FFFFFF"/>
                </a:solidFill>
              </a14:hiddenFill>
            </a:ext>
          </a:extLst>
        </p:spPr>
      </p:pic>
      <p:pic>
        <p:nvPicPr>
          <p:cNvPr id="1026" name="Picture 2" descr="Welcome to our new class blog! – Year 6 Class Bloga">
            <a:extLst>
              <a:ext uri="{FF2B5EF4-FFF2-40B4-BE49-F238E27FC236}">
                <a16:creationId xmlns:a16="http://schemas.microsoft.com/office/drawing/2014/main" id="{AFF39B88-2D32-9C37-E37A-C87DA1A3FA7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73798" y="2063220"/>
            <a:ext cx="7299851" cy="2292761"/>
          </a:xfrm>
          <a:prstGeom prst="rect">
            <a:avLst/>
          </a:prstGeom>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ABFA74A-716F-27AD-4312-7A3C46D045E5}"/>
              </a:ext>
            </a:extLst>
          </p:cNvPr>
          <p:cNvSpPr>
            <a:spLocks noGrp="1"/>
          </p:cNvSpPr>
          <p:nvPr>
            <p:ph type="ctrTitle"/>
          </p:nvPr>
        </p:nvSpPr>
        <p:spPr>
          <a:xfrm>
            <a:off x="375139" y="4758635"/>
            <a:ext cx="11139854" cy="930447"/>
          </a:xfrm>
        </p:spPr>
        <p:txBody>
          <a:bodyPr>
            <a:normAutofit/>
          </a:bodyPr>
          <a:lstStyle/>
          <a:p>
            <a:r>
              <a:rPr lang="en-GB" sz="5400" dirty="0">
                <a:solidFill>
                  <a:schemeClr val="bg1"/>
                </a:solidFill>
                <a:latin typeface="Goudy Stout" panose="0202090407030B020401" pitchFamily="18" charset="0"/>
              </a:rPr>
              <a:t>Owls</a:t>
            </a:r>
          </a:p>
        </p:txBody>
      </p:sp>
      <p:sp>
        <p:nvSpPr>
          <p:cNvPr id="3" name="Subtitle 2">
            <a:extLst>
              <a:ext uri="{FF2B5EF4-FFF2-40B4-BE49-F238E27FC236}">
                <a16:creationId xmlns:a16="http://schemas.microsoft.com/office/drawing/2014/main" id="{138B7C7C-33E7-F577-E16D-06F220D3B1D3}"/>
              </a:ext>
            </a:extLst>
          </p:cNvPr>
          <p:cNvSpPr>
            <a:spLocks noGrp="1"/>
          </p:cNvSpPr>
          <p:nvPr>
            <p:ph type="subTitle" idx="1"/>
          </p:nvPr>
        </p:nvSpPr>
        <p:spPr>
          <a:xfrm>
            <a:off x="1524000" y="5689082"/>
            <a:ext cx="9144000" cy="672389"/>
          </a:xfrm>
        </p:spPr>
        <p:txBody>
          <a:bodyPr>
            <a:noAutofit/>
          </a:bodyPr>
          <a:lstStyle/>
          <a:p>
            <a:r>
              <a:rPr lang="en-GB" sz="4000" dirty="0">
                <a:solidFill>
                  <a:srgbClr val="F895F8"/>
                </a:solidFill>
              </a:rPr>
              <a:t>Teacher: Mrs M Rees</a:t>
            </a:r>
          </a:p>
        </p:txBody>
      </p:sp>
      <p:pic>
        <p:nvPicPr>
          <p:cNvPr id="1030" name="Picture 6" descr="St Michaels School PTA">
            <a:extLst>
              <a:ext uri="{FF2B5EF4-FFF2-40B4-BE49-F238E27FC236}">
                <a16:creationId xmlns:a16="http://schemas.microsoft.com/office/drawing/2014/main" id="{D0DAF361-4B89-5D03-63C3-7E45B62096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44"/>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801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6AE105A1-B373-F8AC-A0EE-9540684D93C6}"/>
              </a:ext>
            </a:extLst>
          </p:cNvPr>
          <p:cNvSpPr>
            <a:spLocks noChangeArrowheads="1"/>
          </p:cNvSpPr>
          <p:nvPr/>
        </p:nvSpPr>
        <p:spPr bwMode="auto">
          <a:xfrm>
            <a:off x="2244725"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623E8A11-7F48-1830-184B-B7C0B710A838}"/>
              </a:ext>
            </a:extLst>
          </p:cNvPr>
          <p:cNvSpPr>
            <a:spLocks noChangeArrowheads="1"/>
          </p:cNvSpPr>
          <p:nvPr/>
        </p:nvSpPr>
        <p:spPr bwMode="auto">
          <a:xfrm>
            <a:off x="2244725"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4" name="Table 3">
            <a:extLst>
              <a:ext uri="{FF2B5EF4-FFF2-40B4-BE49-F238E27FC236}">
                <a16:creationId xmlns:a16="http://schemas.microsoft.com/office/drawing/2014/main" id="{8D0AA723-8A84-7866-6FC2-63380BFB05AA}"/>
              </a:ext>
            </a:extLst>
          </p:cNvPr>
          <p:cNvGraphicFramePr>
            <a:graphicFrameLocks noGrp="1"/>
          </p:cNvGraphicFramePr>
          <p:nvPr>
            <p:extLst>
              <p:ext uri="{D42A27DB-BD31-4B8C-83A1-F6EECF244321}">
                <p14:modId xmlns:p14="http://schemas.microsoft.com/office/powerpoint/2010/main" val="2062082602"/>
              </p:ext>
            </p:extLst>
          </p:nvPr>
        </p:nvGraphicFramePr>
        <p:xfrm>
          <a:off x="669890" y="717804"/>
          <a:ext cx="10852219" cy="5788504"/>
        </p:xfrm>
        <a:graphic>
          <a:graphicData uri="http://schemas.openxmlformats.org/drawingml/2006/table">
            <a:tbl>
              <a:tblPr firstRow="1" firstCol="1" bandRow="1">
                <a:tableStyleId>{5C22544A-7EE6-4342-B048-85BDC9FD1C3A}</a:tableStyleId>
              </a:tblPr>
              <a:tblGrid>
                <a:gridCol w="2170017">
                  <a:extLst>
                    <a:ext uri="{9D8B030D-6E8A-4147-A177-3AD203B41FA5}">
                      <a16:colId xmlns:a16="http://schemas.microsoft.com/office/drawing/2014/main" val="2437777913"/>
                    </a:ext>
                  </a:extLst>
                </a:gridCol>
                <a:gridCol w="2246047">
                  <a:extLst>
                    <a:ext uri="{9D8B030D-6E8A-4147-A177-3AD203B41FA5}">
                      <a16:colId xmlns:a16="http://schemas.microsoft.com/office/drawing/2014/main" val="467215930"/>
                    </a:ext>
                  </a:extLst>
                </a:gridCol>
                <a:gridCol w="2245336">
                  <a:extLst>
                    <a:ext uri="{9D8B030D-6E8A-4147-A177-3AD203B41FA5}">
                      <a16:colId xmlns:a16="http://schemas.microsoft.com/office/drawing/2014/main" val="175034394"/>
                    </a:ext>
                  </a:extLst>
                </a:gridCol>
                <a:gridCol w="2058460">
                  <a:extLst>
                    <a:ext uri="{9D8B030D-6E8A-4147-A177-3AD203B41FA5}">
                      <a16:colId xmlns:a16="http://schemas.microsoft.com/office/drawing/2014/main" val="3648033076"/>
                    </a:ext>
                  </a:extLst>
                </a:gridCol>
                <a:gridCol w="2132359">
                  <a:extLst>
                    <a:ext uri="{9D8B030D-6E8A-4147-A177-3AD203B41FA5}">
                      <a16:colId xmlns:a16="http://schemas.microsoft.com/office/drawing/2014/main" val="1826212994"/>
                    </a:ext>
                  </a:extLst>
                </a:gridCol>
              </a:tblGrid>
              <a:tr h="798668">
                <a:tc>
                  <a:txBody>
                    <a:bodyPr/>
                    <a:lstStyle/>
                    <a:p>
                      <a:pPr algn="ctr">
                        <a:lnSpc>
                          <a:spcPct val="107000"/>
                        </a:lnSpc>
                        <a:spcAft>
                          <a:spcPts val="800"/>
                        </a:spcAft>
                      </a:pPr>
                      <a:r>
                        <a:rPr lang="en-GB" sz="1900">
                          <a:effectLst/>
                        </a:rPr>
                        <a:t>MONDAY</a:t>
                      </a:r>
                      <a:endParaRPr lang="en-GB" sz="1500">
                        <a:effectLst/>
                      </a:endParaRPr>
                    </a:p>
                    <a:p>
                      <a:pPr algn="ctr">
                        <a:lnSpc>
                          <a:spcPct val="107000"/>
                        </a:lnSpc>
                        <a:spcAft>
                          <a:spcPts val="800"/>
                        </a:spcAft>
                      </a:pPr>
                      <a:r>
                        <a:rPr lang="en-GB" sz="19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tc>
                <a:tc>
                  <a:txBody>
                    <a:bodyPr/>
                    <a:lstStyle/>
                    <a:p>
                      <a:pPr algn="ctr">
                        <a:lnSpc>
                          <a:spcPct val="107000"/>
                        </a:lnSpc>
                        <a:spcAft>
                          <a:spcPts val="800"/>
                        </a:spcAft>
                      </a:pPr>
                      <a:r>
                        <a:rPr lang="en-GB" sz="1900" dirty="0">
                          <a:effectLst/>
                        </a:rPr>
                        <a:t>TUESDAY</a:t>
                      </a:r>
                      <a:endParaRPr lang="en-GB" sz="1500" dirty="0">
                        <a:effectLst/>
                      </a:endParaRPr>
                    </a:p>
                    <a:p>
                      <a:pPr algn="ctr">
                        <a:lnSpc>
                          <a:spcPct val="107000"/>
                        </a:lnSpc>
                        <a:spcAft>
                          <a:spcPts val="800"/>
                        </a:spcAft>
                      </a:pPr>
                      <a:r>
                        <a:rPr lang="en-GB" sz="1900" dirty="0">
                          <a:effectLst/>
                        </a:rPr>
                        <a:t>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tc>
                <a:tc>
                  <a:txBody>
                    <a:bodyPr/>
                    <a:lstStyle/>
                    <a:p>
                      <a:pPr algn="ctr">
                        <a:lnSpc>
                          <a:spcPct val="107000"/>
                        </a:lnSpc>
                        <a:spcAft>
                          <a:spcPts val="800"/>
                        </a:spcAft>
                      </a:pPr>
                      <a:r>
                        <a:rPr lang="en-GB" sz="1900" dirty="0">
                          <a:effectLst/>
                        </a:rPr>
                        <a:t>WEDNESDAY</a:t>
                      </a:r>
                      <a:endParaRPr lang="en-GB" sz="1500" dirty="0">
                        <a:effectLst/>
                      </a:endParaRPr>
                    </a:p>
                    <a:p>
                      <a:pPr algn="ctr">
                        <a:lnSpc>
                          <a:spcPct val="107000"/>
                        </a:lnSpc>
                        <a:spcAft>
                          <a:spcPts val="800"/>
                        </a:spcAft>
                      </a:pPr>
                      <a:r>
                        <a:rPr lang="en-GB" sz="1900" dirty="0">
                          <a:effectLst/>
                        </a:rPr>
                        <a:t>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tc>
                <a:tc>
                  <a:txBody>
                    <a:bodyPr/>
                    <a:lstStyle/>
                    <a:p>
                      <a:pPr algn="ctr">
                        <a:lnSpc>
                          <a:spcPct val="107000"/>
                        </a:lnSpc>
                        <a:spcAft>
                          <a:spcPts val="800"/>
                        </a:spcAft>
                      </a:pPr>
                      <a:r>
                        <a:rPr lang="en-GB" sz="1900">
                          <a:effectLst/>
                        </a:rPr>
                        <a:t>THURSDAY</a:t>
                      </a:r>
                      <a:endParaRPr lang="en-GB" sz="1500">
                        <a:effectLst/>
                      </a:endParaRPr>
                    </a:p>
                    <a:p>
                      <a:pPr algn="ctr">
                        <a:lnSpc>
                          <a:spcPct val="107000"/>
                        </a:lnSpc>
                        <a:spcAft>
                          <a:spcPts val="800"/>
                        </a:spcAft>
                      </a:pPr>
                      <a:r>
                        <a:rPr lang="en-GB" sz="19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tc>
                <a:tc>
                  <a:txBody>
                    <a:bodyPr/>
                    <a:lstStyle/>
                    <a:p>
                      <a:pPr algn="ctr">
                        <a:lnSpc>
                          <a:spcPct val="107000"/>
                        </a:lnSpc>
                        <a:spcAft>
                          <a:spcPts val="800"/>
                        </a:spcAft>
                      </a:pPr>
                      <a:r>
                        <a:rPr lang="en-GB" sz="1900">
                          <a:effectLst/>
                        </a:rPr>
                        <a:t>FRIDAY</a:t>
                      </a:r>
                      <a:endParaRPr lang="en-GB" sz="1500">
                        <a:effectLst/>
                      </a:endParaRPr>
                    </a:p>
                    <a:p>
                      <a:pPr algn="ctr">
                        <a:lnSpc>
                          <a:spcPct val="107000"/>
                        </a:lnSpc>
                        <a:spcAft>
                          <a:spcPts val="800"/>
                        </a:spcAft>
                      </a:pPr>
                      <a:r>
                        <a:rPr lang="en-GB" sz="19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tc>
                <a:extLst>
                  <a:ext uri="{0D108BD9-81ED-4DB2-BD59-A6C34878D82A}">
                    <a16:rowId xmlns:a16="http://schemas.microsoft.com/office/drawing/2014/main" val="1485316534"/>
                  </a:ext>
                </a:extLst>
              </a:tr>
              <a:tr h="711715">
                <a:tc>
                  <a:txBody>
                    <a:bodyPr/>
                    <a:lstStyle/>
                    <a:p>
                      <a:pPr algn="ctr">
                        <a:lnSpc>
                          <a:spcPct val="107000"/>
                        </a:lnSpc>
                        <a:spcAft>
                          <a:spcPts val="800"/>
                        </a:spcAft>
                      </a:pPr>
                      <a:r>
                        <a:rPr lang="en-GB" sz="1600" b="0" dirty="0">
                          <a:solidFill>
                            <a:schemeClr val="tx1"/>
                          </a:solidFill>
                          <a:effectLst/>
                        </a:rPr>
                        <a:t>Maths Fluency</a:t>
                      </a:r>
                      <a:endParaRPr lang="en-GB" sz="1500" b="0" dirty="0">
                        <a:solidFill>
                          <a:schemeClr val="tx1"/>
                        </a:solidFill>
                        <a:effectLst/>
                      </a:endParaRPr>
                    </a:p>
                    <a:p>
                      <a:pPr algn="ctr">
                        <a:lnSpc>
                          <a:spcPct val="107000"/>
                        </a:lnSpc>
                        <a:spcAft>
                          <a:spcPts val="800"/>
                        </a:spcAft>
                      </a:pPr>
                      <a:r>
                        <a:rPr lang="en-GB" sz="1600" b="0" dirty="0">
                          <a:solidFill>
                            <a:schemeClr val="tx1"/>
                          </a:solidFill>
                          <a:effectLst/>
                        </a:rPr>
                        <a:t> </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 Fluency</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 Fluency</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 Fluency</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 Fluency</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2919937285"/>
                  </a:ext>
                </a:extLst>
              </a:tr>
              <a:tr h="304599">
                <a:tc>
                  <a:txBody>
                    <a:bodyPr/>
                    <a:lstStyle/>
                    <a:p>
                      <a:pPr algn="ctr">
                        <a:lnSpc>
                          <a:spcPct val="107000"/>
                        </a:lnSpc>
                        <a:spcAft>
                          <a:spcPts val="800"/>
                        </a:spcAft>
                      </a:pPr>
                      <a:r>
                        <a:rPr lang="en-GB" sz="1600" b="0" dirty="0">
                          <a:solidFill>
                            <a:schemeClr val="tx1"/>
                          </a:solidFill>
                          <a:effectLst/>
                        </a:rPr>
                        <a:t>Focused 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Focused Reading</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Focused Reading</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Focused Reading</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Focused 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2143111787"/>
                  </a:ext>
                </a:extLst>
              </a:tr>
              <a:tr h="711715">
                <a:tc>
                  <a:txBody>
                    <a:bodyPr/>
                    <a:lstStyle/>
                    <a:p>
                      <a:pPr algn="ctr">
                        <a:lnSpc>
                          <a:spcPct val="107000"/>
                        </a:lnSpc>
                        <a:spcAft>
                          <a:spcPts val="800"/>
                        </a:spcAft>
                      </a:pPr>
                      <a:r>
                        <a:rPr lang="en-GB" sz="1600" b="0" dirty="0">
                          <a:solidFill>
                            <a:schemeClr val="tx1"/>
                          </a:solidFill>
                          <a:effectLst/>
                        </a:rPr>
                        <a:t>Maths</a:t>
                      </a:r>
                      <a:endParaRPr lang="en-GB" sz="1500" b="0" dirty="0">
                        <a:solidFill>
                          <a:schemeClr val="tx1"/>
                        </a:solidFill>
                        <a:effectLst/>
                      </a:endParaRPr>
                    </a:p>
                    <a:p>
                      <a:pPr algn="ctr">
                        <a:lnSpc>
                          <a:spcPct val="107000"/>
                        </a:lnSpc>
                        <a:spcAft>
                          <a:spcPts val="800"/>
                        </a:spcAft>
                      </a:pPr>
                      <a:r>
                        <a:rPr lang="en-GB" sz="1600" b="0" dirty="0">
                          <a:solidFill>
                            <a:schemeClr val="tx1"/>
                          </a:solidFill>
                          <a:effectLst/>
                        </a:rPr>
                        <a:t> </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Maths</a:t>
                      </a:r>
                      <a:endParaRPr lang="en-GB" sz="1500" b="0" dirty="0">
                        <a:solidFill>
                          <a:schemeClr val="tx1"/>
                        </a:solidFill>
                        <a:effectLst/>
                      </a:endParaRPr>
                    </a:p>
                    <a:p>
                      <a:pPr algn="ctr">
                        <a:lnSpc>
                          <a:spcPct val="107000"/>
                        </a:lnSpc>
                        <a:spcAft>
                          <a:spcPts val="800"/>
                        </a:spcAft>
                      </a:pPr>
                      <a:r>
                        <a:rPr lang="en-GB" sz="1600" b="0" dirty="0">
                          <a:solidFill>
                            <a:schemeClr val="tx1"/>
                          </a:solidFill>
                          <a:effectLst/>
                        </a:rPr>
                        <a:t> </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 </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Maths</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2478108476"/>
                  </a:ext>
                </a:extLst>
              </a:tr>
              <a:tr h="398116">
                <a:tc>
                  <a:txBody>
                    <a:bodyPr/>
                    <a:lstStyle/>
                    <a:p>
                      <a:pPr algn="ctr">
                        <a:lnSpc>
                          <a:spcPct val="107000"/>
                        </a:lnSpc>
                        <a:spcAft>
                          <a:spcPts val="800"/>
                        </a:spcAft>
                      </a:pPr>
                      <a:r>
                        <a:rPr lang="en-GB" sz="1600" b="0" dirty="0">
                          <a:solidFill>
                            <a:schemeClr val="tx1"/>
                          </a:solidFill>
                          <a:effectLst/>
                        </a:rPr>
                        <a:t>School Assembly</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Values Assembly</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School Assembly</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Singing Assembly</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Achievement Assembly</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3680832672"/>
                  </a:ext>
                </a:extLst>
              </a:tr>
              <a:tr h="304599">
                <a:tc gridSpan="5">
                  <a:txBody>
                    <a:bodyPr/>
                    <a:lstStyle/>
                    <a:p>
                      <a:pPr algn="ctr">
                        <a:lnSpc>
                          <a:spcPct val="107000"/>
                        </a:lnSpc>
                        <a:spcAft>
                          <a:spcPts val="800"/>
                        </a:spcAft>
                      </a:pPr>
                      <a:r>
                        <a:rPr lang="en-GB" sz="1600" b="0" dirty="0">
                          <a:solidFill>
                            <a:schemeClr val="tx1"/>
                          </a:solidFill>
                          <a:effectLst/>
                        </a:rPr>
                        <a:t>BREAK</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17552054"/>
                  </a:ext>
                </a:extLst>
              </a:tr>
              <a:tr h="711715">
                <a:tc>
                  <a:txBody>
                    <a:bodyPr/>
                    <a:lstStyle/>
                    <a:p>
                      <a:pPr algn="ctr">
                        <a:lnSpc>
                          <a:spcPct val="107000"/>
                        </a:lnSpc>
                        <a:spcAft>
                          <a:spcPts val="800"/>
                        </a:spcAft>
                      </a:pPr>
                      <a:r>
                        <a:rPr lang="en-GB" sz="1600" b="0" dirty="0">
                          <a:solidFill>
                            <a:schemeClr val="tx1"/>
                          </a:solidFill>
                          <a:effectLst/>
                        </a:rPr>
                        <a:t>English</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English</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English</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English</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English</a:t>
                      </a:r>
                      <a:endParaRPr lang="en-GB" sz="1500" b="0">
                        <a:solidFill>
                          <a:schemeClr val="tx1"/>
                        </a:solidFill>
                        <a:effectLst/>
                      </a:endParaRPr>
                    </a:p>
                    <a:p>
                      <a:pPr algn="ctr">
                        <a:lnSpc>
                          <a:spcPct val="107000"/>
                        </a:lnSpc>
                        <a:spcAft>
                          <a:spcPts val="800"/>
                        </a:spcAft>
                      </a:pPr>
                      <a:r>
                        <a:rPr lang="en-GB" sz="1600" b="0">
                          <a:solidFill>
                            <a:schemeClr val="tx1"/>
                          </a:solidFill>
                          <a:effectLst/>
                        </a:rPr>
                        <a:t> </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3093547907"/>
                  </a:ext>
                </a:extLst>
              </a:tr>
              <a:tr h="304599">
                <a:tc gridSpan="5">
                  <a:txBody>
                    <a:bodyPr/>
                    <a:lstStyle/>
                    <a:p>
                      <a:pPr algn="ctr">
                        <a:lnSpc>
                          <a:spcPct val="107000"/>
                        </a:lnSpc>
                        <a:spcAft>
                          <a:spcPts val="800"/>
                        </a:spcAft>
                      </a:pPr>
                      <a:r>
                        <a:rPr lang="en-GB" sz="1600" b="0" dirty="0">
                          <a:solidFill>
                            <a:schemeClr val="tx1"/>
                          </a:solidFill>
                          <a:effectLst/>
                        </a:rPr>
                        <a:t>LUNCH</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98634051"/>
                  </a:ext>
                </a:extLst>
              </a:tr>
              <a:tr h="627062">
                <a:tc>
                  <a:txBody>
                    <a:bodyPr/>
                    <a:lstStyle/>
                    <a:p>
                      <a:pPr algn="ctr">
                        <a:lnSpc>
                          <a:spcPct val="107000"/>
                        </a:lnSpc>
                        <a:spcAft>
                          <a:spcPts val="800"/>
                        </a:spcAft>
                      </a:pPr>
                      <a:r>
                        <a:rPr lang="en-GB" sz="1600" b="0" dirty="0">
                          <a:solidFill>
                            <a:schemeClr val="tx1"/>
                          </a:solidFill>
                          <a:effectLst/>
                        </a:rPr>
                        <a:t>Music/French</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Topic</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Science</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R.E.</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P.S.H.E</a:t>
                      </a:r>
                      <a:endParaRPr lang="en-GB" sz="1500" b="0" dirty="0">
                        <a:solidFill>
                          <a:schemeClr val="tx1"/>
                        </a:solidFill>
                        <a:effectLst/>
                      </a:endParaRPr>
                    </a:p>
                    <a:p>
                      <a:pPr algn="ctr">
                        <a:lnSpc>
                          <a:spcPct val="107000"/>
                        </a:lnSpc>
                        <a:spcAft>
                          <a:spcPts val="800"/>
                        </a:spcAft>
                      </a:pPr>
                      <a:r>
                        <a:rPr lang="en-GB" sz="1600" b="0" dirty="0">
                          <a:solidFill>
                            <a:schemeClr val="tx1"/>
                          </a:solidFill>
                          <a:effectLst/>
                        </a:rPr>
                        <a:t> </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1424884797"/>
                  </a:ext>
                </a:extLst>
              </a:tr>
              <a:tr h="611117">
                <a:tc>
                  <a:txBody>
                    <a:bodyPr/>
                    <a:lstStyle/>
                    <a:p>
                      <a:pPr algn="ctr">
                        <a:lnSpc>
                          <a:spcPct val="107000"/>
                        </a:lnSpc>
                        <a:spcAft>
                          <a:spcPts val="800"/>
                        </a:spcAft>
                      </a:pPr>
                      <a:r>
                        <a:rPr lang="en-GB" sz="1600" b="0" dirty="0">
                          <a:solidFill>
                            <a:schemeClr val="tx1"/>
                          </a:solidFill>
                          <a:effectLst/>
                        </a:rPr>
                        <a:t>P.E.</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Topic</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Science</a:t>
                      </a:r>
                    </a:p>
                    <a:p>
                      <a:pPr algn="ctr">
                        <a:lnSpc>
                          <a:spcPct val="107000"/>
                        </a:lnSpc>
                        <a:spcAft>
                          <a:spcPts val="800"/>
                        </a:spcAft>
                      </a:pP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Art/D.T.</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P.E.</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2296451283"/>
                  </a:ext>
                </a:extLst>
              </a:tr>
              <a:tr h="304599">
                <a:tc>
                  <a:txBody>
                    <a:bodyPr/>
                    <a:lstStyle/>
                    <a:p>
                      <a:pPr algn="ctr">
                        <a:lnSpc>
                          <a:spcPct val="107000"/>
                        </a:lnSpc>
                        <a:spcAft>
                          <a:spcPts val="800"/>
                        </a:spcAft>
                      </a:pPr>
                      <a:r>
                        <a:rPr lang="en-GB" sz="1600" b="0" dirty="0">
                          <a:solidFill>
                            <a:schemeClr val="tx1"/>
                          </a:solidFill>
                          <a:effectLst/>
                        </a:rPr>
                        <a:t>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a:solidFill>
                            <a:schemeClr val="tx1"/>
                          </a:solidFill>
                          <a:effectLst/>
                        </a:rPr>
                        <a:t>Reading</a:t>
                      </a:r>
                      <a:endParaRPr lang="en-GB" sz="15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tc>
                  <a:txBody>
                    <a:bodyPr/>
                    <a:lstStyle/>
                    <a:p>
                      <a:pPr algn="ctr">
                        <a:lnSpc>
                          <a:spcPct val="107000"/>
                        </a:lnSpc>
                        <a:spcAft>
                          <a:spcPts val="800"/>
                        </a:spcAft>
                      </a:pPr>
                      <a:r>
                        <a:rPr lang="en-GB" sz="1600" b="0" dirty="0">
                          <a:solidFill>
                            <a:schemeClr val="tx1"/>
                          </a:solidFill>
                          <a:effectLst/>
                        </a:rPr>
                        <a:t>Reading</a:t>
                      </a:r>
                      <a:endParaRPr lang="en-GB" sz="15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0472" marR="90472" marT="0" marB="0">
                    <a:solidFill>
                      <a:schemeClr val="accent1">
                        <a:lumMod val="40000"/>
                        <a:lumOff val="60000"/>
                      </a:schemeClr>
                    </a:solidFill>
                  </a:tcPr>
                </a:tc>
                <a:extLst>
                  <a:ext uri="{0D108BD9-81ED-4DB2-BD59-A6C34878D82A}">
                    <a16:rowId xmlns:a16="http://schemas.microsoft.com/office/drawing/2014/main" val="3366115981"/>
                  </a:ext>
                </a:extLst>
              </a:tr>
            </a:tbl>
          </a:graphicData>
        </a:graphic>
      </p:graphicFrame>
      <p:pic>
        <p:nvPicPr>
          <p:cNvPr id="6" name="Picture 6" descr="St Michaels School PTA">
            <a:extLst>
              <a:ext uri="{FF2B5EF4-FFF2-40B4-BE49-F238E27FC236}">
                <a16:creationId xmlns:a16="http://schemas.microsoft.com/office/drawing/2014/main" id="{B5B2C195-0CD3-6CCA-39A7-FCE7058C1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44"/>
            <a:ext cx="1256044" cy="125604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CE335D7-2970-8FE4-61D3-432A58B1811B}"/>
              </a:ext>
            </a:extLst>
          </p:cNvPr>
          <p:cNvSpPr txBox="1"/>
          <p:nvPr/>
        </p:nvSpPr>
        <p:spPr>
          <a:xfrm>
            <a:off x="1455174" y="197205"/>
            <a:ext cx="9438968" cy="461665"/>
          </a:xfrm>
          <a:prstGeom prst="rect">
            <a:avLst/>
          </a:prstGeom>
          <a:noFill/>
        </p:spPr>
        <p:txBody>
          <a:bodyPr wrap="square" rtlCol="0">
            <a:spAutoFit/>
          </a:bodyPr>
          <a:lstStyle/>
          <a:p>
            <a:pPr algn="ctr"/>
            <a:r>
              <a:rPr lang="en-GB" sz="2400" b="1" dirty="0">
                <a:latin typeface="Goudy Stout" panose="0202090407030B020401" pitchFamily="18" charset="0"/>
              </a:rPr>
              <a:t>Year 6 weekly Timetable</a:t>
            </a:r>
          </a:p>
        </p:txBody>
      </p:sp>
    </p:spTree>
    <p:extLst>
      <p:ext uri="{BB962C8B-B14F-4D97-AF65-F5344CB8AC3E}">
        <p14:creationId xmlns:p14="http://schemas.microsoft.com/office/powerpoint/2010/main" val="2038844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D70325-DEBF-83FE-523C-CD91A9471A11}"/>
              </a:ext>
            </a:extLst>
          </p:cNvPr>
          <p:cNvSpPr txBox="1"/>
          <p:nvPr/>
        </p:nvSpPr>
        <p:spPr>
          <a:xfrm>
            <a:off x="4748874" y="334297"/>
            <a:ext cx="2753032" cy="1200329"/>
          </a:xfrm>
          <a:prstGeom prst="rect">
            <a:avLst/>
          </a:prstGeom>
          <a:noFill/>
        </p:spPr>
        <p:txBody>
          <a:bodyPr wrap="square" rtlCol="0">
            <a:spAutoFit/>
          </a:bodyPr>
          <a:lstStyle/>
          <a:p>
            <a:r>
              <a:rPr lang="en-GB" sz="7200" b="1" dirty="0">
                <a:latin typeface="Goudy Stout" panose="0202090407030B020401" pitchFamily="18" charset="0"/>
              </a:rPr>
              <a:t>P.E</a:t>
            </a:r>
          </a:p>
        </p:txBody>
      </p:sp>
      <p:sp>
        <p:nvSpPr>
          <p:cNvPr id="4" name="TextBox 3">
            <a:extLst>
              <a:ext uri="{FF2B5EF4-FFF2-40B4-BE49-F238E27FC236}">
                <a16:creationId xmlns:a16="http://schemas.microsoft.com/office/drawing/2014/main" id="{90AB267E-B3E2-0B63-7EAA-815691695537}"/>
              </a:ext>
            </a:extLst>
          </p:cNvPr>
          <p:cNvSpPr txBox="1"/>
          <p:nvPr/>
        </p:nvSpPr>
        <p:spPr>
          <a:xfrm>
            <a:off x="383458" y="1999388"/>
            <a:ext cx="11483864" cy="4524315"/>
          </a:xfrm>
          <a:prstGeom prst="rect">
            <a:avLst/>
          </a:prstGeom>
          <a:solidFill>
            <a:schemeClr val="accent6">
              <a:lumMod val="20000"/>
              <a:lumOff val="80000"/>
            </a:schemeClr>
          </a:solidFill>
        </p:spPr>
        <p:txBody>
          <a:bodyPr wrap="square">
            <a:spAutoFit/>
          </a:bodyPr>
          <a:lstStyle/>
          <a:p>
            <a:r>
              <a:rPr lang="en-GB" sz="2400" dirty="0"/>
              <a:t>For the first half term, the children will be taking part in Tag Rugby activities – for which we are privileged to have an external coach - and Circuit Training. </a:t>
            </a:r>
          </a:p>
          <a:p>
            <a:endParaRPr lang="en-GB" sz="2400" dirty="0"/>
          </a:p>
          <a:p>
            <a:r>
              <a:rPr lang="en-GB" sz="2400" dirty="0"/>
              <a:t>• After half term, our sports are Football and Dance.</a:t>
            </a:r>
          </a:p>
          <a:p>
            <a:endParaRPr lang="en-GB" sz="2400" dirty="0"/>
          </a:p>
          <a:p>
            <a:r>
              <a:rPr lang="en-GB" sz="2400" dirty="0"/>
              <a:t> • P.E. is on Mondays and Fridays. </a:t>
            </a:r>
          </a:p>
          <a:p>
            <a:endParaRPr lang="en-GB" sz="2400" dirty="0"/>
          </a:p>
          <a:p>
            <a:r>
              <a:rPr lang="en-GB" sz="2400" dirty="0"/>
              <a:t>• Children should come to school in PE kit on these days and brings in their school shoes as well. </a:t>
            </a:r>
          </a:p>
          <a:p>
            <a:endParaRPr lang="en-GB" sz="2400" dirty="0"/>
          </a:p>
          <a:p>
            <a:r>
              <a:rPr lang="en-GB" sz="2400" dirty="0"/>
              <a:t>• Long hair must be tied back and earrings should be removed (plastic retainers could be used to ensure newly pierced ears maintain their holes).</a:t>
            </a:r>
          </a:p>
        </p:txBody>
      </p:sp>
      <p:pic>
        <p:nvPicPr>
          <p:cNvPr id="5" name="Picture 6" descr="St Michaels School PTA">
            <a:extLst>
              <a:ext uri="{FF2B5EF4-FFF2-40B4-BE49-F238E27FC236}">
                <a16:creationId xmlns:a16="http://schemas.microsoft.com/office/drawing/2014/main" id="{7ACF34CF-B1F7-0B4F-F29F-D70E05DEFB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44"/>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ke a Tag tackle">
            <a:extLst>
              <a:ext uri="{FF2B5EF4-FFF2-40B4-BE49-F238E27FC236}">
                <a16:creationId xmlns:a16="http://schemas.microsoft.com/office/drawing/2014/main" id="{A191EF91-4D88-87E4-C599-FA860FEE2A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4221" y="177194"/>
            <a:ext cx="262890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098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W2 Evacuation Facts - Primary Facts">
            <a:extLst>
              <a:ext uri="{FF2B5EF4-FFF2-40B4-BE49-F238E27FC236}">
                <a16:creationId xmlns:a16="http://schemas.microsoft.com/office/drawing/2014/main" id="{C37CB8D3-BA3F-9F19-DD69-E2432DC478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0" y="-17320"/>
            <a:ext cx="12192000" cy="694046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CBDFF6C-9ACA-00D4-43EC-8A4B768580D7}"/>
              </a:ext>
            </a:extLst>
          </p:cNvPr>
          <p:cNvSpPr txBox="1"/>
          <p:nvPr/>
        </p:nvSpPr>
        <p:spPr>
          <a:xfrm>
            <a:off x="4375355" y="2724375"/>
            <a:ext cx="3913242" cy="646331"/>
          </a:xfrm>
          <a:prstGeom prst="rect">
            <a:avLst/>
          </a:prstGeom>
          <a:solidFill>
            <a:schemeClr val="bg1"/>
          </a:solidFill>
          <a:ln w="76200">
            <a:solidFill>
              <a:schemeClr val="accent4"/>
            </a:solidFill>
          </a:ln>
        </p:spPr>
        <p:txBody>
          <a:bodyPr wrap="square" rtlCol="0">
            <a:spAutoFit/>
          </a:bodyPr>
          <a:lstStyle/>
          <a:p>
            <a:pPr algn="ctr"/>
            <a:r>
              <a:rPr lang="en-GB" sz="3600" b="1" dirty="0"/>
              <a:t>Worth Fighting For!</a:t>
            </a:r>
          </a:p>
        </p:txBody>
      </p:sp>
      <p:sp>
        <p:nvSpPr>
          <p:cNvPr id="5" name="TextBox 4">
            <a:extLst>
              <a:ext uri="{FF2B5EF4-FFF2-40B4-BE49-F238E27FC236}">
                <a16:creationId xmlns:a16="http://schemas.microsoft.com/office/drawing/2014/main" id="{4BB550AF-A513-D6FB-9F75-D5D01C0594BD}"/>
              </a:ext>
            </a:extLst>
          </p:cNvPr>
          <p:cNvSpPr txBox="1"/>
          <p:nvPr/>
        </p:nvSpPr>
        <p:spPr>
          <a:xfrm>
            <a:off x="8622890" y="255639"/>
            <a:ext cx="3460952" cy="6186309"/>
          </a:xfrm>
          <a:prstGeom prst="rect">
            <a:avLst/>
          </a:prstGeom>
          <a:solidFill>
            <a:schemeClr val="bg1"/>
          </a:solidFill>
          <a:ln w="76200">
            <a:solidFill>
              <a:srgbClr val="FF0000"/>
            </a:solidFill>
          </a:ln>
        </p:spPr>
        <p:txBody>
          <a:bodyPr wrap="square" rtlCol="0">
            <a:spAutoFit/>
          </a:bodyPr>
          <a:lstStyle/>
          <a:p>
            <a:pPr algn="ctr"/>
            <a:r>
              <a:rPr lang="en-GB" b="1" dirty="0"/>
              <a:t>Science</a:t>
            </a:r>
          </a:p>
          <a:p>
            <a:pPr algn="ctr"/>
            <a:r>
              <a:rPr lang="en-GB" b="1" dirty="0"/>
              <a:t>Animals including humans </a:t>
            </a:r>
          </a:p>
          <a:p>
            <a:r>
              <a:rPr lang="en-GB" dirty="0"/>
              <a:t>- Identify and name the main parts of the human circulatory system and describe the function of the heart, blood vessels and blood </a:t>
            </a:r>
          </a:p>
          <a:p>
            <a:pPr marL="285750" indent="-285750">
              <a:buFontTx/>
              <a:buChar char="-"/>
            </a:pPr>
            <a:r>
              <a:rPr lang="en-GB" dirty="0"/>
              <a:t>Recognise the impact of exercise, drugs and lifestyle on the way their bodies function </a:t>
            </a:r>
          </a:p>
          <a:p>
            <a:pPr marL="285750" indent="-285750">
              <a:buFontTx/>
              <a:buChar char="-"/>
            </a:pPr>
            <a:r>
              <a:rPr lang="en-GB" dirty="0"/>
              <a:t>Describe the ways in which nutrients and water are transported </a:t>
            </a:r>
          </a:p>
          <a:p>
            <a:endParaRPr lang="en-GB" dirty="0"/>
          </a:p>
          <a:p>
            <a:pPr algn="ctr"/>
            <a:r>
              <a:rPr lang="en-GB" b="1" dirty="0"/>
              <a:t>Evolution and Adaptation </a:t>
            </a:r>
          </a:p>
          <a:p>
            <a:pPr marL="285750" indent="-285750">
              <a:buFontTx/>
              <a:buChar char="-"/>
            </a:pPr>
            <a:r>
              <a:rPr lang="en-GB" dirty="0"/>
              <a:t>Recognise that living things produce offspring of the same kind </a:t>
            </a:r>
          </a:p>
          <a:p>
            <a:pPr marL="285750" indent="-285750">
              <a:buFontTx/>
              <a:buChar char="-"/>
            </a:pPr>
            <a:r>
              <a:rPr lang="en-GB" dirty="0"/>
              <a:t>Identify how animals are different and adapt to their environment and that adaptation may lead to evolution</a:t>
            </a:r>
          </a:p>
        </p:txBody>
      </p:sp>
      <p:sp>
        <p:nvSpPr>
          <p:cNvPr id="6" name="Rectangle 5">
            <a:extLst>
              <a:ext uri="{FF2B5EF4-FFF2-40B4-BE49-F238E27FC236}">
                <a16:creationId xmlns:a16="http://schemas.microsoft.com/office/drawing/2014/main" id="{3044499E-B23A-4382-4D4D-D58628E8D35F}"/>
              </a:ext>
            </a:extLst>
          </p:cNvPr>
          <p:cNvSpPr/>
          <p:nvPr/>
        </p:nvSpPr>
        <p:spPr>
          <a:xfrm>
            <a:off x="108158" y="139053"/>
            <a:ext cx="3972231" cy="258532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334DDD3-EFDF-0620-8522-92B4AEEC78A6}"/>
              </a:ext>
            </a:extLst>
          </p:cNvPr>
          <p:cNvSpPr txBox="1"/>
          <p:nvPr/>
        </p:nvSpPr>
        <p:spPr>
          <a:xfrm>
            <a:off x="98320" y="139052"/>
            <a:ext cx="4031228" cy="2585323"/>
          </a:xfrm>
          <a:prstGeom prst="rect">
            <a:avLst/>
          </a:prstGeom>
          <a:noFill/>
          <a:ln w="76200">
            <a:solidFill>
              <a:schemeClr val="accent6">
                <a:lumMod val="75000"/>
              </a:schemeClr>
            </a:solidFill>
          </a:ln>
        </p:spPr>
        <p:txBody>
          <a:bodyPr wrap="square" rtlCol="0">
            <a:spAutoFit/>
          </a:bodyPr>
          <a:lstStyle/>
          <a:p>
            <a:pPr algn="ctr"/>
            <a:r>
              <a:rPr lang="en-GB" b="1" dirty="0"/>
              <a:t>History – WWII </a:t>
            </a:r>
          </a:p>
          <a:p>
            <a:r>
              <a:rPr lang="en-GB" dirty="0"/>
              <a:t>-Why did Britain have to go to war in 1939? </a:t>
            </a:r>
          </a:p>
          <a:p>
            <a:r>
              <a:rPr lang="en-GB" dirty="0"/>
              <a:t>-Was it necessary for children to be evacuated? </a:t>
            </a:r>
          </a:p>
          <a:p>
            <a:r>
              <a:rPr lang="en-GB" dirty="0"/>
              <a:t>-How did Britain stand firm against the German threat? </a:t>
            </a:r>
          </a:p>
          <a:p>
            <a:r>
              <a:rPr lang="en-GB" dirty="0"/>
              <a:t>-What was life like on the Home Front? </a:t>
            </a:r>
          </a:p>
          <a:p>
            <a:r>
              <a:rPr lang="en-GB" dirty="0"/>
              <a:t>-What was VE day really like?</a:t>
            </a:r>
          </a:p>
        </p:txBody>
      </p:sp>
      <p:sp>
        <p:nvSpPr>
          <p:cNvPr id="9" name="Arrow: Right 8">
            <a:extLst>
              <a:ext uri="{FF2B5EF4-FFF2-40B4-BE49-F238E27FC236}">
                <a16:creationId xmlns:a16="http://schemas.microsoft.com/office/drawing/2014/main" id="{B8C7B2CE-1743-5125-78C4-B443AD386C1E}"/>
              </a:ext>
            </a:extLst>
          </p:cNvPr>
          <p:cNvSpPr/>
          <p:nvPr/>
        </p:nvSpPr>
        <p:spPr>
          <a:xfrm>
            <a:off x="130462" y="2904660"/>
            <a:ext cx="3460953" cy="1632155"/>
          </a:xfrm>
          <a:prstGeom prst="rightArrow">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5329052-2D3F-2906-23FE-BDA476876EE7}"/>
              </a:ext>
            </a:extLst>
          </p:cNvPr>
          <p:cNvSpPr txBox="1"/>
          <p:nvPr/>
        </p:nvSpPr>
        <p:spPr>
          <a:xfrm>
            <a:off x="130462" y="3385050"/>
            <a:ext cx="3320661" cy="646331"/>
          </a:xfrm>
          <a:prstGeom prst="rect">
            <a:avLst/>
          </a:prstGeom>
          <a:noFill/>
        </p:spPr>
        <p:txBody>
          <a:bodyPr wrap="square" rtlCol="0">
            <a:spAutoFit/>
          </a:bodyPr>
          <a:lstStyle/>
          <a:p>
            <a:pPr algn="ctr"/>
            <a:r>
              <a:rPr lang="en-GB" b="1" dirty="0"/>
              <a:t>English</a:t>
            </a:r>
          </a:p>
          <a:p>
            <a:r>
              <a:rPr lang="en-GB" dirty="0"/>
              <a:t>Class novel – Goodnight Mr Tom</a:t>
            </a:r>
          </a:p>
        </p:txBody>
      </p:sp>
      <p:sp>
        <p:nvSpPr>
          <p:cNvPr id="11" name="Arrow: Down 10">
            <a:extLst>
              <a:ext uri="{FF2B5EF4-FFF2-40B4-BE49-F238E27FC236}">
                <a16:creationId xmlns:a16="http://schemas.microsoft.com/office/drawing/2014/main" id="{3FB84ACA-E433-3A24-55B2-70866327D7D0}"/>
              </a:ext>
            </a:extLst>
          </p:cNvPr>
          <p:cNvSpPr/>
          <p:nvPr/>
        </p:nvSpPr>
        <p:spPr>
          <a:xfrm>
            <a:off x="4493342" y="0"/>
            <a:ext cx="3274142" cy="2418735"/>
          </a:xfrm>
          <a:prstGeom prst="downArrow">
            <a:avLst/>
          </a:prstGeom>
          <a:solidFill>
            <a:schemeClr val="bg1"/>
          </a:solidFill>
          <a:ln w="762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45AFD00A-6AA7-AD37-877A-795011D61CED}"/>
              </a:ext>
            </a:extLst>
          </p:cNvPr>
          <p:cNvSpPr txBox="1"/>
          <p:nvPr/>
        </p:nvSpPr>
        <p:spPr>
          <a:xfrm>
            <a:off x="5338915" y="139052"/>
            <a:ext cx="1563330" cy="1477328"/>
          </a:xfrm>
          <a:prstGeom prst="rect">
            <a:avLst/>
          </a:prstGeom>
          <a:noFill/>
        </p:spPr>
        <p:txBody>
          <a:bodyPr wrap="square" rtlCol="0">
            <a:spAutoFit/>
          </a:bodyPr>
          <a:lstStyle/>
          <a:p>
            <a:r>
              <a:rPr lang="en-GB" b="1" dirty="0"/>
              <a:t>WW2 Artists </a:t>
            </a:r>
          </a:p>
          <a:p>
            <a:r>
              <a:rPr lang="en-GB" dirty="0"/>
              <a:t>- Henry Moore and L.S Lowry</a:t>
            </a:r>
          </a:p>
          <a:p>
            <a:r>
              <a:rPr lang="en-GB" dirty="0"/>
              <a:t>- Propaganda posters</a:t>
            </a:r>
          </a:p>
        </p:txBody>
      </p:sp>
      <p:sp>
        <p:nvSpPr>
          <p:cNvPr id="13" name="Oval 12">
            <a:extLst>
              <a:ext uri="{FF2B5EF4-FFF2-40B4-BE49-F238E27FC236}">
                <a16:creationId xmlns:a16="http://schemas.microsoft.com/office/drawing/2014/main" id="{716C0C23-F34F-9D46-72A1-07ABABB678E3}"/>
              </a:ext>
            </a:extLst>
          </p:cNvPr>
          <p:cNvSpPr/>
          <p:nvPr/>
        </p:nvSpPr>
        <p:spPr>
          <a:xfrm>
            <a:off x="1671484" y="5152544"/>
            <a:ext cx="3126658" cy="1705456"/>
          </a:xfrm>
          <a:prstGeom prst="ellipse">
            <a:avLst/>
          </a:prstGeom>
          <a:solidFill>
            <a:schemeClr val="bg1"/>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PSHE -Healthy relationships -Celebrating differences</a:t>
            </a:r>
          </a:p>
        </p:txBody>
      </p:sp>
      <p:sp>
        <p:nvSpPr>
          <p:cNvPr id="14" name="TextBox 13">
            <a:extLst>
              <a:ext uri="{FF2B5EF4-FFF2-40B4-BE49-F238E27FC236}">
                <a16:creationId xmlns:a16="http://schemas.microsoft.com/office/drawing/2014/main" id="{FF5E5C08-A10A-723D-845D-D6CC010EF0C9}"/>
              </a:ext>
            </a:extLst>
          </p:cNvPr>
          <p:cNvSpPr txBox="1"/>
          <p:nvPr/>
        </p:nvSpPr>
        <p:spPr>
          <a:xfrm>
            <a:off x="2005781" y="5411638"/>
            <a:ext cx="2497393" cy="923330"/>
          </a:xfrm>
          <a:prstGeom prst="rect">
            <a:avLst/>
          </a:prstGeom>
          <a:noFill/>
        </p:spPr>
        <p:txBody>
          <a:bodyPr wrap="square" rtlCol="0">
            <a:spAutoFit/>
          </a:bodyPr>
          <a:lstStyle/>
          <a:p>
            <a:pPr algn="ctr"/>
            <a:r>
              <a:rPr lang="en-GB" b="1" dirty="0"/>
              <a:t>PSHE</a:t>
            </a:r>
          </a:p>
          <a:p>
            <a:r>
              <a:rPr lang="en-GB" dirty="0"/>
              <a:t> -Healthy relationships</a:t>
            </a:r>
          </a:p>
          <a:p>
            <a:r>
              <a:rPr lang="en-GB" dirty="0"/>
              <a:t> -Celebrating differences</a:t>
            </a:r>
          </a:p>
        </p:txBody>
      </p:sp>
      <p:sp>
        <p:nvSpPr>
          <p:cNvPr id="15" name="TextBox 14">
            <a:extLst>
              <a:ext uri="{FF2B5EF4-FFF2-40B4-BE49-F238E27FC236}">
                <a16:creationId xmlns:a16="http://schemas.microsoft.com/office/drawing/2014/main" id="{40D1548F-99FC-8AEF-C832-B2EF83DAF23F}"/>
              </a:ext>
            </a:extLst>
          </p:cNvPr>
          <p:cNvSpPr txBox="1"/>
          <p:nvPr/>
        </p:nvSpPr>
        <p:spPr>
          <a:xfrm>
            <a:off x="196645" y="4491334"/>
            <a:ext cx="2094271" cy="646331"/>
          </a:xfrm>
          <a:prstGeom prst="rect">
            <a:avLst/>
          </a:prstGeom>
          <a:solidFill>
            <a:schemeClr val="bg1"/>
          </a:solidFill>
          <a:ln w="76200">
            <a:solidFill>
              <a:srgbClr val="FF33CC"/>
            </a:solidFill>
          </a:ln>
        </p:spPr>
        <p:txBody>
          <a:bodyPr wrap="square" rtlCol="0">
            <a:spAutoFit/>
          </a:bodyPr>
          <a:lstStyle/>
          <a:p>
            <a:pPr algn="ctr"/>
            <a:r>
              <a:rPr lang="en-GB" b="1" dirty="0"/>
              <a:t>Music</a:t>
            </a:r>
          </a:p>
          <a:p>
            <a:r>
              <a:rPr lang="en-GB" dirty="0"/>
              <a:t>- Recorders</a:t>
            </a:r>
          </a:p>
        </p:txBody>
      </p:sp>
      <p:pic>
        <p:nvPicPr>
          <p:cNvPr id="20" name="Picture 19" descr="Goodnight Mister Tom (Puffin Modern Classics) : Magorian, Michelle, Reed,  Neil: Amazon.co.uk: Books">
            <a:extLst>
              <a:ext uri="{FF2B5EF4-FFF2-40B4-BE49-F238E27FC236}">
                <a16:creationId xmlns:a16="http://schemas.microsoft.com/office/drawing/2014/main" id="{C0E60F4E-F1CA-2AD9-44CC-0DBA8ED5BC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94654" y="3452914"/>
            <a:ext cx="1083084" cy="1658396"/>
          </a:xfrm>
          <a:prstGeom prst="rect">
            <a:avLst/>
          </a:prstGeom>
          <a:noFill/>
          <a:ln>
            <a:noFill/>
          </a:ln>
        </p:spPr>
      </p:pic>
      <p:sp>
        <p:nvSpPr>
          <p:cNvPr id="17" name="TextBox 16">
            <a:extLst>
              <a:ext uri="{FF2B5EF4-FFF2-40B4-BE49-F238E27FC236}">
                <a16:creationId xmlns:a16="http://schemas.microsoft.com/office/drawing/2014/main" id="{51ADBE9D-FD39-C6A9-5760-C84220ABE042}"/>
              </a:ext>
            </a:extLst>
          </p:cNvPr>
          <p:cNvSpPr txBox="1"/>
          <p:nvPr/>
        </p:nvSpPr>
        <p:spPr>
          <a:xfrm>
            <a:off x="4901381" y="4320375"/>
            <a:ext cx="3323302" cy="2308324"/>
          </a:xfrm>
          <a:prstGeom prst="rect">
            <a:avLst/>
          </a:prstGeom>
          <a:solidFill>
            <a:schemeClr val="bg1"/>
          </a:solidFill>
          <a:ln w="76200">
            <a:solidFill>
              <a:srgbClr val="0066FF"/>
            </a:solidFill>
          </a:ln>
        </p:spPr>
        <p:txBody>
          <a:bodyPr wrap="square" rtlCol="0">
            <a:spAutoFit/>
          </a:bodyPr>
          <a:lstStyle/>
          <a:p>
            <a:pPr algn="ctr"/>
            <a:r>
              <a:rPr lang="en-GB" b="1" dirty="0"/>
              <a:t>Geography Country Comparison</a:t>
            </a:r>
            <a:r>
              <a:rPr lang="en-GB" dirty="0"/>
              <a:t> </a:t>
            </a:r>
            <a:r>
              <a:rPr lang="en-GB" b="1" dirty="0"/>
              <a:t>North American study </a:t>
            </a:r>
          </a:p>
          <a:p>
            <a:r>
              <a:rPr lang="en-GB" dirty="0"/>
              <a:t>Name of countries, climate, cities, geographical features, time zones and similarities and differences between human and physical features within the UK and a North American region.</a:t>
            </a:r>
          </a:p>
        </p:txBody>
      </p:sp>
    </p:spTree>
    <p:extLst>
      <p:ext uri="{BB962C8B-B14F-4D97-AF65-F5344CB8AC3E}">
        <p14:creationId xmlns:p14="http://schemas.microsoft.com/office/powerpoint/2010/main" val="933542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9" name="Rectangle 512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150" name="Arc 512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2CE2E01-BF54-53A8-96A3-484D0105CD44}"/>
              </a:ext>
            </a:extLst>
          </p:cNvPr>
          <p:cNvSpPr txBox="1"/>
          <p:nvPr/>
        </p:nvSpPr>
        <p:spPr>
          <a:xfrm>
            <a:off x="5894962" y="479493"/>
            <a:ext cx="5458838"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tx1"/>
                </a:solidFill>
                <a:latin typeface="+mj-lt"/>
                <a:ea typeface="+mj-ea"/>
                <a:cs typeface="+mj-cs"/>
              </a:rPr>
              <a:t>Reading</a:t>
            </a:r>
          </a:p>
        </p:txBody>
      </p:sp>
      <p:sp>
        <p:nvSpPr>
          <p:cNvPr id="5151" name="Freeform: Shape 513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124" name="Picture 4" descr="Creating A Community Of Readers: A Reading For Pleasure Article – Literacy For  Pleasure">
            <a:extLst>
              <a:ext uri="{FF2B5EF4-FFF2-40B4-BE49-F238E27FC236}">
                <a16:creationId xmlns:a16="http://schemas.microsoft.com/office/drawing/2014/main" id="{7E7729C5-70B4-EB71-32B7-9BA1773D5F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134" y="-1016"/>
            <a:ext cx="12477134" cy="702046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2909FE2-5DEE-FADC-C024-D4C423D6E6D0}"/>
              </a:ext>
            </a:extLst>
          </p:cNvPr>
          <p:cNvSpPr txBox="1"/>
          <p:nvPr/>
        </p:nvSpPr>
        <p:spPr>
          <a:xfrm>
            <a:off x="857406" y="2198124"/>
            <a:ext cx="9969909" cy="4180383"/>
          </a:xfrm>
          <a:prstGeom prst="rect">
            <a:avLst/>
          </a:prstGeom>
          <a:solidFill>
            <a:schemeClr val="bg1"/>
          </a:solidFill>
          <a:ln w="76200">
            <a:solidFill>
              <a:srgbClr val="0066FF"/>
            </a:solidFill>
          </a:ln>
        </p:spPr>
        <p:txBody>
          <a:bodyPr vert="horz" lIns="91440" tIns="45720" rIns="91440" bIns="45720" rtlCol="0">
            <a:noAutofit/>
          </a:bodyPr>
          <a:lstStyle/>
          <a:p>
            <a:pPr indent="-228600" algn="just">
              <a:lnSpc>
                <a:spcPct val="90000"/>
              </a:lnSpc>
              <a:spcAft>
                <a:spcPts val="600"/>
              </a:spcAft>
              <a:buFont typeface="Arial" panose="020B0604020202020204" pitchFamily="34" charset="0"/>
              <a:buChar char="•"/>
            </a:pPr>
            <a:r>
              <a:rPr lang="en-GB" sz="2800" dirty="0"/>
              <a:t>This year, we will have a ‘focused reading’ slot several times per week. During this time, children will usually work on a book that we are reading as a class. I aim to increase their comprehension skills and promote reading for enjoyment!</a:t>
            </a:r>
          </a:p>
          <a:p>
            <a:pPr indent="-228600" algn="just">
              <a:lnSpc>
                <a:spcPct val="90000"/>
              </a:lnSpc>
              <a:spcAft>
                <a:spcPts val="600"/>
              </a:spcAft>
              <a:buFont typeface="Arial" panose="020B0604020202020204" pitchFamily="34" charset="0"/>
              <a:buChar char="•"/>
            </a:pPr>
            <a:r>
              <a:rPr lang="en-GB" sz="2800" dirty="0"/>
              <a:t>The children should also be reading a book of their choice that they should bring into school every day and read at home every evening. It would be wonderful if you could listen to your child read and discuss what they have read. </a:t>
            </a:r>
          </a:p>
          <a:p>
            <a:pPr indent="-228600" algn="just">
              <a:lnSpc>
                <a:spcPct val="90000"/>
              </a:lnSpc>
              <a:spcAft>
                <a:spcPts val="600"/>
              </a:spcAft>
              <a:buFont typeface="Arial" panose="020B0604020202020204" pitchFamily="34" charset="0"/>
              <a:buChar char="•"/>
            </a:pPr>
            <a:r>
              <a:rPr lang="en-GB" sz="2800" dirty="0"/>
              <a:t>Reading is a great way of understanding the world and reading to your child is as important as listening to your child read.</a:t>
            </a:r>
            <a:endParaRPr lang="en-US" sz="2800" dirty="0"/>
          </a:p>
        </p:txBody>
      </p:sp>
      <p:pic>
        <p:nvPicPr>
          <p:cNvPr id="5122" name="Picture 2" descr="St Michaels School PTA">
            <a:extLst>
              <a:ext uri="{FF2B5EF4-FFF2-40B4-BE49-F238E27FC236}">
                <a16:creationId xmlns:a16="http://schemas.microsoft.com/office/drawing/2014/main" id="{0B4C8C17-9D7D-413F-6084-74B049F856C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2057" y="106639"/>
            <a:ext cx="1689440" cy="168944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5" name="Speech Bubble: Rectangle 4">
            <a:extLst>
              <a:ext uri="{FF2B5EF4-FFF2-40B4-BE49-F238E27FC236}">
                <a16:creationId xmlns:a16="http://schemas.microsoft.com/office/drawing/2014/main" id="{E64FA984-3583-2A1C-CDF3-57176977CEBF}"/>
              </a:ext>
            </a:extLst>
          </p:cNvPr>
          <p:cNvSpPr/>
          <p:nvPr/>
        </p:nvSpPr>
        <p:spPr>
          <a:xfrm>
            <a:off x="8927690" y="318042"/>
            <a:ext cx="2588167" cy="1325563"/>
          </a:xfrm>
          <a:prstGeom prst="wedgeRectCallout">
            <a:avLst>
              <a:gd name="adj1" fmla="val -112387"/>
              <a:gd name="adj2" fmla="val 85494"/>
            </a:avLst>
          </a:prstGeom>
          <a:solidFill>
            <a:schemeClr val="bg1"/>
          </a:solidFill>
          <a:ln w="76200">
            <a:solidFill>
              <a:srgbClr val="00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516BC52-908A-EED6-4576-D346138ECA02}"/>
              </a:ext>
            </a:extLst>
          </p:cNvPr>
          <p:cNvSpPr txBox="1"/>
          <p:nvPr/>
        </p:nvSpPr>
        <p:spPr>
          <a:xfrm>
            <a:off x="9114504" y="455144"/>
            <a:ext cx="2330244" cy="1200329"/>
          </a:xfrm>
          <a:prstGeom prst="rect">
            <a:avLst/>
          </a:prstGeom>
          <a:noFill/>
        </p:spPr>
        <p:txBody>
          <a:bodyPr wrap="square" rtlCol="0">
            <a:spAutoFit/>
          </a:bodyPr>
          <a:lstStyle/>
          <a:p>
            <a:r>
              <a:rPr lang="en-GB" sz="2400" b="1" dirty="0"/>
              <a:t>Children who read well, write well!</a:t>
            </a:r>
          </a:p>
        </p:txBody>
      </p:sp>
    </p:spTree>
    <p:extLst>
      <p:ext uri="{BB962C8B-B14F-4D97-AF65-F5344CB8AC3E}">
        <p14:creationId xmlns:p14="http://schemas.microsoft.com/office/powerpoint/2010/main" val="1648514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reative Writing Archives - Public Books">
            <a:extLst>
              <a:ext uri="{FF2B5EF4-FFF2-40B4-BE49-F238E27FC236}">
                <a16:creationId xmlns:a16="http://schemas.microsoft.com/office/drawing/2014/main" id="{B20A3C51-4708-4CEB-C6D9-69F5472D9B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09B780F-CEBD-DCE9-9F68-8183E276A31C}"/>
              </a:ext>
            </a:extLst>
          </p:cNvPr>
          <p:cNvSpPr txBox="1"/>
          <p:nvPr/>
        </p:nvSpPr>
        <p:spPr>
          <a:xfrm>
            <a:off x="363794" y="1720840"/>
            <a:ext cx="11513574" cy="3416320"/>
          </a:xfrm>
          <a:prstGeom prst="rect">
            <a:avLst/>
          </a:prstGeom>
          <a:solidFill>
            <a:schemeClr val="bg1"/>
          </a:solidFill>
          <a:ln w="76200">
            <a:solidFill>
              <a:srgbClr val="FFC000"/>
            </a:solidFill>
          </a:ln>
        </p:spPr>
        <p:txBody>
          <a:bodyPr wrap="square">
            <a:spAutoFit/>
          </a:bodyPr>
          <a:lstStyle/>
          <a:p>
            <a:r>
              <a:rPr lang="en-GB" dirty="0"/>
              <a:t>Key areas being covered: </a:t>
            </a:r>
          </a:p>
          <a:p>
            <a:r>
              <a:rPr lang="en-GB" dirty="0"/>
              <a:t>• Spelling, grammar and punctuation </a:t>
            </a:r>
          </a:p>
          <a:p>
            <a:r>
              <a:rPr lang="en-GB" dirty="0"/>
              <a:t>• Story writing </a:t>
            </a:r>
          </a:p>
          <a:p>
            <a:r>
              <a:rPr lang="en-GB" dirty="0"/>
              <a:t>• Non- chronological reports </a:t>
            </a:r>
          </a:p>
          <a:p>
            <a:r>
              <a:rPr lang="en-GB" dirty="0"/>
              <a:t>• Recount texts </a:t>
            </a:r>
          </a:p>
          <a:p>
            <a:r>
              <a:rPr lang="en-GB" dirty="0"/>
              <a:t>• Non- fiction writing </a:t>
            </a:r>
          </a:p>
          <a:p>
            <a:r>
              <a:rPr lang="en-GB" dirty="0"/>
              <a:t>• Instruction texts </a:t>
            </a:r>
          </a:p>
          <a:p>
            <a:r>
              <a:rPr lang="en-GB" dirty="0"/>
              <a:t>• Biographies </a:t>
            </a:r>
          </a:p>
          <a:p>
            <a:r>
              <a:rPr lang="en-GB" dirty="0"/>
              <a:t>• Poetry </a:t>
            </a:r>
          </a:p>
          <a:p>
            <a:endParaRPr lang="en-GB" dirty="0"/>
          </a:p>
          <a:p>
            <a:r>
              <a:rPr lang="en-GB" dirty="0"/>
              <a:t>In year 6 there is a heavy focus on children editing their own work in order to encourage independence and improvement within their writing. </a:t>
            </a:r>
          </a:p>
        </p:txBody>
      </p:sp>
      <p:sp>
        <p:nvSpPr>
          <p:cNvPr id="4" name="TextBox 3">
            <a:extLst>
              <a:ext uri="{FF2B5EF4-FFF2-40B4-BE49-F238E27FC236}">
                <a16:creationId xmlns:a16="http://schemas.microsoft.com/office/drawing/2014/main" id="{881D435C-28AB-2B75-AE93-A7ED792B0F02}"/>
              </a:ext>
            </a:extLst>
          </p:cNvPr>
          <p:cNvSpPr txBox="1"/>
          <p:nvPr/>
        </p:nvSpPr>
        <p:spPr>
          <a:xfrm>
            <a:off x="2359742" y="1022555"/>
            <a:ext cx="6853084" cy="707886"/>
          </a:xfrm>
          <a:prstGeom prst="rect">
            <a:avLst/>
          </a:prstGeom>
          <a:noFill/>
        </p:spPr>
        <p:txBody>
          <a:bodyPr wrap="square" rtlCol="0">
            <a:spAutoFit/>
          </a:bodyPr>
          <a:lstStyle/>
          <a:p>
            <a:pPr algn="ctr"/>
            <a:r>
              <a:rPr lang="en-GB" sz="4000" dirty="0">
                <a:latin typeface="Goudy Stout" panose="0202090407030B020401" pitchFamily="18" charset="0"/>
              </a:rPr>
              <a:t>Writing!</a:t>
            </a:r>
          </a:p>
        </p:txBody>
      </p:sp>
    </p:spTree>
    <p:extLst>
      <p:ext uri="{BB962C8B-B14F-4D97-AF65-F5344CB8AC3E}">
        <p14:creationId xmlns:p14="http://schemas.microsoft.com/office/powerpoint/2010/main" val="3264299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621</Words>
  <Application>Microsoft Office PowerPoint</Application>
  <PresentationFormat>Widescreen</PresentationFormat>
  <Paragraphs>123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Goudy Stout</vt:lpstr>
      <vt:lpstr>Office Theme</vt:lpstr>
      <vt:lpstr>Owls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dc:title>
  <dc:creator>melanie</dc:creator>
  <cp:lastModifiedBy>melanie</cp:lastModifiedBy>
  <cp:revision>2</cp:revision>
  <dcterms:created xsi:type="dcterms:W3CDTF">2022-07-16T17:32:07Z</dcterms:created>
  <dcterms:modified xsi:type="dcterms:W3CDTF">2022-07-17T13:23:50Z</dcterms:modified>
</cp:coreProperties>
</file>