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32" r:id="rId4"/>
  </p:sldMasterIdLst>
  <p:notesMasterIdLst>
    <p:notesMasterId r:id="rId11"/>
  </p:notesMasterIdLst>
  <p:handoutMasterIdLst>
    <p:handoutMasterId r:id="rId12"/>
  </p:handoutMasterIdLst>
  <p:sldIdLst>
    <p:sldId id="260" r:id="rId5"/>
    <p:sldId id="256" r:id="rId6"/>
    <p:sldId id="257" r:id="rId7"/>
    <p:sldId id="258" r:id="rId8"/>
    <p:sldId id="259"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7159CC-6392-4568-064D-9ED4265C6E18}" v="6" dt="2024-09-13T13:41:48.6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700" y="4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E18FA9B-3E06-41AF-BDF7-6710797097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0F9B942-99CF-4AC4-9F77-E625D2C71C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37E2813-601B-4697-B14D-165027600992}" type="datetimeFigureOut">
              <a:rPr lang="en-US" smtClean="0"/>
              <a:t>10/2/2024</a:t>
            </a:fld>
            <a:endParaRPr lang="en-US"/>
          </a:p>
        </p:txBody>
      </p:sp>
      <p:sp>
        <p:nvSpPr>
          <p:cNvPr id="4" name="Footer Placeholder 3">
            <a:extLst>
              <a:ext uri="{FF2B5EF4-FFF2-40B4-BE49-F238E27FC236}">
                <a16:creationId xmlns:a16="http://schemas.microsoft.com/office/drawing/2014/main" id="{3CAD4C1D-64AA-4DA1-8A75-FCF5ECA4501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D886DA9-2A38-4F39-B33B-4F7B5E44448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75EF03-110B-4710-A708-FEF1927612B9}" type="slidenum">
              <a:rPr lang="en-US" smtClean="0"/>
              <a:t>‹#›</a:t>
            </a:fld>
            <a:endParaRPr lang="en-US"/>
          </a:p>
        </p:txBody>
      </p:sp>
    </p:spTree>
    <p:extLst>
      <p:ext uri="{BB962C8B-B14F-4D97-AF65-F5344CB8AC3E}">
        <p14:creationId xmlns:p14="http://schemas.microsoft.com/office/powerpoint/2010/main" val="16323214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3F8F91-4F38-4A01-947F-C76C21BA8A7A}" type="datetimeFigureOut">
              <a:rPr lang="en-US" smtClean="0"/>
              <a:t>10/2/2024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8CCA95-4F40-4CDD-BF1E-B8C9EB86EE73}" type="slidenum">
              <a:rPr lang="en-US" smtClean="0"/>
              <a:t>‹#›</a:t>
            </a:fld>
            <a:endParaRPr lang="en-US"/>
          </a:p>
        </p:txBody>
      </p:sp>
    </p:spTree>
    <p:extLst>
      <p:ext uri="{BB962C8B-B14F-4D97-AF65-F5344CB8AC3E}">
        <p14:creationId xmlns:p14="http://schemas.microsoft.com/office/powerpoint/2010/main" val="2566295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8CCA95-4F40-4CDD-BF1E-B8C9EB86EE73}" type="slidenum">
              <a:rPr lang="en-US" smtClean="0"/>
              <a:t>2</a:t>
            </a:fld>
            <a:endParaRPr lang="en-US"/>
          </a:p>
        </p:txBody>
      </p:sp>
    </p:spTree>
    <p:extLst>
      <p:ext uri="{BB962C8B-B14F-4D97-AF65-F5344CB8AC3E}">
        <p14:creationId xmlns:p14="http://schemas.microsoft.com/office/powerpoint/2010/main" val="303180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031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36391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51324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24460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04156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93667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10848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01665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26154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72694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53007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3403039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69332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33710334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837207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273652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0745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10/2/2024</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668076"/>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youtube.com/playlist?list=PL_eu5Jq4L7luLQ9_yB3aQHbGSv5oVNwbl"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s://freepngimg.com/png/9862-dog-png-10" TargetMode="External"/><Relationship Id="rId5" Type="http://schemas.openxmlformats.org/officeDocument/2006/relationships/image" Target="../media/image6.png"/><Relationship Id="rId4" Type="http://schemas.openxmlformats.org/officeDocument/2006/relationships/hyperlink" Target="https://www.printables.com/model/690209/files"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flickr.com/photos/kenjonbro/7167416842/" TargetMode="External"/><Relationship Id="rId2" Type="http://schemas.openxmlformats.org/officeDocument/2006/relationships/image" Target="../media/image1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uide dog word cloud concept. Collage made of words about guide dog ...">
            <a:extLst>
              <a:ext uri="{FF2B5EF4-FFF2-40B4-BE49-F238E27FC236}">
                <a16:creationId xmlns:a16="http://schemas.microsoft.com/office/drawing/2014/main" id="{4E84F9DF-1CAD-DADD-3C15-00C39218D7CD}"/>
              </a:ext>
            </a:extLst>
          </p:cNvPr>
          <p:cNvPicPr>
            <a:picLocks noChangeAspect="1"/>
          </p:cNvPicPr>
          <p:nvPr/>
        </p:nvPicPr>
        <p:blipFill>
          <a:blip r:embed="rId2"/>
          <a:srcRect b="18182"/>
          <a:stretch/>
        </p:blipFill>
        <p:spPr>
          <a:xfrm>
            <a:off x="20" y="10"/>
            <a:ext cx="12191979" cy="5486390"/>
          </a:xfrm>
          <a:prstGeom prst="rect">
            <a:avLst/>
          </a:prstGeom>
          <a:effectLst>
            <a:outerShdw blurRad="596900" dist="330200" dir="8820000" sx="87000" sy="87000" algn="ctr" rotWithShape="0">
              <a:srgbClr val="000000">
                <a:alpha val="29000"/>
              </a:srgbClr>
            </a:outerShdw>
          </a:effectLst>
        </p:spPr>
      </p:pic>
      <p:sp>
        <p:nvSpPr>
          <p:cNvPr id="2" name="Title 1"/>
          <p:cNvSpPr>
            <a:spLocks noGrp="1"/>
          </p:cNvSpPr>
          <p:nvPr>
            <p:ph type="ctrTitle"/>
          </p:nvPr>
        </p:nvSpPr>
        <p:spPr>
          <a:xfrm>
            <a:off x="373246" y="5486400"/>
            <a:ext cx="7015499" cy="852260"/>
          </a:xfrm>
        </p:spPr>
        <p:txBody>
          <a:bodyPr anchor="ctr">
            <a:normAutofit/>
          </a:bodyPr>
          <a:lstStyle/>
          <a:p>
            <a:pPr algn="l"/>
            <a:r>
              <a:rPr lang="en-US" sz="4000" b="1" dirty="0">
                <a:latin typeface="by serif hand black"/>
              </a:rPr>
              <a:t>Guide dogs!</a:t>
            </a:r>
          </a:p>
        </p:txBody>
      </p:sp>
      <p:sp>
        <p:nvSpPr>
          <p:cNvPr id="6" name="Subtitle 5">
            <a:extLst>
              <a:ext uri="{FF2B5EF4-FFF2-40B4-BE49-F238E27FC236}">
                <a16:creationId xmlns:a16="http://schemas.microsoft.com/office/drawing/2014/main" id="{9FA30342-6433-FC7A-168A-21A4CF1BBA6C}"/>
              </a:ext>
            </a:extLst>
          </p:cNvPr>
          <p:cNvSpPr>
            <a:spLocks noGrp="1"/>
          </p:cNvSpPr>
          <p:nvPr>
            <p:ph type="subTitle" idx="1"/>
          </p:nvPr>
        </p:nvSpPr>
        <p:spPr>
          <a:xfrm>
            <a:off x="924232" y="6215269"/>
            <a:ext cx="9144000" cy="246781"/>
          </a:xfrm>
        </p:spPr>
        <p:txBody>
          <a:bodyPr vert="horz" lIns="91440" tIns="45720" rIns="91440" bIns="45720" rtlCol="0" anchor="t">
            <a:noAutofit/>
          </a:bodyPr>
          <a:lstStyle/>
          <a:p>
            <a:r>
              <a:rPr lang="en-US" sz="2000" b="1" dirty="0"/>
              <a:t>By Willow House!</a:t>
            </a:r>
          </a:p>
        </p:txBody>
      </p:sp>
    </p:spTree>
    <p:extLst>
      <p:ext uri="{BB962C8B-B14F-4D97-AF65-F5344CB8AC3E}">
        <p14:creationId xmlns:p14="http://schemas.microsoft.com/office/powerpoint/2010/main" val="242636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p:cTn id="18"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28281-3783-403A-B1AB-0182A003DFE3}"/>
              </a:ext>
            </a:extLst>
          </p:cNvPr>
          <p:cNvSpPr>
            <a:spLocks noGrp="1"/>
          </p:cNvSpPr>
          <p:nvPr>
            <p:ph type="ctrTitle"/>
          </p:nvPr>
        </p:nvSpPr>
        <p:spPr>
          <a:xfrm>
            <a:off x="678426" y="889820"/>
            <a:ext cx="9989574" cy="1312606"/>
          </a:xfrm>
        </p:spPr>
        <p:txBody>
          <a:bodyPr/>
          <a:lstStyle/>
          <a:p>
            <a:r>
              <a:rPr lang="en-US" u="sng"/>
              <a:t>What  Guide dogs do?</a:t>
            </a:r>
          </a:p>
        </p:txBody>
      </p:sp>
      <p:sp>
        <p:nvSpPr>
          <p:cNvPr id="4" name="TextBox 3">
            <a:extLst>
              <a:ext uri="{FF2B5EF4-FFF2-40B4-BE49-F238E27FC236}">
                <a16:creationId xmlns:a16="http://schemas.microsoft.com/office/drawing/2014/main" id="{0ED5221C-9D79-04A8-7EFD-E2CC3F23C968}"/>
              </a:ext>
            </a:extLst>
          </p:cNvPr>
          <p:cNvSpPr txBox="1"/>
          <p:nvPr/>
        </p:nvSpPr>
        <p:spPr>
          <a:xfrm>
            <a:off x="675736" y="5046452"/>
            <a:ext cx="10938294"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Guide dogs help people with loss of sight or other disabilities to change lives of others. The dogs are trained by professional trainers . Then that is where the Guide Dog charity comes in.</a:t>
            </a:r>
          </a:p>
          <a:p>
            <a:endParaRPr lang="en-US" sz="2800"/>
          </a:p>
        </p:txBody>
      </p:sp>
      <p:pic>
        <p:nvPicPr>
          <p:cNvPr id="5" name="Picture 4" descr="Blue text on a black background&#10;&#10;Description automatically generated">
            <a:extLst>
              <a:ext uri="{FF2B5EF4-FFF2-40B4-BE49-F238E27FC236}">
                <a16:creationId xmlns:a16="http://schemas.microsoft.com/office/drawing/2014/main" id="{EB1FFB81-999E-5351-69A5-375DF50900C1}"/>
              </a:ext>
            </a:extLst>
          </p:cNvPr>
          <p:cNvPicPr>
            <a:picLocks noChangeAspect="1"/>
          </p:cNvPicPr>
          <p:nvPr/>
        </p:nvPicPr>
        <p:blipFill>
          <a:blip r:embed="rId3"/>
          <a:stretch>
            <a:fillRect/>
          </a:stretch>
        </p:blipFill>
        <p:spPr>
          <a:xfrm>
            <a:off x="388188" y="2090647"/>
            <a:ext cx="11329359" cy="2949874"/>
          </a:xfrm>
          <a:prstGeom prst="rect">
            <a:avLst/>
          </a:prstGeom>
        </p:spPr>
      </p:pic>
    </p:spTree>
    <p:extLst>
      <p:ext uri="{BB962C8B-B14F-4D97-AF65-F5344CB8AC3E}">
        <p14:creationId xmlns:p14="http://schemas.microsoft.com/office/powerpoint/2010/main" val="553726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84512" y="0"/>
            <a:ext cx="8001000" cy="2971801"/>
          </a:xfrm>
        </p:spPr>
        <p:txBody>
          <a:bodyPr/>
          <a:lstStyle/>
          <a:p>
            <a:r>
              <a:rPr lang="en-US" dirty="0"/>
              <a:t>A life for a guide dog</a:t>
            </a:r>
          </a:p>
        </p:txBody>
      </p:sp>
      <p:sp>
        <p:nvSpPr>
          <p:cNvPr id="3" name="Subtitle 2"/>
          <p:cNvSpPr>
            <a:spLocks noGrp="1"/>
          </p:cNvSpPr>
          <p:nvPr>
            <p:ph type="subTitle" idx="1"/>
          </p:nvPr>
        </p:nvSpPr>
        <p:spPr/>
        <p:txBody>
          <a:bodyPr/>
          <a:lstStyle/>
          <a:p>
            <a:endParaRPr lang="en-US"/>
          </a:p>
          <a:p>
            <a:endParaRPr lang="en-US" dirty="0"/>
          </a:p>
          <a:p>
            <a:endParaRPr lang="en-US" dirty="0"/>
          </a:p>
          <a:p>
            <a:endParaRPr lang="en-US" dirty="0"/>
          </a:p>
          <a:p>
            <a:endParaRPr lang="en-US" dirty="0"/>
          </a:p>
        </p:txBody>
      </p:sp>
      <p:sp>
        <p:nvSpPr>
          <p:cNvPr id="4" name="TextBox 3">
            <a:extLst>
              <a:ext uri="{FF2B5EF4-FFF2-40B4-BE49-F238E27FC236}">
                <a16:creationId xmlns:a16="http://schemas.microsoft.com/office/drawing/2014/main" id="{091E8536-A755-EC31-49E5-5BFFDDABE7FC}"/>
              </a:ext>
            </a:extLst>
          </p:cNvPr>
          <p:cNvSpPr txBox="1"/>
          <p:nvPr/>
        </p:nvSpPr>
        <p:spPr>
          <a:xfrm>
            <a:off x="965200" y="2150533"/>
            <a:ext cx="2032000" cy="14393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4BEAF107-F8DC-1971-FAAD-9E21E27818A7}"/>
              </a:ext>
            </a:extLst>
          </p:cNvPr>
          <p:cNvSpPr txBox="1"/>
          <p:nvPr/>
        </p:nvSpPr>
        <p:spPr>
          <a:xfrm>
            <a:off x="3048001" y="711097"/>
            <a:ext cx="869830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t>Have you ever wondered what a guide dog does?</a:t>
            </a:r>
          </a:p>
        </p:txBody>
      </p:sp>
      <p:sp>
        <p:nvSpPr>
          <p:cNvPr id="10" name="TextBox 9">
            <a:extLst>
              <a:ext uri="{FF2B5EF4-FFF2-40B4-BE49-F238E27FC236}">
                <a16:creationId xmlns:a16="http://schemas.microsoft.com/office/drawing/2014/main" id="{9DEF0460-726D-2599-F3D5-135314812A43}"/>
              </a:ext>
            </a:extLst>
          </p:cNvPr>
          <p:cNvSpPr txBox="1"/>
          <p:nvPr/>
        </p:nvSpPr>
        <p:spPr>
          <a:xfrm>
            <a:off x="172529" y="3853132"/>
            <a:ext cx="10495470" cy="35702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002C5C"/>
                </a:solidFill>
              </a:rPr>
              <a:t>Our</a:t>
            </a:r>
            <a:r>
              <a:rPr lang="en-US" sz="2400" dirty="0">
                <a:solidFill>
                  <a:srgbClr val="002C5C"/>
                </a:solidFill>
                <a:ea typeface="+mn-lt"/>
                <a:cs typeface="+mn-lt"/>
              </a:rPr>
              <a:t> dedicated team travelled the UK to capture the commitment, love and time that goes into creating a guide dog, </a:t>
            </a:r>
            <a:r>
              <a:rPr lang="en-US" sz="2800" dirty="0">
                <a:solidFill>
                  <a:srgbClr val="002C5C"/>
                </a:solidFill>
                <a:ea typeface="+mn-lt"/>
                <a:cs typeface="+mn-lt"/>
              </a:rPr>
              <a:t>how </a:t>
            </a:r>
            <a:r>
              <a:rPr lang="en-US" sz="2400" dirty="0">
                <a:solidFill>
                  <a:srgbClr val="002C5C"/>
                </a:solidFill>
                <a:ea typeface="+mn-lt"/>
                <a:cs typeface="+mn-lt"/>
              </a:rPr>
              <a:t>we match guide</a:t>
            </a:r>
            <a:r>
              <a:rPr lang="en-US" sz="1400" dirty="0">
                <a:solidFill>
                  <a:srgbClr val="002C5C"/>
                </a:solidFill>
                <a:ea typeface="+mn-lt"/>
                <a:cs typeface="+mn-lt"/>
              </a:rPr>
              <a:t> </a:t>
            </a:r>
            <a:r>
              <a:rPr lang="en-US" sz="2400" dirty="0">
                <a:solidFill>
                  <a:srgbClr val="002C5C"/>
                </a:solidFill>
                <a:ea typeface="+mn-lt"/>
                <a:cs typeface="+mn-lt"/>
              </a:rPr>
              <a:t>dogs to guide dog owners and what happens when a guide dog’s working career comes to an end.</a:t>
            </a:r>
            <a:endParaRPr lang="en-US" sz="2400"/>
          </a:p>
          <a:p>
            <a:r>
              <a:rPr lang="en-US" sz="2400" dirty="0">
                <a:solidFill>
                  <a:srgbClr val="002C5C"/>
                </a:solidFill>
                <a:ea typeface="+mn-lt"/>
                <a:cs typeface="+mn-lt"/>
              </a:rPr>
              <a:t>Watch the series to learn how guide dogs give people with sight loss the confidence to get out and about safely and provide life-changing support every single day.</a:t>
            </a:r>
            <a:endParaRPr lang="en-US" sz="2400"/>
          </a:p>
          <a:p>
            <a:r>
              <a:rPr lang="en-US" sz="1400" dirty="0">
                <a:solidFill>
                  <a:srgbClr val="002C5C"/>
                </a:solidFill>
                <a:ea typeface="+mn-lt"/>
                <a:cs typeface="+mn-lt"/>
                <a:hlinkClick r:id="rId2"/>
              </a:rPr>
              <a:t>View the series playlist</a:t>
            </a:r>
            <a:endParaRPr lang="en-US"/>
          </a:p>
          <a:p>
            <a:r>
              <a:rPr lang="en-US" dirty="0"/>
              <a:t/>
            </a:r>
            <a:br>
              <a:rPr lang="en-US" dirty="0"/>
            </a:br>
            <a:endParaRPr lang="en-US" dirty="0"/>
          </a:p>
          <a:p>
            <a:endParaRPr lang="en-US" sz="2800" dirty="0"/>
          </a:p>
        </p:txBody>
      </p:sp>
      <p:pic>
        <p:nvPicPr>
          <p:cNvPr id="11" name="Picture 10" descr="Person with dog">
            <a:extLst>
              <a:ext uri="{FF2B5EF4-FFF2-40B4-BE49-F238E27FC236}">
                <a16:creationId xmlns:a16="http://schemas.microsoft.com/office/drawing/2014/main" id="{8762EADC-BC86-0576-B5B2-CEE5E333C315}"/>
              </a:ext>
            </a:extLst>
          </p:cNvPr>
          <p:cNvPicPr>
            <a:picLocks noChangeAspect="1"/>
          </p:cNvPicPr>
          <p:nvPr/>
        </p:nvPicPr>
        <p:blipFill>
          <a:blip r:embed="rId3"/>
          <a:stretch>
            <a:fillRect/>
          </a:stretch>
        </p:blipFill>
        <p:spPr>
          <a:xfrm>
            <a:off x="172528" y="1820299"/>
            <a:ext cx="2875473" cy="2038460"/>
          </a:xfrm>
          <a:prstGeom prst="rect">
            <a:avLst/>
          </a:prstGeom>
        </p:spPr>
      </p:pic>
    </p:spTree>
    <p:extLst>
      <p:ext uri="{BB962C8B-B14F-4D97-AF65-F5344CB8AC3E}">
        <p14:creationId xmlns:p14="http://schemas.microsoft.com/office/powerpoint/2010/main" val="3762020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Training guide dogs - The International Agency for the Prevention of ...">
            <a:extLst>
              <a:ext uri="{FF2B5EF4-FFF2-40B4-BE49-F238E27FC236}">
                <a16:creationId xmlns:a16="http://schemas.microsoft.com/office/drawing/2014/main" id="{CE681975-9D6E-2C40-709D-F59FE2537B48}"/>
              </a:ext>
            </a:extLst>
          </p:cNvPr>
          <p:cNvPicPr>
            <a:picLocks noChangeAspect="1"/>
          </p:cNvPicPr>
          <p:nvPr/>
        </p:nvPicPr>
        <p:blipFill>
          <a:blip r:embed="rId2"/>
          <a:srcRect t="7607" r="23298" b="1485"/>
          <a:stretch/>
        </p:blipFill>
        <p:spPr>
          <a:xfrm>
            <a:off x="4271111" y="10"/>
            <a:ext cx="8668512" cy="6857990"/>
          </a:xfrm>
          <a:prstGeom prst="rect">
            <a:avLst/>
          </a:prstGeom>
        </p:spPr>
      </p:pic>
      <p:sp>
        <p:nvSpPr>
          <p:cNvPr id="2" name="TextBox 1">
            <a:extLst>
              <a:ext uri="{FF2B5EF4-FFF2-40B4-BE49-F238E27FC236}">
                <a16:creationId xmlns:a16="http://schemas.microsoft.com/office/drawing/2014/main" id="{34A9AA37-56C3-BFAF-A72B-1598DF92C822}"/>
              </a:ext>
            </a:extLst>
          </p:cNvPr>
          <p:cNvSpPr txBox="1"/>
          <p:nvPr/>
        </p:nvSpPr>
        <p:spPr>
          <a:xfrm>
            <a:off x="247943" y="-473524"/>
            <a:ext cx="4023360" cy="3204134"/>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4800" dirty="0">
                <a:solidFill>
                  <a:schemeClr val="bg1"/>
                </a:solidFill>
                <a:latin typeface="Agency FB"/>
                <a:ea typeface="+mj-ea"/>
                <a:cs typeface="+mj-cs"/>
              </a:rPr>
              <a:t>Why Should We support Them??</a:t>
            </a:r>
          </a:p>
        </p:txBody>
      </p:sp>
      <p:sp>
        <p:nvSpPr>
          <p:cNvPr id="197" name="TextBox 196">
            <a:extLst>
              <a:ext uri="{FF2B5EF4-FFF2-40B4-BE49-F238E27FC236}">
                <a16:creationId xmlns:a16="http://schemas.microsoft.com/office/drawing/2014/main" id="{3E96138F-4DA6-C258-E135-9B736F5E67BC}"/>
              </a:ext>
            </a:extLst>
          </p:cNvPr>
          <p:cNvSpPr txBox="1"/>
          <p:nvPr/>
        </p:nvSpPr>
        <p:spPr>
          <a:xfrm>
            <a:off x="246013" y="2733614"/>
            <a:ext cx="5113226"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chemeClr val="bg1"/>
                </a:solidFill>
                <a:latin typeface="Agency FB"/>
              </a:rPr>
              <a:t>We should support the Guide Dogs charity as they raise money and pair partially blind or fully blind people with guide dogs, which may not seem like much, but it helps blind people a </a:t>
            </a:r>
            <a:r>
              <a:rPr lang="en-US" sz="2800" dirty="0" err="1">
                <a:solidFill>
                  <a:schemeClr val="bg1"/>
                </a:solidFill>
                <a:latin typeface="Agency FB"/>
              </a:rPr>
              <a:t>huuuge</a:t>
            </a:r>
            <a:r>
              <a:rPr lang="en-US" sz="2800" dirty="0">
                <a:solidFill>
                  <a:schemeClr val="bg1"/>
                </a:solidFill>
                <a:latin typeface="Agency FB"/>
              </a:rPr>
              <a:t> lot!! Also we like dogs :3</a:t>
            </a:r>
          </a:p>
        </p:txBody>
      </p:sp>
      <p:pic>
        <p:nvPicPr>
          <p:cNvPr id="198" name="Picture 197" descr="A person with a tattoo on his arm&#10;&#10;Description automatically generated">
            <a:extLst>
              <a:ext uri="{FF2B5EF4-FFF2-40B4-BE49-F238E27FC236}">
                <a16:creationId xmlns:a16="http://schemas.microsoft.com/office/drawing/2014/main" id="{E4B507B1-F8AA-8810-2A61-3B243CD6796F}"/>
              </a:ext>
            </a:extLst>
          </p:cNvPr>
          <p:cNvPicPr>
            <a:picLocks noChangeAspect="1"/>
          </p:cNvPicPr>
          <p:nvPr/>
        </p:nvPicPr>
        <p:blipFill>
          <a:blip r:embed="rId3">
            <a:extLst>
              <a:ext uri="{837473B0-CC2E-450A-ABE3-18F120FF3D39}">
                <a1611:picAttrSrcUrl xmlns:a1611="http://schemas.microsoft.com/office/drawing/2016/11/main" xmlns="" r:id="rId4"/>
              </a:ext>
            </a:extLst>
          </a:blip>
          <a:stretch>
            <a:fillRect/>
          </a:stretch>
        </p:blipFill>
        <p:spPr>
          <a:xfrm>
            <a:off x="14499116" y="7504532"/>
            <a:ext cx="590370" cy="604747"/>
          </a:xfrm>
          <a:prstGeom prst="rect">
            <a:avLst/>
          </a:prstGeom>
        </p:spPr>
      </p:pic>
      <p:sp>
        <p:nvSpPr>
          <p:cNvPr id="199" name="TextBox 198">
            <a:extLst>
              <a:ext uri="{FF2B5EF4-FFF2-40B4-BE49-F238E27FC236}">
                <a16:creationId xmlns:a16="http://schemas.microsoft.com/office/drawing/2014/main" id="{3B9279A5-8BCF-3B3F-AFCE-4C1C37FB2D8E}"/>
              </a:ext>
            </a:extLst>
          </p:cNvPr>
          <p:cNvSpPr txBox="1"/>
          <p:nvPr/>
        </p:nvSpPr>
        <p:spPr>
          <a:xfrm>
            <a:off x="11609268" y="7059733"/>
            <a:ext cx="590370" cy="116217"/>
          </a:xfrm>
          <a:prstGeom prst="rect">
            <a:avLst/>
          </a:prstGeom>
        </p:spPr>
        <p:txBody>
          <a:bodyPr>
            <a:normAutofit fontScale="25000" lnSpcReduction="20000"/>
          </a:bodyPr>
          <a:lstStyle/>
          <a:p>
            <a:r>
              <a:rPr lang="en-US"/>
              <a:t>ThePhoto by PhotoAuthor is licensed under CCYYSA.</a:t>
            </a:r>
          </a:p>
        </p:txBody>
      </p:sp>
      <p:pic>
        <p:nvPicPr>
          <p:cNvPr id="201" name="Picture 200" descr="A dog with its tongue out&#10;&#10;Description automatically generated">
            <a:extLst>
              <a:ext uri="{FF2B5EF4-FFF2-40B4-BE49-F238E27FC236}">
                <a16:creationId xmlns:a16="http://schemas.microsoft.com/office/drawing/2014/main" id="{0C70F249-B253-0770-7B5F-3732E46ED339}"/>
              </a:ext>
            </a:extLst>
          </p:cNvPr>
          <p:cNvPicPr>
            <a:picLocks noChangeAspect="1"/>
          </p:cNvPicPr>
          <p:nvPr/>
        </p:nvPicPr>
        <p:blipFill>
          <a:blip r:embed="rId5">
            <a:extLst>
              <a:ext uri="{837473B0-CC2E-450A-ABE3-18F120FF3D39}">
                <a1611:picAttrSrcUrl xmlns:a1611="http://schemas.microsoft.com/office/drawing/2016/11/main" xmlns="" r:id="rId6"/>
              </a:ext>
            </a:extLst>
          </a:blip>
          <a:stretch>
            <a:fillRect/>
          </a:stretch>
        </p:blipFill>
        <p:spPr>
          <a:xfrm flipH="1">
            <a:off x="-85059" y="4814258"/>
            <a:ext cx="1636610" cy="2376578"/>
          </a:xfrm>
          <a:prstGeom prst="rect">
            <a:avLst/>
          </a:prstGeom>
        </p:spPr>
      </p:pic>
      <p:sp>
        <p:nvSpPr>
          <p:cNvPr id="202" name="TextBox 201">
            <a:extLst>
              <a:ext uri="{FF2B5EF4-FFF2-40B4-BE49-F238E27FC236}">
                <a16:creationId xmlns:a16="http://schemas.microsoft.com/office/drawing/2014/main" id="{3C56A353-2772-3F9A-70DC-1696E06EBC74}"/>
              </a:ext>
            </a:extLst>
          </p:cNvPr>
          <p:cNvSpPr txBox="1"/>
          <p:nvPr/>
        </p:nvSpPr>
        <p:spPr>
          <a:xfrm flipH="1">
            <a:off x="-84915" y="7392118"/>
            <a:ext cx="1305644" cy="116218"/>
          </a:xfrm>
          <a:prstGeom prst="rect">
            <a:avLst/>
          </a:prstGeom>
        </p:spPr>
        <p:txBody>
          <a:bodyPr>
            <a:normAutofit fontScale="25000" lnSpcReduction="20000"/>
          </a:bodyPr>
          <a:lstStyle/>
          <a:p>
            <a:r>
              <a:rPr lang="en-US"/>
              <a:t>ThePhoto by PhotoAuthor is licensed under CCYYSA.</a:t>
            </a:r>
          </a:p>
        </p:txBody>
      </p:sp>
      <p:pic>
        <p:nvPicPr>
          <p:cNvPr id="204" name="Picture 203" descr="Paw Print Fractal Chromatic | Free SVG">
            <a:extLst>
              <a:ext uri="{FF2B5EF4-FFF2-40B4-BE49-F238E27FC236}">
                <a16:creationId xmlns:a16="http://schemas.microsoft.com/office/drawing/2014/main" id="{1B98B0D1-647D-DB9A-CD4D-E4052E6FD0CA}"/>
              </a:ext>
            </a:extLst>
          </p:cNvPr>
          <p:cNvPicPr>
            <a:picLocks noChangeAspect="1"/>
          </p:cNvPicPr>
          <p:nvPr/>
        </p:nvPicPr>
        <p:blipFill>
          <a:blip r:embed="rId7"/>
          <a:stretch>
            <a:fillRect/>
          </a:stretch>
        </p:blipFill>
        <p:spPr>
          <a:xfrm rot="1320000">
            <a:off x="3317695" y="923864"/>
            <a:ext cx="1904762" cy="1904762"/>
          </a:xfrm>
          <a:prstGeom prst="rect">
            <a:avLst/>
          </a:prstGeom>
        </p:spPr>
      </p:pic>
      <p:pic>
        <p:nvPicPr>
          <p:cNvPr id="3" name="Picture 2" descr="Golden Retriever PNG Transparent Images | PNG Mart">
            <a:extLst>
              <a:ext uri="{FF2B5EF4-FFF2-40B4-BE49-F238E27FC236}">
                <a16:creationId xmlns:a16="http://schemas.microsoft.com/office/drawing/2014/main" id="{6BDF5B55-737E-8F98-2610-DDBE3A35533A}"/>
              </a:ext>
            </a:extLst>
          </p:cNvPr>
          <p:cNvPicPr>
            <a:picLocks noChangeAspect="1"/>
          </p:cNvPicPr>
          <p:nvPr/>
        </p:nvPicPr>
        <p:blipFill>
          <a:blip r:embed="rId8"/>
          <a:stretch>
            <a:fillRect/>
          </a:stretch>
        </p:blipFill>
        <p:spPr>
          <a:xfrm rot="14400000">
            <a:off x="11014155" y="-1626799"/>
            <a:ext cx="3376482" cy="4101861"/>
          </a:xfrm>
          <a:prstGeom prst="rect">
            <a:avLst/>
          </a:prstGeom>
        </p:spPr>
      </p:pic>
    </p:spTree>
    <p:extLst>
      <p:ext uri="{BB962C8B-B14F-4D97-AF65-F5344CB8AC3E}">
        <p14:creationId xmlns:p14="http://schemas.microsoft.com/office/powerpoint/2010/main" val="330948527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54A895-BA96-464A-76E7-7C55DE44E72D}"/>
              </a:ext>
            </a:extLst>
          </p:cNvPr>
          <p:cNvSpPr txBox="1"/>
          <p:nvPr/>
        </p:nvSpPr>
        <p:spPr>
          <a:xfrm>
            <a:off x="484996" y="503846"/>
            <a:ext cx="45720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5400" dirty="0">
                <a:solidFill>
                  <a:schemeClr val="bg1"/>
                </a:solidFill>
                <a:latin typeface="Agency FB"/>
              </a:rPr>
              <a:t>When they started :)</a:t>
            </a:r>
          </a:p>
        </p:txBody>
      </p:sp>
      <p:pic>
        <p:nvPicPr>
          <p:cNvPr id="4" name="Picture 3" descr="Puppy PNG Transparent Puppy.PNG Images. | PlusPNG">
            <a:extLst>
              <a:ext uri="{FF2B5EF4-FFF2-40B4-BE49-F238E27FC236}">
                <a16:creationId xmlns:a16="http://schemas.microsoft.com/office/drawing/2014/main" id="{6987506F-CE67-307E-42BD-8387F04CF138}"/>
              </a:ext>
            </a:extLst>
          </p:cNvPr>
          <p:cNvPicPr>
            <a:picLocks noChangeAspect="1"/>
          </p:cNvPicPr>
          <p:nvPr/>
        </p:nvPicPr>
        <p:blipFill>
          <a:blip r:embed="rId2"/>
          <a:stretch>
            <a:fillRect/>
          </a:stretch>
        </p:blipFill>
        <p:spPr>
          <a:xfrm>
            <a:off x="7998843" y="3045843"/>
            <a:ext cx="4648200" cy="4662578"/>
          </a:xfrm>
          <a:prstGeom prst="rect">
            <a:avLst/>
          </a:prstGeom>
        </p:spPr>
      </p:pic>
      <p:sp>
        <p:nvSpPr>
          <p:cNvPr id="6" name="TextBox 5">
            <a:extLst>
              <a:ext uri="{FF2B5EF4-FFF2-40B4-BE49-F238E27FC236}">
                <a16:creationId xmlns:a16="http://schemas.microsoft.com/office/drawing/2014/main" id="{64A64546-1E27-84C3-E184-BF4FC51BB0E1}"/>
              </a:ext>
            </a:extLst>
          </p:cNvPr>
          <p:cNvSpPr txBox="1"/>
          <p:nvPr/>
        </p:nvSpPr>
        <p:spPr>
          <a:xfrm>
            <a:off x="118214" y="1417288"/>
            <a:ext cx="5295339"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solidFill>
                  <a:schemeClr val="bg1"/>
                </a:solidFill>
                <a:latin typeface="Agency FB"/>
              </a:rPr>
              <a:t>The Guide Dogs story started in 1931 with two amazing British pioneers, Muriel Crooke and Rosamund Bond. These remarkable women </a:t>
            </a:r>
            <a:r>
              <a:rPr lang="en-US" sz="3200" err="1">
                <a:solidFill>
                  <a:schemeClr val="bg1"/>
                </a:solidFill>
                <a:latin typeface="Agency FB"/>
              </a:rPr>
              <a:t>organised</a:t>
            </a:r>
            <a:r>
              <a:rPr lang="en-US" sz="3200" dirty="0">
                <a:solidFill>
                  <a:schemeClr val="bg1"/>
                </a:solidFill>
                <a:latin typeface="Agency FB"/>
              </a:rPr>
              <a:t> the training of the first four British guide dogs from a humble lock up garage in Wallasey, Merseyside. </a:t>
            </a:r>
            <a:r>
              <a:rPr lang="en-US" sz="3200" dirty="0">
                <a:solidFill>
                  <a:schemeClr val="tx1">
                    <a:lumMod val="95000"/>
                    <a:lumOff val="5000"/>
                  </a:schemeClr>
                </a:solidFill>
                <a:latin typeface="Agency FB"/>
              </a:rPr>
              <a:t>We've</a:t>
            </a:r>
            <a:r>
              <a:rPr lang="en-US" sz="3200" dirty="0">
                <a:solidFill>
                  <a:schemeClr val="bg1"/>
                </a:solidFill>
                <a:latin typeface="Agency FB"/>
              </a:rPr>
              <a:t> come a very</a:t>
            </a:r>
            <a:r>
              <a:rPr lang="en-US" sz="3200" dirty="0">
                <a:solidFill>
                  <a:schemeClr val="tx1">
                    <a:lumMod val="95000"/>
                    <a:lumOff val="5000"/>
                  </a:schemeClr>
                </a:solidFill>
                <a:latin typeface="Agency FB"/>
              </a:rPr>
              <a:t> </a:t>
            </a:r>
            <a:r>
              <a:rPr lang="en-US" sz="3200" dirty="0">
                <a:solidFill>
                  <a:schemeClr val="bg1"/>
                </a:solidFill>
                <a:latin typeface="Agency FB"/>
              </a:rPr>
              <a:t>long way since </a:t>
            </a:r>
            <a:r>
              <a:rPr lang="en-US" sz="3200" dirty="0">
                <a:solidFill>
                  <a:schemeClr val="tx1">
                    <a:lumMod val="95000"/>
                    <a:lumOff val="5000"/>
                  </a:schemeClr>
                </a:solidFill>
                <a:latin typeface="Agency FB"/>
              </a:rPr>
              <a:t>those</a:t>
            </a:r>
            <a:r>
              <a:rPr lang="en-US" sz="3200" dirty="0">
                <a:solidFill>
                  <a:schemeClr val="bg1"/>
                </a:solidFill>
                <a:latin typeface="Agency FB"/>
              </a:rPr>
              <a:t> early days.</a:t>
            </a:r>
          </a:p>
        </p:txBody>
      </p:sp>
    </p:spTree>
    <p:extLst>
      <p:ext uri="{BB962C8B-B14F-4D97-AF65-F5344CB8AC3E}">
        <p14:creationId xmlns:p14="http://schemas.microsoft.com/office/powerpoint/2010/main" val="290392150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226" y="-99063"/>
            <a:ext cx="3838755" cy="1050507"/>
          </a:xfrm>
        </p:spPr>
        <p:txBody>
          <a:bodyPr>
            <a:normAutofit/>
          </a:bodyPr>
          <a:lstStyle/>
          <a:p>
            <a:r>
              <a:rPr lang="en-US" sz="3200" dirty="0">
                <a:solidFill>
                  <a:srgbClr val="FFFF00"/>
                </a:solidFill>
              </a:rPr>
              <a:t>Let  us pray</a:t>
            </a:r>
            <a:r>
              <a:rPr lang="en-US" sz="3200" dirty="0" smtClean="0">
                <a:solidFill>
                  <a:srgbClr val="FFFF00"/>
                </a:solidFill>
              </a:rPr>
              <a:t>...</a:t>
            </a:r>
            <a:endParaRPr lang="en-US" sz="3200" dirty="0">
              <a:solidFill>
                <a:srgbClr val="FFFF00"/>
              </a:solidFill>
            </a:endParaRPr>
          </a:p>
        </p:txBody>
      </p:sp>
      <p:sp>
        <p:nvSpPr>
          <p:cNvPr id="3" name="Subtitle 2"/>
          <p:cNvSpPr>
            <a:spLocks noGrp="1"/>
          </p:cNvSpPr>
          <p:nvPr>
            <p:ph type="subTitle" idx="1"/>
          </p:nvPr>
        </p:nvSpPr>
        <p:spPr>
          <a:xfrm>
            <a:off x="618226" y="1229775"/>
            <a:ext cx="9144000" cy="3970516"/>
          </a:xfrm>
        </p:spPr>
        <p:txBody>
          <a:bodyPr vert="horz" lIns="91440" tIns="45720" rIns="91440" bIns="45720" rtlCol="0" anchor="t">
            <a:normAutofit fontScale="70000" lnSpcReduction="20000"/>
          </a:bodyPr>
          <a:lstStyle/>
          <a:p>
            <a:r>
              <a:rPr lang="en-US" sz="3200" dirty="0">
                <a:solidFill>
                  <a:srgbClr val="FFFF00"/>
                </a:solidFill>
              </a:rPr>
              <a:t>Dear Lord</a:t>
            </a:r>
          </a:p>
          <a:p>
            <a:r>
              <a:rPr lang="en-US" sz="3200" b="1" i="1" dirty="0">
                <a:solidFill>
                  <a:srgbClr val="FFFF00"/>
                </a:solidFill>
              </a:rPr>
              <a:t>As you proceed to help blind people in need, we thank you for the guide dogs that do their job to help our population.</a:t>
            </a:r>
          </a:p>
          <a:p>
            <a:r>
              <a:rPr lang="en-US" sz="3200" b="1" i="1" dirty="0">
                <a:solidFill>
                  <a:srgbClr val="FFFF00"/>
                </a:solidFill>
              </a:rPr>
              <a:t>We are sorry for all the cruelty  and harm  that may have occurred in a dogs life.</a:t>
            </a:r>
          </a:p>
          <a:p>
            <a:r>
              <a:rPr lang="en-US" sz="3200" b="1" i="1" dirty="0">
                <a:solidFill>
                  <a:srgbClr val="FFFF00"/>
                </a:solidFill>
              </a:rPr>
              <a:t>Please continue to treat dogs with love and care as we would like to be treated. </a:t>
            </a:r>
          </a:p>
          <a:p>
            <a:r>
              <a:rPr lang="en-US" sz="3200" b="1" i="1" dirty="0">
                <a:solidFill>
                  <a:srgbClr val="FFFF00"/>
                </a:solidFill>
              </a:rPr>
              <a:t>Thank you for the things Guide dogs have done to blind  and disabled people.</a:t>
            </a:r>
          </a:p>
          <a:p>
            <a:r>
              <a:rPr lang="en-US" sz="3200" b="1" i="1" dirty="0">
                <a:solidFill>
                  <a:srgbClr val="FFFF00"/>
                </a:solidFill>
              </a:rPr>
              <a:t>Lord in your mercy</a:t>
            </a:r>
          </a:p>
          <a:p>
            <a:r>
              <a:rPr lang="en-US" sz="3200" b="1" i="1" dirty="0">
                <a:solidFill>
                  <a:srgbClr val="FFFF00"/>
                </a:solidFill>
              </a:rPr>
              <a:t>Hear our prayer.</a:t>
            </a:r>
          </a:p>
        </p:txBody>
      </p:sp>
      <p:pic>
        <p:nvPicPr>
          <p:cNvPr id="4" name="Content Placeholder 3" descr="A dog on a leash&#10;&#10;Description automatically generated">
            <a:extLst>
              <a:ext uri="{FF2B5EF4-FFF2-40B4-BE49-F238E27FC236}">
                <a16:creationId xmlns:a16="http://schemas.microsoft.com/office/drawing/2014/main" id="{6B45E58C-FC07-A31E-7537-17718C98C985}"/>
              </a:ext>
            </a:extLst>
          </p:cNvPr>
          <p:cNvPicPr>
            <a:picLocks noChangeAspect="1"/>
          </p:cNvPicPr>
          <p:nvPr/>
        </p:nvPicPr>
        <p:blipFill>
          <a:blip r:embed="rId2">
            <a:extLst>
              <a:ext uri="{837473B0-CC2E-450A-ABE3-18F120FF3D39}">
                <a1611:picAttrSrcUrl xmlns="" xmlns:a1611="http://schemas.microsoft.com/office/drawing/2016/11/main" r:id="rId3"/>
              </a:ext>
            </a:extLst>
          </a:blip>
          <a:stretch>
            <a:fillRect/>
          </a:stretch>
        </p:blipFill>
        <p:spPr>
          <a:xfrm>
            <a:off x="8383507" y="4021394"/>
            <a:ext cx="3808493" cy="2836606"/>
          </a:xfrm>
          <a:prstGeom prst="rect">
            <a:avLst/>
          </a:prstGeom>
        </p:spPr>
      </p:pic>
    </p:spTree>
    <p:extLst>
      <p:ext uri="{BB962C8B-B14F-4D97-AF65-F5344CB8AC3E}">
        <p14:creationId xmlns:p14="http://schemas.microsoft.com/office/powerpoint/2010/main" val="2287993991"/>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B0F2AC-8567-4D03-BFFC-653DB596C528}">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350455F8-10A0-4EEF-9BB1-9035E295B165}">
  <ds:schemaRefs>
    <ds:schemaRef ds:uri="http://schemas.microsoft.com/sharepoint/v3/contenttype/forms"/>
  </ds:schemaRefs>
</ds:datastoreItem>
</file>

<file path=customXml/itemProps3.xml><?xml version="1.0" encoding="utf-8"?>
<ds:datastoreItem xmlns:ds="http://schemas.openxmlformats.org/officeDocument/2006/customXml" ds:itemID="{7C2F7BF6-CD39-4568-B8BD-EA8D252E100B}">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Madison</Template>
  <TotalTime>0</TotalTime>
  <Words>286</Words>
  <Application>Microsoft Office PowerPoint</Application>
  <PresentationFormat>Widescreen</PresentationFormat>
  <Paragraphs>28</Paragraphs>
  <Slides>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Agency FB</vt:lpstr>
      <vt:lpstr>by serif hand black</vt:lpstr>
      <vt:lpstr>Calibri</vt:lpstr>
      <vt:lpstr>Century Gothic</vt:lpstr>
      <vt:lpstr>Wingdings 3</vt:lpstr>
      <vt:lpstr>Slice</vt:lpstr>
      <vt:lpstr>Guide dogs!</vt:lpstr>
      <vt:lpstr>What  Guide dogs do?</vt:lpstr>
      <vt:lpstr>A life for a guide dog</vt:lpstr>
      <vt:lpstr>PowerPoint Presentation</vt:lpstr>
      <vt:lpstr>PowerPoint Presentation</vt:lpstr>
      <vt:lpstr>Let  us pray...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Guide dogs do?</dc:title>
  <dc:creator/>
  <cp:revision>2</cp:revision>
  <dcterms:modified xsi:type="dcterms:W3CDTF">2024-10-02T14:41:25Z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