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7"/>
  </p:handoutMasterIdLst>
  <p:sldIdLst>
    <p:sldId id="261" r:id="rId2"/>
    <p:sldId id="258" r:id="rId3"/>
    <p:sldId id="263" r:id="rId4"/>
    <p:sldId id="271" r:id="rId5"/>
    <p:sldId id="277" r:id="rId6"/>
    <p:sldId id="278" r:id="rId7"/>
    <p:sldId id="279" r:id="rId8"/>
    <p:sldId id="280" r:id="rId9"/>
    <p:sldId id="282" r:id="rId10"/>
    <p:sldId id="283" r:id="rId11"/>
    <p:sldId id="284" r:id="rId12"/>
    <p:sldId id="285" r:id="rId13"/>
    <p:sldId id="286" r:id="rId14"/>
    <p:sldId id="275" r:id="rId15"/>
    <p:sldId id="276" r:id="rId16"/>
  </p:sldIdLst>
  <p:sldSz cx="9144000" cy="6858000" type="screen4x3"/>
  <p:notesSz cx="6858000" cy="9144000"/>
  <p:embeddedFontLst>
    <p:embeddedFont>
      <p:font typeface="BPreplay" panose="02000503000000020004" charset="0"/>
      <p:regular r:id="rId18"/>
      <p:bold r:id="rId19"/>
      <p:italic r:id="rId20"/>
      <p:boldItalic r:id="rId21"/>
    </p:embeddedFont>
    <p:embeddedFont>
      <p:font typeface="Calibri" panose="020F0502020204030204" pitchFamily="34" charset="0"/>
      <p:regular r:id="rId22"/>
      <p:bold r:id="rId23"/>
      <p:italic r:id="rId24"/>
      <p:boldItalic r:id="rId25"/>
    </p:embeddedFont>
    <p:embeddedFont>
      <p:font typeface="HVD Bodedo" panose="020B0604020202020204" charset="0"/>
      <p:regular r:id="rId26"/>
    </p:embeddedFont>
    <p:embeddedFont>
      <p:font typeface="Sassoon Infant Md" panose="02000603050000020003" charset="0"/>
      <p:regular r:id="rId27"/>
    </p:embeddedFont>
    <p:embeddedFont>
      <p:font typeface="Sassoon Infant Rg" panose="02000503030000020003" charset="0"/>
      <p:regular r:id="rId28"/>
      <p:bold r:id="rId29"/>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A5A5"/>
    <a:srgbClr val="E02C4C"/>
    <a:srgbClr val="D87A97"/>
    <a:srgbClr val="8D2948"/>
    <a:srgbClr val="EA7084"/>
    <a:srgbClr val="1A7881"/>
    <a:srgbClr val="B4CB8B"/>
    <a:srgbClr val="849D4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7" d="100"/>
          <a:sy n="67" d="100"/>
        </p:scale>
        <p:origin x="1244" y="44"/>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6C2677-11D7-4F46-94FD-AB4FA99D6BC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BC0403C7-D62A-41EE-BFF1-1CD2C7B34CF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A7ED8317-7BF1-4259-819A-99CDA4F3BEC8}" type="datetimeFigureOut">
              <a:rPr lang="en-GB"/>
              <a:pPr>
                <a:defRPr/>
              </a:pPr>
              <a:t>17/02/2022</a:t>
            </a:fld>
            <a:endParaRPr lang="en-GB"/>
          </a:p>
        </p:txBody>
      </p:sp>
      <p:sp>
        <p:nvSpPr>
          <p:cNvPr id="4" name="Footer Placeholder 3">
            <a:extLst>
              <a:ext uri="{FF2B5EF4-FFF2-40B4-BE49-F238E27FC236}">
                <a16:creationId xmlns:a16="http://schemas.microsoft.com/office/drawing/2014/main" id="{D7536914-24E3-41ED-B4AD-8B2DBDB1FBE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C82A5F6E-E47F-4235-9DF7-FEC68651713B}"/>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F9835DCE-922C-4B83-B986-462DD1A42793}"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444B4033-0E83-49B9-98F5-347B71BE6C4A}"/>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486EC362-E655-4F45-8D37-E921E5C2695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1974493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E0479E82-7E98-4DD6-8759-3198FE11DE59}"/>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DC9A03DA-435F-4CBF-98BA-16BED6C0A5D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963870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id="{16045335-E0A0-4BBE-AF18-0C241974A45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5031510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511217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9823465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id="{1847C777-BD70-42D9-8AC9-27DB945FE64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283588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BF014A5C-BA3C-4461-8B37-236A35DD8E64}"/>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2225A57D-D8C5-4023-B86F-37294AA47D8E}"/>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1" r:id="rId4"/>
    <p:sldLayoutId id="2147483742" r:id="rId5"/>
    <p:sldLayoutId id="2147483746"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7">
            <a:extLst>
              <a:ext uri="{FF2B5EF4-FFF2-40B4-BE49-F238E27FC236}">
                <a16:creationId xmlns:a16="http://schemas.microsoft.com/office/drawing/2014/main" id="{5F7D868C-36B7-473B-9F4E-FE0D6D18D9D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6">
            <a:extLst>
              <a:ext uri="{FF2B5EF4-FFF2-40B4-BE49-F238E27FC236}">
                <a16:creationId xmlns:a16="http://schemas.microsoft.com/office/drawing/2014/main" id="{FA35D18E-C8E5-4519-83C8-D9A609C355B7}"/>
              </a:ext>
            </a:extLst>
          </p:cNvPr>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bg1"/>
                </a:solidFill>
                <a:latin typeface="BPreplay" pitchFamily="50" charset="0"/>
              </a:rPr>
              <a:t>Year One</a:t>
            </a:r>
          </a:p>
        </p:txBody>
      </p:sp>
      <p:sp>
        <p:nvSpPr>
          <p:cNvPr id="4" name="Rectangle 3">
            <a:extLst>
              <a:ext uri="{FF2B5EF4-FFF2-40B4-BE49-F238E27FC236}">
                <a16:creationId xmlns:a16="http://schemas.microsoft.com/office/drawing/2014/main" id="{C50DB351-94BD-480D-9FEF-F686FE34FB76}"/>
              </a:ext>
            </a:extLst>
          </p:cNvPr>
          <p:cNvSpPr/>
          <p:nvPr/>
        </p:nvSpPr>
        <p:spPr>
          <a:xfrm>
            <a:off x="0" y="6251575"/>
            <a:ext cx="9144000" cy="611188"/>
          </a:xfrm>
          <a:prstGeom prst="rect">
            <a:avLst/>
          </a:prstGeom>
          <a:solidFill>
            <a:srgbClr val="A2177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a:extLst>
              <a:ext uri="{FF2B5EF4-FFF2-40B4-BE49-F238E27FC236}">
                <a16:creationId xmlns:a16="http://schemas.microsoft.com/office/drawing/2014/main" id="{717A352B-3C34-465B-8ED8-C48AD408ADFA}"/>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174" name="TextBox 10">
            <a:extLst>
              <a:ext uri="{FF2B5EF4-FFF2-40B4-BE49-F238E27FC236}">
                <a16:creationId xmlns:a16="http://schemas.microsoft.com/office/drawing/2014/main" id="{C0721BA8-924E-4C6B-8006-C98993068FEB}"/>
              </a:ext>
            </a:extLst>
          </p:cNvPr>
          <p:cNvSpPr txBox="1">
            <a:spLocks noChangeArrowheads="1"/>
          </p:cNvSpPr>
          <p:nvPr/>
        </p:nvSpPr>
        <p:spPr bwMode="auto">
          <a:xfrm>
            <a:off x="2857500" y="6464300"/>
            <a:ext cx="34210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sz="800" b="1">
                <a:solidFill>
                  <a:schemeClr val="bg1"/>
                </a:solidFill>
                <a:latin typeface="BPreplay" pitchFamily="50" charset="0"/>
              </a:rPr>
              <a:t>History</a:t>
            </a:r>
            <a:r>
              <a:rPr lang="en-GB" altLang="en-US" sz="800">
                <a:solidFill>
                  <a:schemeClr val="bg1"/>
                </a:solidFill>
                <a:latin typeface="BPreplay" pitchFamily="50" charset="0"/>
              </a:rPr>
              <a:t> | LKS2 | Crime and Punishment | The Roman Legacy | Lesson 1</a:t>
            </a:r>
          </a:p>
        </p:txBody>
      </p:sp>
      <p:sp>
        <p:nvSpPr>
          <p:cNvPr id="7175" name="Text Placeholder 16">
            <a:extLst>
              <a:ext uri="{FF2B5EF4-FFF2-40B4-BE49-F238E27FC236}">
                <a16:creationId xmlns:a16="http://schemas.microsoft.com/office/drawing/2014/main" id="{50DD99D3-D357-4356-93ED-E631D4C744BD}"/>
              </a:ext>
            </a:extLst>
          </p:cNvPr>
          <p:cNvSpPr>
            <a:spLocks noGrp="1"/>
          </p:cNvSpPr>
          <p:nvPr>
            <p:ph type="body" sz="quarter" idx="10"/>
          </p:nvPr>
        </p:nvSpPr>
        <p:spPr>
          <a:xfrm>
            <a:off x="1655763" y="3200400"/>
            <a:ext cx="5832475" cy="542925"/>
          </a:xfrm>
        </p:spPr>
        <p:txBody>
          <a:bodyPr/>
          <a:lstStyle/>
          <a:p>
            <a:pPr eaLnBrk="1" hangingPunct="1"/>
            <a:r>
              <a:rPr lang="en-GB" altLang="en-US"/>
              <a:t>Crime and Punishment</a:t>
            </a:r>
          </a:p>
        </p:txBody>
      </p:sp>
      <p:sp>
        <p:nvSpPr>
          <p:cNvPr id="7176" name="Title 17">
            <a:extLst>
              <a:ext uri="{FF2B5EF4-FFF2-40B4-BE49-F238E27FC236}">
                <a16:creationId xmlns:a16="http://schemas.microsoft.com/office/drawing/2014/main" id="{5A7BF5DB-8077-4B53-9BC2-5AF002303F0F}"/>
              </a:ext>
            </a:extLst>
          </p:cNvPr>
          <p:cNvSpPr>
            <a:spLocks noGrp="1"/>
          </p:cNvSpPr>
          <p:nvPr>
            <p:ph type="title"/>
          </p:nvPr>
        </p:nvSpPr>
        <p:spPr>
          <a:xfrm>
            <a:off x="539750" y="2359025"/>
            <a:ext cx="8064500" cy="655638"/>
          </a:xfrm>
        </p:spPr>
        <p:txBody>
          <a:bodyPr/>
          <a:lstStyle/>
          <a:p>
            <a:pPr eaLnBrk="1" hangingPunct="1"/>
            <a:r>
              <a:rPr lang="en-GB" altLang="en-US"/>
              <a:t>History</a:t>
            </a:r>
          </a:p>
        </p:txBody>
      </p:sp>
      <p:pic>
        <p:nvPicPr>
          <p:cNvPr id="7177" name="Picture 2">
            <a:extLst>
              <a:ext uri="{FF2B5EF4-FFF2-40B4-BE49-F238E27FC236}">
                <a16:creationId xmlns:a16="http://schemas.microsoft.com/office/drawing/2014/main" id="{F695E967-1D8D-474F-9750-C76EFF2B44E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8194" name="Twinkl Logo">
            <a:extLst>
              <a:ext uri="{FF2B5EF4-FFF2-40B4-BE49-F238E27FC236}">
                <a16:creationId xmlns:a16="http://schemas.microsoft.com/office/drawing/2014/main" id="{438F2C23-6290-4E3D-A016-8B9FB133CE82}"/>
              </a:ext>
            </a:extLst>
          </p:cNvPr>
          <p:cNvPicPr>
            <a:picLocks noChangeAspect="1"/>
          </p:cNvPicPr>
          <p:nvPr/>
        </p:nvPicPr>
        <p:blipFill>
          <a:blip r:embed="rId3">
            <a:grayscl/>
            <a:biLevel thresh="50000"/>
            <a:extLst>
              <a:ext uri="{28A0092B-C50C-407E-A947-70E740481C1C}">
                <a14:useLocalDpi xmlns:a14="http://schemas.microsoft.com/office/drawing/2010/main" val="0"/>
              </a:ext>
            </a:extLst>
          </a:blip>
          <a:srcRect/>
          <a:stretch>
            <a:fillRect/>
          </a:stretch>
        </p:blipFill>
        <p:spPr bwMode="auto">
          <a:xfrm>
            <a:off x="4278313" y="5719763"/>
            <a:ext cx="587375"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D32108C8-30AD-464E-B1CA-1A14C1B75CC8}"/>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CB355B7F-30FA-4100-864D-13C562C77ACC}"/>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a:extLst>
              <a:ext uri="{FF2B5EF4-FFF2-40B4-BE49-F238E27FC236}">
                <a16:creationId xmlns:a16="http://schemas.microsoft.com/office/drawing/2014/main" id="{D87C4F4B-13B5-488F-A53A-DF013BCC44CB}"/>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Success Criteria</a:t>
            </a:r>
          </a:p>
        </p:txBody>
      </p:sp>
      <p:sp>
        <p:nvSpPr>
          <p:cNvPr id="9221" name="Title 1">
            <a:extLst>
              <a:ext uri="{FF2B5EF4-FFF2-40B4-BE49-F238E27FC236}">
                <a16:creationId xmlns:a16="http://schemas.microsoft.com/office/drawing/2014/main" id="{E219C96B-B123-4CA5-8734-B68B83E582F2}"/>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Aim</a:t>
            </a:r>
          </a:p>
        </p:txBody>
      </p:sp>
      <p:sp>
        <p:nvSpPr>
          <p:cNvPr id="9222" name="Content Placeholder 15">
            <a:extLst>
              <a:ext uri="{FF2B5EF4-FFF2-40B4-BE49-F238E27FC236}">
                <a16:creationId xmlns:a16="http://schemas.microsoft.com/office/drawing/2014/main" id="{F181B05C-A9E2-41C7-A80C-4827968B185C}"/>
              </a:ext>
            </a:extLst>
          </p:cNvPr>
          <p:cNvSpPr>
            <a:spLocks noGrp="1"/>
          </p:cNvSpPr>
          <p:nvPr>
            <p:ph idx="1"/>
          </p:nvPr>
        </p:nvSpPr>
        <p:spPr>
          <a:xfrm>
            <a:off x="628650" y="1127125"/>
            <a:ext cx="7886700" cy="1409700"/>
          </a:xfrm>
        </p:spPr>
        <p:txBody>
          <a:bodyPr/>
          <a:lstStyle/>
          <a:p>
            <a:pPr eaLnBrk="1" hangingPunct="1"/>
            <a:r>
              <a:rPr lang="en-GB" altLang="en-US"/>
              <a:t>I can find out about different punishment methods that were popular during the Tudor period.</a:t>
            </a:r>
          </a:p>
        </p:txBody>
      </p:sp>
      <p:sp>
        <p:nvSpPr>
          <p:cNvPr id="9223" name="Content Placeholder 15">
            <a:extLst>
              <a:ext uri="{FF2B5EF4-FFF2-40B4-BE49-F238E27FC236}">
                <a16:creationId xmlns:a16="http://schemas.microsoft.com/office/drawing/2014/main" id="{4131BF9F-A36A-4422-9936-1CF1B8FB3DFF}"/>
              </a:ext>
            </a:extLst>
          </p:cNvPr>
          <p:cNvSpPr txBox="1">
            <a:spLocks/>
          </p:cNvSpPr>
          <p:nvPr/>
        </p:nvSpPr>
        <p:spPr bwMode="auto">
          <a:xfrm>
            <a:off x="628650" y="3467100"/>
            <a:ext cx="7886700" cy="277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r>
              <a:rPr lang="en-GB" altLang="en-US"/>
              <a:t>I can ask questions about various historical sources of Tudor objects.</a:t>
            </a:r>
          </a:p>
          <a:p>
            <a:pPr eaLnBrk="1" hangingPunct="1"/>
            <a:r>
              <a:rPr lang="en-GB" altLang="en-US"/>
              <a:t>I can tell you some key facts about different types of punishments used in Tudor Britain.</a:t>
            </a:r>
          </a:p>
          <a:p>
            <a:pPr eaLnBrk="1" hangingPunct="1"/>
            <a:r>
              <a:rPr lang="en-GB" altLang="en-US"/>
              <a:t>I can explain which crimes were thought to be very serious in Tudor Britain.</a:t>
            </a:r>
          </a:p>
          <a:p>
            <a:pPr eaLnBrk="1" hangingPunct="1"/>
            <a:r>
              <a:rPr lang="en-GB" altLang="en-US"/>
              <a:t>I can compare and contrast the Tudor and Anglo-Saxon justice systems.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a:extLst>
              <a:ext uri="{FF2B5EF4-FFF2-40B4-BE49-F238E27FC236}">
                <a16:creationId xmlns:a16="http://schemas.microsoft.com/office/drawing/2014/main" id="{4A4CA603-9FAE-42DF-B94C-76ACE0D22162}"/>
              </a:ext>
            </a:extLst>
          </p:cNvPr>
          <p:cNvSpPr/>
          <p:nvPr/>
        </p:nvSpPr>
        <p:spPr>
          <a:xfrm>
            <a:off x="868363" y="1408113"/>
            <a:ext cx="4994275" cy="2454275"/>
          </a:xfrm>
          <a:prstGeom prst="roundRect">
            <a:avLst>
              <a:gd name="adj" fmla="val 4050"/>
            </a:avLst>
          </a:prstGeom>
          <a:solidFill>
            <a:srgbClr val="FDA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7" name="Title 5">
            <a:extLst>
              <a:ext uri="{FF2B5EF4-FFF2-40B4-BE49-F238E27FC236}">
                <a16:creationId xmlns:a16="http://schemas.microsoft.com/office/drawing/2014/main" id="{D6874A5E-8776-4FA2-9C3B-610DE0E2AF90}"/>
              </a:ext>
            </a:extLst>
          </p:cNvPr>
          <p:cNvSpPr>
            <a:spLocks noGrp="1"/>
          </p:cNvSpPr>
          <p:nvPr>
            <p:ph type="title"/>
          </p:nvPr>
        </p:nvSpPr>
        <p:spPr>
          <a:xfrm>
            <a:off x="503238" y="625475"/>
            <a:ext cx="8137525" cy="782638"/>
          </a:xfrm>
        </p:spPr>
        <p:txBody>
          <a:bodyPr>
            <a:normAutofit fontScale="90000"/>
          </a:bodyPr>
          <a:lstStyle/>
          <a:p>
            <a:pPr eaLnBrk="1" hangingPunct="1">
              <a:defRPr/>
            </a:pPr>
            <a:r>
              <a:rPr lang="en-GB" altLang="en-US" sz="3600"/>
              <a:t>Tudor Crime and Punishment</a:t>
            </a:r>
          </a:p>
        </p:txBody>
      </p:sp>
      <p:sp>
        <p:nvSpPr>
          <p:cNvPr id="10244" name="Content Placeholder 6">
            <a:extLst>
              <a:ext uri="{FF2B5EF4-FFF2-40B4-BE49-F238E27FC236}">
                <a16:creationId xmlns:a16="http://schemas.microsoft.com/office/drawing/2014/main" id="{F7D1FBDF-ACE5-4B22-BEFE-BED212FD4998}"/>
              </a:ext>
            </a:extLst>
          </p:cNvPr>
          <p:cNvSpPr>
            <a:spLocks noGrp="1"/>
          </p:cNvSpPr>
          <p:nvPr>
            <p:ph idx="1"/>
          </p:nvPr>
        </p:nvSpPr>
        <p:spPr>
          <a:xfrm>
            <a:off x="746125" y="1287463"/>
            <a:ext cx="3825875" cy="2230437"/>
          </a:xfrm>
        </p:spPr>
        <p:txBody>
          <a:bodyPr/>
          <a:lstStyle/>
          <a:p>
            <a:pPr marL="0" indent="0" eaLnBrk="1" hangingPunct="1">
              <a:lnSpc>
                <a:spcPct val="100000"/>
              </a:lnSpc>
              <a:buFont typeface="Arial" panose="020B0604020202020204" pitchFamily="34" charset="0"/>
              <a:buNone/>
            </a:pPr>
            <a:r>
              <a:rPr lang="en-GB" altLang="en-US" sz="1600"/>
              <a:t>In Tudor times, there were still no police. Crime – mainly stealing – was widespread, as many poor people could not afford to pay for increasingly expensive food. However, punishments were harsh, in the belief that it would stop others from committing the same crime. New punishments were created to be even more terrifying than before.</a:t>
            </a:r>
          </a:p>
          <a:p>
            <a:pPr marL="0" indent="0" eaLnBrk="1" hangingPunct="1">
              <a:lnSpc>
                <a:spcPct val="100000"/>
              </a:lnSpc>
              <a:buFont typeface="Arial" panose="020B0604020202020204" pitchFamily="34" charset="0"/>
              <a:buNone/>
            </a:pPr>
            <a:endParaRPr lang="en-GB" altLang="en-US" sz="1600"/>
          </a:p>
        </p:txBody>
      </p:sp>
      <p:sp>
        <p:nvSpPr>
          <p:cNvPr id="12" name="Rounded Rectangle 11">
            <a:extLst>
              <a:ext uri="{FF2B5EF4-FFF2-40B4-BE49-F238E27FC236}">
                <a16:creationId xmlns:a16="http://schemas.microsoft.com/office/drawing/2014/main" id="{BE1C5B1D-D52E-4E81-AB37-75A883267DCB}"/>
              </a:ext>
            </a:extLst>
          </p:cNvPr>
          <p:cNvSpPr/>
          <p:nvPr/>
        </p:nvSpPr>
        <p:spPr>
          <a:xfrm>
            <a:off x="503238" y="4010025"/>
            <a:ext cx="8137525" cy="2082800"/>
          </a:xfrm>
          <a:prstGeom prst="roundRect">
            <a:avLst>
              <a:gd name="adj" fmla="val 4050"/>
            </a:avLst>
          </a:prstGeom>
          <a:solidFill>
            <a:srgbClr val="D87A9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6" name="Content Placeholder 6">
            <a:extLst>
              <a:ext uri="{FF2B5EF4-FFF2-40B4-BE49-F238E27FC236}">
                <a16:creationId xmlns:a16="http://schemas.microsoft.com/office/drawing/2014/main" id="{20C3108F-F14B-4744-AF96-C0EFD6E6B134}"/>
              </a:ext>
            </a:extLst>
          </p:cNvPr>
          <p:cNvSpPr>
            <a:spLocks/>
          </p:cNvSpPr>
          <p:nvPr/>
        </p:nvSpPr>
        <p:spPr bwMode="auto">
          <a:xfrm>
            <a:off x="625475" y="3862388"/>
            <a:ext cx="5873750" cy="2109787"/>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buFont typeface="Arial" panose="020B0604020202020204" pitchFamily="34" charset="0"/>
              <a:buNone/>
            </a:pPr>
            <a:r>
              <a:rPr lang="en-GB" altLang="en-US" sz="1600"/>
              <a:t>Because most people did not travel far in Tudor England, anyone who did was often treated with suspicion. Travelling actors had to have a license, otherwise they were breaking the law.</a:t>
            </a:r>
          </a:p>
          <a:p>
            <a:pPr eaLnBrk="1" hangingPunct="1">
              <a:lnSpc>
                <a:spcPct val="100000"/>
              </a:lnSpc>
              <a:buFont typeface="Arial" panose="020B0604020202020204" pitchFamily="34" charset="0"/>
              <a:buNone/>
            </a:pPr>
            <a:r>
              <a:rPr lang="en-GB" altLang="en-US" sz="1600"/>
              <a:t>Tudor London experienced some of the worst crime. It attracted many vagrants (people without a home) and people looking for work. The Tudor rich and Tudor poor lived apart, and a poor person in a wealthy area was often thought to be a criminal.</a:t>
            </a:r>
          </a:p>
          <a:p>
            <a:pPr eaLnBrk="1" hangingPunct="1">
              <a:lnSpc>
                <a:spcPct val="100000"/>
              </a:lnSpc>
              <a:buFont typeface="Arial" panose="020B0604020202020204" pitchFamily="34" charset="0"/>
              <a:buNone/>
            </a:pPr>
            <a:endParaRPr lang="en-GB" altLang="en-US" sz="1600"/>
          </a:p>
          <a:p>
            <a:pPr eaLnBrk="1" hangingPunct="1">
              <a:lnSpc>
                <a:spcPct val="100000"/>
              </a:lnSpc>
              <a:buFont typeface="Arial" panose="020B0604020202020204" pitchFamily="34" charset="0"/>
              <a:buNone/>
            </a:pPr>
            <a:endParaRPr lang="en-GB" altLang="en-US" sz="1600"/>
          </a:p>
          <a:p>
            <a:pPr eaLnBrk="1" hangingPunct="1">
              <a:lnSpc>
                <a:spcPct val="100000"/>
              </a:lnSpc>
              <a:buFont typeface="Arial" panose="020B0604020202020204" pitchFamily="34" charset="0"/>
              <a:buNone/>
            </a:pPr>
            <a:r>
              <a:rPr lang="en-GB" altLang="en-US" sz="1600"/>
              <a:t> </a:t>
            </a:r>
          </a:p>
        </p:txBody>
      </p:sp>
      <p:pic>
        <p:nvPicPr>
          <p:cNvPr id="10247" name="Picture 3">
            <a:extLst>
              <a:ext uri="{FF2B5EF4-FFF2-40B4-BE49-F238E27FC236}">
                <a16:creationId xmlns:a16="http://schemas.microsoft.com/office/drawing/2014/main" id="{1AE1AC11-CC45-4533-B92B-DE7E93B8F97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62638" y="1408113"/>
            <a:ext cx="3200400" cy="544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8" name="Picture 1">
            <a:extLst>
              <a:ext uri="{FF2B5EF4-FFF2-40B4-BE49-F238E27FC236}">
                <a16:creationId xmlns:a16="http://schemas.microsoft.com/office/drawing/2014/main" id="{5915AF77-ADDB-48E5-A489-4E13924E8D3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48150" y="1557338"/>
            <a:ext cx="1938338" cy="2382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a:extLst>
              <a:ext uri="{FF2B5EF4-FFF2-40B4-BE49-F238E27FC236}">
                <a16:creationId xmlns:a16="http://schemas.microsoft.com/office/drawing/2014/main" id="{A79745CB-34C7-4563-ADDF-CB4DF0359A52}"/>
              </a:ext>
            </a:extLst>
          </p:cNvPr>
          <p:cNvSpPr/>
          <p:nvPr/>
        </p:nvSpPr>
        <p:spPr>
          <a:xfrm>
            <a:off x="868363" y="1408113"/>
            <a:ext cx="4994275" cy="2454275"/>
          </a:xfrm>
          <a:prstGeom prst="roundRect">
            <a:avLst>
              <a:gd name="adj" fmla="val 4050"/>
            </a:avLst>
          </a:prstGeom>
          <a:solidFill>
            <a:srgbClr val="D87A9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1" name="Title 5">
            <a:extLst>
              <a:ext uri="{FF2B5EF4-FFF2-40B4-BE49-F238E27FC236}">
                <a16:creationId xmlns:a16="http://schemas.microsoft.com/office/drawing/2014/main" id="{C4A69E82-C6AE-491C-9E06-67DBFCE1A044}"/>
              </a:ext>
            </a:extLst>
          </p:cNvPr>
          <p:cNvSpPr>
            <a:spLocks noGrp="1"/>
          </p:cNvSpPr>
          <p:nvPr>
            <p:ph type="title"/>
          </p:nvPr>
        </p:nvSpPr>
        <p:spPr>
          <a:xfrm>
            <a:off x="503238" y="625475"/>
            <a:ext cx="8137525" cy="782638"/>
          </a:xfrm>
        </p:spPr>
        <p:txBody>
          <a:bodyPr>
            <a:normAutofit fontScale="90000"/>
          </a:bodyPr>
          <a:lstStyle/>
          <a:p>
            <a:pPr eaLnBrk="1" hangingPunct="1">
              <a:defRPr/>
            </a:pPr>
            <a:r>
              <a:rPr lang="en-GB" altLang="en-US" sz="3600"/>
              <a:t>Tudor Crime and Punishment</a:t>
            </a:r>
          </a:p>
        </p:txBody>
      </p:sp>
      <p:sp>
        <p:nvSpPr>
          <p:cNvPr id="11268" name="Content Placeholder 6">
            <a:extLst>
              <a:ext uri="{FF2B5EF4-FFF2-40B4-BE49-F238E27FC236}">
                <a16:creationId xmlns:a16="http://schemas.microsoft.com/office/drawing/2014/main" id="{0EB7CAAA-2D36-419E-8DA1-B6F7E2BC9403}"/>
              </a:ext>
            </a:extLst>
          </p:cNvPr>
          <p:cNvSpPr>
            <a:spLocks noGrp="1"/>
          </p:cNvSpPr>
          <p:nvPr>
            <p:ph idx="1"/>
          </p:nvPr>
        </p:nvSpPr>
        <p:spPr>
          <a:xfrm>
            <a:off x="746125" y="1287463"/>
            <a:ext cx="3241675" cy="2454275"/>
          </a:xfrm>
        </p:spPr>
        <p:txBody>
          <a:bodyPr/>
          <a:lstStyle/>
          <a:p>
            <a:pPr marL="0" indent="0" eaLnBrk="1" hangingPunct="1">
              <a:lnSpc>
                <a:spcPct val="100000"/>
              </a:lnSpc>
              <a:buFont typeface="Arial" panose="020B0604020202020204" pitchFamily="34" charset="0"/>
              <a:buNone/>
            </a:pPr>
            <a:r>
              <a:rPr lang="en-GB" altLang="en-US" sz="1600"/>
              <a:t>Public executions were extremely popular and people would wait for hours to watch them, often taking their children with them!</a:t>
            </a:r>
          </a:p>
          <a:p>
            <a:pPr marL="0" indent="0" eaLnBrk="1" hangingPunct="1">
              <a:lnSpc>
                <a:spcPct val="100000"/>
              </a:lnSpc>
              <a:buFont typeface="Arial" panose="020B0604020202020204" pitchFamily="34" charset="0"/>
              <a:buNone/>
            </a:pPr>
            <a:r>
              <a:rPr lang="en-GB" altLang="en-US" sz="1600"/>
              <a:t>Some historians have estimated that about 70,000 people were executed during the reign of Henry VIII.</a:t>
            </a:r>
          </a:p>
          <a:p>
            <a:pPr marL="0" indent="0" eaLnBrk="1" hangingPunct="1">
              <a:lnSpc>
                <a:spcPct val="100000"/>
              </a:lnSpc>
              <a:buFont typeface="Arial" panose="020B0604020202020204" pitchFamily="34" charset="0"/>
              <a:buNone/>
            </a:pPr>
            <a:endParaRPr lang="en-GB" altLang="en-US" sz="1600"/>
          </a:p>
        </p:txBody>
      </p:sp>
      <p:sp>
        <p:nvSpPr>
          <p:cNvPr id="12" name="Rounded Rectangle 11">
            <a:extLst>
              <a:ext uri="{FF2B5EF4-FFF2-40B4-BE49-F238E27FC236}">
                <a16:creationId xmlns:a16="http://schemas.microsoft.com/office/drawing/2014/main" id="{C4D09790-7140-4CA5-A1E9-12B70B988836}"/>
              </a:ext>
            </a:extLst>
          </p:cNvPr>
          <p:cNvSpPr/>
          <p:nvPr/>
        </p:nvSpPr>
        <p:spPr>
          <a:xfrm>
            <a:off x="503238" y="4010025"/>
            <a:ext cx="8137525" cy="2082800"/>
          </a:xfrm>
          <a:prstGeom prst="roundRect">
            <a:avLst>
              <a:gd name="adj" fmla="val 4050"/>
            </a:avLst>
          </a:prstGeom>
          <a:solidFill>
            <a:srgbClr val="FDA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70" name="Content Placeholder 6">
            <a:extLst>
              <a:ext uri="{FF2B5EF4-FFF2-40B4-BE49-F238E27FC236}">
                <a16:creationId xmlns:a16="http://schemas.microsoft.com/office/drawing/2014/main" id="{F1CBB5D5-22AC-40DC-AE6D-61A3364706A4}"/>
              </a:ext>
            </a:extLst>
          </p:cNvPr>
          <p:cNvSpPr>
            <a:spLocks/>
          </p:cNvSpPr>
          <p:nvPr/>
        </p:nvSpPr>
        <p:spPr bwMode="auto">
          <a:xfrm>
            <a:off x="592138" y="3797300"/>
            <a:ext cx="5165725" cy="11461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buFont typeface="Arial" panose="020B0604020202020204" pitchFamily="34" charset="0"/>
              <a:buNone/>
            </a:pPr>
            <a:r>
              <a:rPr lang="en-GB" altLang="en-US" sz="1600"/>
              <a:t>Vagrancy (being homeless) was a crime and punished by being whipped, or even hanged. Many people were afraid that all vagrants were criminals and murderers.</a:t>
            </a:r>
          </a:p>
          <a:p>
            <a:pPr eaLnBrk="1" hangingPunct="1">
              <a:lnSpc>
                <a:spcPct val="100000"/>
              </a:lnSpc>
              <a:buFont typeface="Arial" panose="020B0604020202020204" pitchFamily="34" charset="0"/>
              <a:buNone/>
            </a:pPr>
            <a:endParaRPr lang="en-GB" altLang="en-US" sz="1600"/>
          </a:p>
          <a:p>
            <a:pPr eaLnBrk="1" hangingPunct="1">
              <a:lnSpc>
                <a:spcPct val="100000"/>
              </a:lnSpc>
              <a:buFont typeface="Arial" panose="020B0604020202020204" pitchFamily="34" charset="0"/>
              <a:buNone/>
            </a:pPr>
            <a:endParaRPr lang="en-GB" altLang="en-US" sz="1600"/>
          </a:p>
          <a:p>
            <a:pPr eaLnBrk="1" hangingPunct="1">
              <a:lnSpc>
                <a:spcPct val="100000"/>
              </a:lnSpc>
              <a:buFont typeface="Arial" panose="020B0604020202020204" pitchFamily="34" charset="0"/>
              <a:buNone/>
            </a:pPr>
            <a:r>
              <a:rPr lang="en-GB" altLang="en-US" sz="1600"/>
              <a:t> </a:t>
            </a:r>
          </a:p>
        </p:txBody>
      </p:sp>
      <p:pic>
        <p:nvPicPr>
          <p:cNvPr id="11271" name="Picture 1">
            <a:extLst>
              <a:ext uri="{FF2B5EF4-FFF2-40B4-BE49-F238E27FC236}">
                <a16:creationId xmlns:a16="http://schemas.microsoft.com/office/drawing/2014/main" id="{3DDBCB75-8CF0-4A73-A19B-F6EAE09308E2}"/>
              </a:ext>
            </a:extLst>
          </p:cNvPr>
          <p:cNvPicPr>
            <a:picLocks noChangeAspect="1"/>
          </p:cNvPicPr>
          <p:nvPr/>
        </p:nvPicPr>
        <p:blipFill>
          <a:blip r:embed="rId2">
            <a:extLst>
              <a:ext uri="{28A0092B-C50C-407E-A947-70E740481C1C}">
                <a14:useLocalDpi xmlns:a14="http://schemas.microsoft.com/office/drawing/2010/main" val="0"/>
              </a:ext>
            </a:extLst>
          </a:blip>
          <a:srcRect b="40166"/>
          <a:stretch>
            <a:fillRect/>
          </a:stretch>
        </p:blipFill>
        <p:spPr bwMode="auto">
          <a:xfrm>
            <a:off x="3751263" y="1231900"/>
            <a:ext cx="2233612" cy="263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2" name="Picture 4">
            <a:extLst>
              <a:ext uri="{FF2B5EF4-FFF2-40B4-BE49-F238E27FC236}">
                <a16:creationId xmlns:a16="http://schemas.microsoft.com/office/drawing/2014/main" id="{B4CB6EC8-456E-4043-AEB5-9CE1CAAB028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78375" y="1782763"/>
            <a:ext cx="3765550" cy="416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3" name="Rectangle 7">
            <a:extLst>
              <a:ext uri="{FF2B5EF4-FFF2-40B4-BE49-F238E27FC236}">
                <a16:creationId xmlns:a16="http://schemas.microsoft.com/office/drawing/2014/main" id="{E8CEFA41-53EA-4AB7-BAB6-78528FB73F1D}"/>
              </a:ext>
            </a:extLst>
          </p:cNvPr>
          <p:cNvSpPr>
            <a:spLocks noChangeArrowheads="1"/>
          </p:cNvSpPr>
          <p:nvPr/>
        </p:nvSpPr>
        <p:spPr bwMode="auto">
          <a:xfrm>
            <a:off x="746125" y="4868863"/>
            <a:ext cx="411480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a:solidFill>
                  <a:schemeClr val="tx1"/>
                </a:solidFill>
              </a:rPr>
              <a:t>Stealing was considered a serious Tudor crime, and people could be punished for just stealing a bird’s egg. Stealing even a small amount of money could mean the death penalty.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6D8DE84E-0D47-490B-901E-A8C1051228C9}"/>
              </a:ext>
            </a:extLst>
          </p:cNvPr>
          <p:cNvSpPr/>
          <p:nvPr/>
        </p:nvSpPr>
        <p:spPr>
          <a:xfrm>
            <a:off x="1235075" y="2200275"/>
            <a:ext cx="2892425" cy="2849563"/>
          </a:xfrm>
          <a:prstGeom prst="roundRect">
            <a:avLst>
              <a:gd name="adj" fmla="val 4050"/>
            </a:avLst>
          </a:prstGeom>
          <a:solidFill>
            <a:srgbClr val="FDA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 name="Picture 1">
            <a:extLst>
              <a:ext uri="{FF2B5EF4-FFF2-40B4-BE49-F238E27FC236}">
                <a16:creationId xmlns:a16="http://schemas.microsoft.com/office/drawing/2014/main" id="{96872E74-FFCF-4977-A48B-ABE1D346E43F}"/>
              </a:ext>
            </a:extLst>
          </p:cNvPr>
          <p:cNvPicPr>
            <a:picLocks noChangeAspect="1"/>
          </p:cNvPicPr>
          <p:nvPr/>
        </p:nvPicPr>
        <p:blipFill rotWithShape="1">
          <a:blip r:embed="rId2"/>
          <a:srcRect t="4762" b="8501"/>
          <a:stretch/>
        </p:blipFill>
        <p:spPr>
          <a:xfrm>
            <a:off x="3730625" y="1326292"/>
            <a:ext cx="4095750" cy="4736757"/>
          </a:xfrm>
          <a:prstGeom prst="roundRect">
            <a:avLst>
              <a:gd name="adj" fmla="val 3373"/>
            </a:avLst>
          </a:prstGeom>
        </p:spPr>
      </p:pic>
      <p:sp>
        <p:nvSpPr>
          <p:cNvPr id="13314" name="Title 5">
            <a:extLst>
              <a:ext uri="{FF2B5EF4-FFF2-40B4-BE49-F238E27FC236}">
                <a16:creationId xmlns:a16="http://schemas.microsoft.com/office/drawing/2014/main" id="{C242D114-FA24-441D-8606-921A45DA6AFC}"/>
              </a:ext>
            </a:extLst>
          </p:cNvPr>
          <p:cNvSpPr>
            <a:spLocks noGrp="1"/>
          </p:cNvSpPr>
          <p:nvPr>
            <p:ph type="title"/>
          </p:nvPr>
        </p:nvSpPr>
        <p:spPr>
          <a:xfrm>
            <a:off x="503238" y="625475"/>
            <a:ext cx="8137525" cy="782638"/>
          </a:xfrm>
        </p:spPr>
        <p:txBody>
          <a:bodyPr>
            <a:normAutofit fontScale="90000"/>
          </a:bodyPr>
          <a:lstStyle/>
          <a:p>
            <a:pPr eaLnBrk="1" hangingPunct="1">
              <a:defRPr/>
            </a:pPr>
            <a:r>
              <a:rPr lang="en-GB" altLang="en-US" sz="3600" dirty="0"/>
              <a:t>Guess the Tudor Object!</a:t>
            </a:r>
          </a:p>
        </p:txBody>
      </p:sp>
      <p:pic>
        <p:nvPicPr>
          <p:cNvPr id="12293" name="Group Work">
            <a:extLst>
              <a:ext uri="{FF2B5EF4-FFF2-40B4-BE49-F238E27FC236}">
                <a16:creationId xmlns:a16="http://schemas.microsoft.com/office/drawing/2014/main" id="{B2D214B5-ADE2-4B7A-A1DA-FC0D76FD282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29E0E77-917A-4A2F-8F76-E4D71EFC8FC2}"/>
              </a:ext>
            </a:extLst>
          </p:cNvPr>
          <p:cNvSpPr/>
          <p:nvPr/>
        </p:nvSpPr>
        <p:spPr>
          <a:xfrm>
            <a:off x="1404938" y="2447925"/>
            <a:ext cx="2325687" cy="2308225"/>
          </a:xfrm>
          <a:prstGeom prst="rect">
            <a:avLst/>
          </a:prstGeom>
        </p:spPr>
        <p:txBody>
          <a:bodyPr>
            <a:spAutoFit/>
          </a:bodyPr>
          <a:lstStyle/>
          <a:p>
            <a:pPr eaLnBrk="1" fontAlgn="auto" hangingPunct="1">
              <a:spcBef>
                <a:spcPts val="0"/>
              </a:spcBef>
              <a:spcAft>
                <a:spcPts val="0"/>
              </a:spcAft>
              <a:defRPr/>
            </a:pPr>
            <a:r>
              <a:rPr lang="en-GB" sz="1600" dirty="0">
                <a:latin typeface="+mn-lt"/>
              </a:rPr>
              <a:t>Look at the picture of </a:t>
            </a:r>
            <a:r>
              <a:rPr lang="en-GB" sz="1600" b="1" dirty="0">
                <a:latin typeface="+mn-lt"/>
              </a:rPr>
              <a:t>Source 1 </a:t>
            </a:r>
            <a:r>
              <a:rPr lang="en-GB" sz="1600" dirty="0">
                <a:latin typeface="+mn-lt"/>
              </a:rPr>
              <a:t>on your Activity Sheet.</a:t>
            </a:r>
          </a:p>
          <a:p>
            <a:pPr eaLnBrk="1" fontAlgn="auto" hangingPunct="1">
              <a:spcBef>
                <a:spcPts val="0"/>
              </a:spcBef>
              <a:spcAft>
                <a:spcPts val="0"/>
              </a:spcAft>
              <a:defRPr/>
            </a:pPr>
            <a:endParaRPr lang="en-GB" sz="1600" dirty="0">
              <a:latin typeface="+mn-lt"/>
            </a:endParaRPr>
          </a:p>
          <a:p>
            <a:pPr marL="285750" indent="-285750" eaLnBrk="1" fontAlgn="auto" hangingPunct="1">
              <a:spcBef>
                <a:spcPts val="0"/>
              </a:spcBef>
              <a:spcAft>
                <a:spcPts val="0"/>
              </a:spcAft>
              <a:buFont typeface="Arial" panose="020B0604020202020204" pitchFamily="34" charset="0"/>
              <a:buChar char="•"/>
              <a:defRPr/>
            </a:pPr>
            <a:r>
              <a:rPr lang="en-GB" sz="1600" dirty="0">
                <a:latin typeface="+mn-lt"/>
              </a:rPr>
              <a:t>What questions do you have about this?</a:t>
            </a:r>
          </a:p>
          <a:p>
            <a:pPr marL="285750" indent="-285750" eaLnBrk="1" fontAlgn="auto" hangingPunct="1">
              <a:spcBef>
                <a:spcPts val="0"/>
              </a:spcBef>
              <a:spcAft>
                <a:spcPts val="0"/>
              </a:spcAft>
              <a:buFont typeface="Arial" panose="020B0604020202020204" pitchFamily="34" charset="0"/>
              <a:buChar char="•"/>
              <a:defRPr/>
            </a:pPr>
            <a:endParaRPr lang="en-GB" sz="1600" dirty="0">
              <a:latin typeface="+mn-lt"/>
            </a:endParaRPr>
          </a:p>
          <a:p>
            <a:pPr marL="285750" indent="-285750" eaLnBrk="1" fontAlgn="auto" hangingPunct="1">
              <a:spcBef>
                <a:spcPts val="0"/>
              </a:spcBef>
              <a:spcAft>
                <a:spcPts val="0"/>
              </a:spcAft>
              <a:buFont typeface="Arial" panose="020B0604020202020204" pitchFamily="34" charset="0"/>
              <a:buChar char="•"/>
              <a:defRPr/>
            </a:pPr>
            <a:r>
              <a:rPr lang="en-GB" sz="1600" dirty="0">
                <a:latin typeface="+mn-lt"/>
              </a:rPr>
              <a:t>What do you think it was used for?</a:t>
            </a:r>
          </a:p>
        </p:txBody>
      </p:sp>
      <p:sp>
        <p:nvSpPr>
          <p:cNvPr id="12295" name="Rectangle 6">
            <a:extLst>
              <a:ext uri="{FF2B5EF4-FFF2-40B4-BE49-F238E27FC236}">
                <a16:creationId xmlns:a16="http://schemas.microsoft.com/office/drawing/2014/main" id="{ED14E242-6509-4454-A669-6F9A4FF38980}"/>
              </a:ext>
            </a:extLst>
          </p:cNvPr>
          <p:cNvSpPr>
            <a:spLocks noChangeArrowheads="1"/>
          </p:cNvSpPr>
          <p:nvPr/>
        </p:nvSpPr>
        <p:spPr bwMode="auto">
          <a:xfrm>
            <a:off x="2287588" y="6161088"/>
            <a:ext cx="4572000"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500">
                <a:solidFill>
                  <a:srgbClr val="000000"/>
                </a:solidFill>
                <a:latin typeface="BPreplay" pitchFamily="50" charset="0"/>
              </a:rPr>
              <a:t>Photo courtesy of Glen Bowman (@flickr.com) - granted under creative commons licence - attribution</a:t>
            </a:r>
            <a:endParaRPr lang="en-GB" altLang="en-US" sz="500">
              <a:solidFill>
                <a:schemeClr val="tx1"/>
              </a:solidFill>
              <a:latin typeface="BPreplay" pitchFamily="50"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id="{87C37026-9F11-4CC8-B0E7-B6A6BB5DE913}"/>
              </a:ext>
            </a:extLst>
          </p:cNvPr>
          <p:cNvSpPr/>
          <p:nvPr/>
        </p:nvSpPr>
        <p:spPr>
          <a:xfrm>
            <a:off x="755650" y="1920875"/>
            <a:ext cx="2667000" cy="3309938"/>
          </a:xfrm>
          <a:prstGeom prst="roundRect">
            <a:avLst>
              <a:gd name="adj" fmla="val 4050"/>
            </a:avLst>
          </a:prstGeom>
          <a:solidFill>
            <a:srgbClr val="FDA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39" name="Title 5">
            <a:extLst>
              <a:ext uri="{FF2B5EF4-FFF2-40B4-BE49-F238E27FC236}">
                <a16:creationId xmlns:a16="http://schemas.microsoft.com/office/drawing/2014/main" id="{03E4177D-E589-4CE8-BF8C-F2B558AE08B8}"/>
              </a:ext>
            </a:extLst>
          </p:cNvPr>
          <p:cNvSpPr>
            <a:spLocks noGrp="1"/>
          </p:cNvSpPr>
          <p:nvPr>
            <p:ph type="title"/>
          </p:nvPr>
        </p:nvSpPr>
        <p:spPr>
          <a:xfrm>
            <a:off x="503238" y="625475"/>
            <a:ext cx="8137525" cy="782638"/>
          </a:xfrm>
        </p:spPr>
        <p:txBody>
          <a:bodyPr>
            <a:normAutofit fontScale="90000"/>
          </a:bodyPr>
          <a:lstStyle/>
          <a:p>
            <a:pPr eaLnBrk="1" hangingPunct="1">
              <a:defRPr/>
            </a:pPr>
            <a:r>
              <a:rPr lang="en-GB" altLang="en-US" sz="3600"/>
              <a:t>Guess the Tudor Object!</a:t>
            </a:r>
          </a:p>
        </p:txBody>
      </p:sp>
      <p:sp>
        <p:nvSpPr>
          <p:cNvPr id="8" name="Rectangle 7">
            <a:extLst>
              <a:ext uri="{FF2B5EF4-FFF2-40B4-BE49-F238E27FC236}">
                <a16:creationId xmlns:a16="http://schemas.microsoft.com/office/drawing/2014/main" id="{837CD7E1-BC02-4674-9B90-381D757AF8BB}"/>
              </a:ext>
            </a:extLst>
          </p:cNvPr>
          <p:cNvSpPr/>
          <p:nvPr/>
        </p:nvSpPr>
        <p:spPr>
          <a:xfrm>
            <a:off x="755650" y="1928813"/>
            <a:ext cx="2160588" cy="3294062"/>
          </a:xfrm>
          <a:prstGeom prst="rect">
            <a:avLst/>
          </a:prstGeom>
        </p:spPr>
        <p:txBody>
          <a:bodyPr>
            <a:spAutoFit/>
          </a:bodyPr>
          <a:lstStyle/>
          <a:p>
            <a:pPr eaLnBrk="1" fontAlgn="auto" hangingPunct="1">
              <a:spcBef>
                <a:spcPts val="0"/>
              </a:spcBef>
              <a:spcAft>
                <a:spcPts val="0"/>
              </a:spcAft>
              <a:defRPr/>
            </a:pPr>
            <a:r>
              <a:rPr lang="en-GB" sz="1600" dirty="0">
                <a:latin typeface="+mn-lt"/>
              </a:rPr>
              <a:t>Look at the picture of </a:t>
            </a:r>
            <a:r>
              <a:rPr lang="en-GB" sz="1600" b="1" dirty="0">
                <a:latin typeface="+mn-lt"/>
              </a:rPr>
              <a:t>Source 2 </a:t>
            </a:r>
            <a:r>
              <a:rPr lang="en-GB" sz="1600" dirty="0">
                <a:latin typeface="+mn-lt"/>
              </a:rPr>
              <a:t>on your Activity Sheet.</a:t>
            </a:r>
          </a:p>
          <a:p>
            <a:pPr eaLnBrk="1" fontAlgn="auto" hangingPunct="1">
              <a:spcBef>
                <a:spcPts val="0"/>
              </a:spcBef>
              <a:spcAft>
                <a:spcPts val="0"/>
              </a:spcAft>
              <a:defRPr/>
            </a:pPr>
            <a:endParaRPr lang="en-GB" sz="1600" dirty="0">
              <a:latin typeface="+mn-lt"/>
            </a:endParaRPr>
          </a:p>
          <a:p>
            <a:pPr marL="285750" indent="-285750" eaLnBrk="1" fontAlgn="auto" hangingPunct="1">
              <a:spcBef>
                <a:spcPts val="0"/>
              </a:spcBef>
              <a:spcAft>
                <a:spcPts val="0"/>
              </a:spcAft>
              <a:buFont typeface="Arial" panose="020B0604020202020204" pitchFamily="34" charset="0"/>
              <a:buChar char="•"/>
              <a:defRPr/>
            </a:pPr>
            <a:r>
              <a:rPr lang="en-GB" sz="1600" dirty="0">
                <a:latin typeface="+mn-lt"/>
              </a:rPr>
              <a:t>What questions do you have about this?</a:t>
            </a:r>
          </a:p>
          <a:p>
            <a:pPr marL="285750" indent="-285750" eaLnBrk="1" fontAlgn="auto" hangingPunct="1">
              <a:spcBef>
                <a:spcPts val="0"/>
              </a:spcBef>
              <a:spcAft>
                <a:spcPts val="0"/>
              </a:spcAft>
              <a:buFont typeface="Arial" panose="020B0604020202020204" pitchFamily="34" charset="0"/>
              <a:buChar char="•"/>
              <a:defRPr/>
            </a:pPr>
            <a:endParaRPr lang="en-GB" sz="1600" dirty="0">
              <a:latin typeface="+mn-lt"/>
            </a:endParaRPr>
          </a:p>
          <a:p>
            <a:pPr marL="285750" indent="-285750" eaLnBrk="1" fontAlgn="auto" hangingPunct="1">
              <a:spcBef>
                <a:spcPts val="0"/>
              </a:spcBef>
              <a:spcAft>
                <a:spcPts val="0"/>
              </a:spcAft>
              <a:buFont typeface="Arial" panose="020B0604020202020204" pitchFamily="34" charset="0"/>
              <a:buChar char="•"/>
              <a:defRPr/>
            </a:pPr>
            <a:r>
              <a:rPr lang="en-GB" sz="1600" dirty="0">
                <a:latin typeface="+mn-lt"/>
              </a:rPr>
              <a:t>What do you think a person would have done to be given this punishment?</a:t>
            </a:r>
          </a:p>
        </p:txBody>
      </p:sp>
      <p:pic>
        <p:nvPicPr>
          <p:cNvPr id="2" name="Picture 1">
            <a:extLst>
              <a:ext uri="{FF2B5EF4-FFF2-40B4-BE49-F238E27FC236}">
                <a16:creationId xmlns:a16="http://schemas.microsoft.com/office/drawing/2014/main" id="{77AC0C42-B179-47B9-A764-44EFA6214639}"/>
              </a:ext>
            </a:extLst>
          </p:cNvPr>
          <p:cNvPicPr>
            <a:picLocks noChangeAspect="1"/>
          </p:cNvPicPr>
          <p:nvPr/>
        </p:nvPicPr>
        <p:blipFill rotWithShape="1">
          <a:blip r:embed="rId2"/>
          <a:srcRect l="11224" r="12074"/>
          <a:stretch/>
        </p:blipFill>
        <p:spPr>
          <a:xfrm>
            <a:off x="2984328" y="1393476"/>
            <a:ext cx="5404022" cy="4699349"/>
          </a:xfrm>
          <a:prstGeom prst="roundRect">
            <a:avLst>
              <a:gd name="adj" fmla="val 1591"/>
            </a:avLst>
          </a:prstGeom>
        </p:spPr>
      </p:pic>
      <p:pic>
        <p:nvPicPr>
          <p:cNvPr id="13318" name="Group Work">
            <a:extLst>
              <a:ext uri="{FF2B5EF4-FFF2-40B4-BE49-F238E27FC236}">
                <a16:creationId xmlns:a16="http://schemas.microsoft.com/office/drawing/2014/main" id="{F5BDB732-B61F-4AA2-A0E2-17CD7CF23CF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id="{23F5E570-FA98-4A34-B2F6-943791986122}"/>
              </a:ext>
            </a:extLst>
          </p:cNvPr>
          <p:cNvSpPr/>
          <p:nvPr/>
        </p:nvSpPr>
        <p:spPr>
          <a:xfrm>
            <a:off x="755650" y="2182813"/>
            <a:ext cx="2536825" cy="3048000"/>
          </a:xfrm>
          <a:prstGeom prst="roundRect">
            <a:avLst>
              <a:gd name="adj" fmla="val 4050"/>
            </a:avLst>
          </a:prstGeom>
          <a:solidFill>
            <a:srgbClr val="FDA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3" name="Picture 2">
            <a:extLst>
              <a:ext uri="{FF2B5EF4-FFF2-40B4-BE49-F238E27FC236}">
                <a16:creationId xmlns:a16="http://schemas.microsoft.com/office/drawing/2014/main" id="{9C4C144D-C6E8-4773-BD79-E33649A944A3}"/>
              </a:ext>
            </a:extLst>
          </p:cNvPr>
          <p:cNvPicPr>
            <a:picLocks noChangeAspect="1"/>
          </p:cNvPicPr>
          <p:nvPr/>
        </p:nvPicPr>
        <p:blipFill rotWithShape="1">
          <a:blip r:embed="rId2"/>
          <a:srcRect l="10218" r="12639"/>
          <a:stretch/>
        </p:blipFill>
        <p:spPr>
          <a:xfrm>
            <a:off x="2984327" y="1381491"/>
            <a:ext cx="5393553" cy="4686620"/>
          </a:xfrm>
          <a:prstGeom prst="roundRect">
            <a:avLst>
              <a:gd name="adj" fmla="val 1726"/>
            </a:avLst>
          </a:prstGeom>
        </p:spPr>
      </p:pic>
      <p:sp>
        <p:nvSpPr>
          <p:cNvPr id="15364" name="Title 5">
            <a:extLst>
              <a:ext uri="{FF2B5EF4-FFF2-40B4-BE49-F238E27FC236}">
                <a16:creationId xmlns:a16="http://schemas.microsoft.com/office/drawing/2014/main" id="{46F74D82-D5BF-4F94-A211-24169EE819CE}"/>
              </a:ext>
            </a:extLst>
          </p:cNvPr>
          <p:cNvSpPr>
            <a:spLocks noGrp="1"/>
          </p:cNvSpPr>
          <p:nvPr>
            <p:ph type="title"/>
          </p:nvPr>
        </p:nvSpPr>
        <p:spPr>
          <a:xfrm>
            <a:off x="503238" y="625475"/>
            <a:ext cx="8137525" cy="782638"/>
          </a:xfrm>
        </p:spPr>
        <p:txBody>
          <a:bodyPr>
            <a:normAutofit fontScale="90000"/>
          </a:bodyPr>
          <a:lstStyle/>
          <a:p>
            <a:pPr eaLnBrk="1" hangingPunct="1">
              <a:defRPr/>
            </a:pPr>
            <a:r>
              <a:rPr lang="en-GB" altLang="en-US" sz="3600"/>
              <a:t>Guess the Tudor Object!</a:t>
            </a:r>
          </a:p>
        </p:txBody>
      </p:sp>
      <p:sp>
        <p:nvSpPr>
          <p:cNvPr id="8" name="Rectangle 7">
            <a:extLst>
              <a:ext uri="{FF2B5EF4-FFF2-40B4-BE49-F238E27FC236}">
                <a16:creationId xmlns:a16="http://schemas.microsoft.com/office/drawing/2014/main" id="{7670690A-852B-4213-B6C1-BFEB9F515DE0}"/>
              </a:ext>
            </a:extLst>
          </p:cNvPr>
          <p:cNvSpPr/>
          <p:nvPr/>
        </p:nvSpPr>
        <p:spPr>
          <a:xfrm>
            <a:off x="755650" y="2308225"/>
            <a:ext cx="2160588" cy="2801938"/>
          </a:xfrm>
          <a:prstGeom prst="rect">
            <a:avLst/>
          </a:prstGeom>
        </p:spPr>
        <p:txBody>
          <a:bodyPr>
            <a:spAutoFit/>
          </a:bodyPr>
          <a:lstStyle/>
          <a:p>
            <a:pPr eaLnBrk="1" fontAlgn="auto" hangingPunct="1">
              <a:spcBef>
                <a:spcPts val="0"/>
              </a:spcBef>
              <a:spcAft>
                <a:spcPts val="0"/>
              </a:spcAft>
              <a:defRPr/>
            </a:pPr>
            <a:r>
              <a:rPr lang="en-GB" sz="1600" dirty="0">
                <a:latin typeface="+mn-lt"/>
              </a:rPr>
              <a:t>Look at the picture of </a:t>
            </a:r>
            <a:r>
              <a:rPr lang="en-GB" sz="1600" b="1" dirty="0">
                <a:latin typeface="+mn-lt"/>
              </a:rPr>
              <a:t>Source 3 </a:t>
            </a:r>
            <a:r>
              <a:rPr lang="en-GB" sz="1600" dirty="0">
                <a:latin typeface="+mn-lt"/>
              </a:rPr>
              <a:t>on your Activity Sheet.</a:t>
            </a:r>
          </a:p>
          <a:p>
            <a:pPr eaLnBrk="1" fontAlgn="auto" hangingPunct="1">
              <a:spcBef>
                <a:spcPts val="0"/>
              </a:spcBef>
              <a:spcAft>
                <a:spcPts val="0"/>
              </a:spcAft>
              <a:defRPr/>
            </a:pPr>
            <a:endParaRPr lang="en-GB" sz="1600" dirty="0">
              <a:latin typeface="+mn-lt"/>
            </a:endParaRPr>
          </a:p>
          <a:p>
            <a:pPr marL="285750" indent="-285750" eaLnBrk="1" fontAlgn="auto" hangingPunct="1">
              <a:spcBef>
                <a:spcPts val="0"/>
              </a:spcBef>
              <a:spcAft>
                <a:spcPts val="0"/>
              </a:spcAft>
              <a:buFont typeface="Arial" panose="020B0604020202020204" pitchFamily="34" charset="0"/>
              <a:buChar char="•"/>
              <a:defRPr/>
            </a:pPr>
            <a:r>
              <a:rPr lang="en-GB" sz="1600" dirty="0">
                <a:latin typeface="+mn-lt"/>
              </a:rPr>
              <a:t>What is this for?</a:t>
            </a:r>
          </a:p>
          <a:p>
            <a:pPr eaLnBrk="1" fontAlgn="auto" hangingPunct="1">
              <a:spcBef>
                <a:spcPts val="0"/>
              </a:spcBef>
              <a:spcAft>
                <a:spcPts val="0"/>
              </a:spcAft>
              <a:defRPr/>
            </a:pPr>
            <a:endParaRPr lang="en-GB" sz="1600" dirty="0">
              <a:latin typeface="+mn-lt"/>
            </a:endParaRPr>
          </a:p>
          <a:p>
            <a:pPr marL="285750" indent="-285750" eaLnBrk="1" fontAlgn="auto" hangingPunct="1">
              <a:spcBef>
                <a:spcPts val="0"/>
              </a:spcBef>
              <a:spcAft>
                <a:spcPts val="0"/>
              </a:spcAft>
              <a:buFont typeface="Arial" panose="020B0604020202020204" pitchFamily="34" charset="0"/>
              <a:buChar char="•"/>
              <a:defRPr/>
            </a:pPr>
            <a:r>
              <a:rPr lang="en-GB" sz="1600" dirty="0">
                <a:latin typeface="+mn-lt"/>
              </a:rPr>
              <a:t>What do you think a person would have done to be given this punishment?</a:t>
            </a:r>
          </a:p>
        </p:txBody>
      </p:sp>
      <p:sp>
        <p:nvSpPr>
          <p:cNvPr id="14342" name="Rectangle 6">
            <a:extLst>
              <a:ext uri="{FF2B5EF4-FFF2-40B4-BE49-F238E27FC236}">
                <a16:creationId xmlns:a16="http://schemas.microsoft.com/office/drawing/2014/main" id="{0106C466-A2D9-4119-8427-5BD933B8FFE1}"/>
              </a:ext>
            </a:extLst>
          </p:cNvPr>
          <p:cNvSpPr>
            <a:spLocks noChangeArrowheads="1"/>
          </p:cNvSpPr>
          <p:nvPr/>
        </p:nvSpPr>
        <p:spPr bwMode="auto">
          <a:xfrm>
            <a:off x="2287588" y="6161088"/>
            <a:ext cx="4572000"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500">
                <a:solidFill>
                  <a:srgbClr val="000000"/>
                </a:solidFill>
                <a:latin typeface="BPreplay" pitchFamily="50" charset="0"/>
              </a:rPr>
              <a:t>Photo courtesy of Chris Downer (@flickr.com) - granted under creative commons licence - attribution</a:t>
            </a:r>
            <a:endParaRPr lang="en-GB" altLang="en-US" sz="500">
              <a:solidFill>
                <a:schemeClr val="tx1"/>
              </a:solidFill>
              <a:latin typeface="BPreplay" pitchFamily="50" charset="0"/>
            </a:endParaRPr>
          </a:p>
        </p:txBody>
      </p:sp>
      <p:pic>
        <p:nvPicPr>
          <p:cNvPr id="14343" name="Group Work">
            <a:extLst>
              <a:ext uri="{FF2B5EF4-FFF2-40B4-BE49-F238E27FC236}">
                <a16:creationId xmlns:a16="http://schemas.microsoft.com/office/drawing/2014/main" id="{4FB32EF6-1B07-4DDC-970A-DE5273B8826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id="{FB5A5CB6-D10F-4B93-B64E-ED4EE3BFBFF9}"/>
              </a:ext>
            </a:extLst>
          </p:cNvPr>
          <p:cNvSpPr/>
          <p:nvPr/>
        </p:nvSpPr>
        <p:spPr>
          <a:xfrm>
            <a:off x="755650" y="4711700"/>
            <a:ext cx="7632700" cy="1381125"/>
          </a:xfrm>
          <a:prstGeom prst="roundRect">
            <a:avLst>
              <a:gd name="adj" fmla="val 4050"/>
            </a:avLst>
          </a:prstGeom>
          <a:solidFill>
            <a:srgbClr val="FDA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1" name="Title 5">
            <a:extLst>
              <a:ext uri="{FF2B5EF4-FFF2-40B4-BE49-F238E27FC236}">
                <a16:creationId xmlns:a16="http://schemas.microsoft.com/office/drawing/2014/main" id="{D0A88C3C-5E8B-4FC5-9B52-9FB8972EBFC4}"/>
              </a:ext>
            </a:extLst>
          </p:cNvPr>
          <p:cNvSpPr>
            <a:spLocks noGrp="1"/>
          </p:cNvSpPr>
          <p:nvPr>
            <p:ph type="title"/>
          </p:nvPr>
        </p:nvSpPr>
        <p:spPr>
          <a:xfrm>
            <a:off x="503238" y="625475"/>
            <a:ext cx="8137525" cy="782638"/>
          </a:xfrm>
        </p:spPr>
        <p:txBody>
          <a:bodyPr>
            <a:normAutofit fontScale="90000"/>
          </a:bodyPr>
          <a:lstStyle/>
          <a:p>
            <a:pPr eaLnBrk="1" hangingPunct="1">
              <a:defRPr/>
            </a:pPr>
            <a:r>
              <a:rPr lang="en-GB" altLang="en-US" sz="3600"/>
              <a:t>Guess the Tudor Object!</a:t>
            </a:r>
          </a:p>
        </p:txBody>
      </p:sp>
      <p:sp>
        <p:nvSpPr>
          <p:cNvPr id="8" name="Rectangle 7">
            <a:extLst>
              <a:ext uri="{FF2B5EF4-FFF2-40B4-BE49-F238E27FC236}">
                <a16:creationId xmlns:a16="http://schemas.microsoft.com/office/drawing/2014/main" id="{383BD82A-849A-4E90-8966-89ADAF028C60}"/>
              </a:ext>
            </a:extLst>
          </p:cNvPr>
          <p:cNvSpPr/>
          <p:nvPr/>
        </p:nvSpPr>
        <p:spPr>
          <a:xfrm>
            <a:off x="755650" y="4719638"/>
            <a:ext cx="7778750" cy="1323975"/>
          </a:xfrm>
          <a:prstGeom prst="rect">
            <a:avLst/>
          </a:prstGeom>
        </p:spPr>
        <p:txBody>
          <a:bodyPr>
            <a:spAutoFit/>
          </a:bodyPr>
          <a:lstStyle/>
          <a:p>
            <a:pPr eaLnBrk="1" fontAlgn="auto" hangingPunct="1">
              <a:lnSpc>
                <a:spcPct val="150000"/>
              </a:lnSpc>
              <a:spcBef>
                <a:spcPts val="0"/>
              </a:spcBef>
              <a:spcAft>
                <a:spcPts val="0"/>
              </a:spcAft>
              <a:defRPr/>
            </a:pPr>
            <a:r>
              <a:rPr lang="en-GB" sz="1600" dirty="0">
                <a:latin typeface="+mn-lt"/>
              </a:rPr>
              <a:t>Look at the picture of </a:t>
            </a:r>
            <a:r>
              <a:rPr lang="en-GB" sz="1600" b="1" dirty="0">
                <a:latin typeface="+mn-lt"/>
              </a:rPr>
              <a:t>Source 5 </a:t>
            </a:r>
            <a:r>
              <a:rPr lang="en-GB" sz="1600" dirty="0">
                <a:latin typeface="+mn-lt"/>
              </a:rPr>
              <a:t>on your Activity Sheet.</a:t>
            </a:r>
          </a:p>
          <a:p>
            <a:pPr marL="285750" indent="-285750" eaLnBrk="1" fontAlgn="auto" hangingPunct="1">
              <a:lnSpc>
                <a:spcPct val="150000"/>
              </a:lnSpc>
              <a:spcBef>
                <a:spcPts val="0"/>
              </a:spcBef>
              <a:spcAft>
                <a:spcPts val="0"/>
              </a:spcAft>
              <a:buFont typeface="Arial" panose="020B0604020202020204" pitchFamily="34" charset="0"/>
              <a:buChar char="•"/>
              <a:defRPr/>
            </a:pPr>
            <a:r>
              <a:rPr lang="en-GB" sz="1600" dirty="0">
                <a:latin typeface="+mn-lt"/>
              </a:rPr>
              <a:t>What do you think these objects were used for?</a:t>
            </a:r>
          </a:p>
          <a:p>
            <a:pPr marL="285750" indent="-285750" eaLnBrk="1" fontAlgn="auto" hangingPunct="1">
              <a:spcBef>
                <a:spcPts val="0"/>
              </a:spcBef>
              <a:spcAft>
                <a:spcPts val="0"/>
              </a:spcAft>
              <a:buFont typeface="Arial" panose="020B0604020202020204" pitchFamily="34" charset="0"/>
              <a:buChar char="•"/>
              <a:defRPr/>
            </a:pPr>
            <a:r>
              <a:rPr lang="en-GB" sz="1600" dirty="0">
                <a:latin typeface="+mn-lt"/>
              </a:rPr>
              <a:t>Do you recognise the object what the lady has on her head from another picture you have?</a:t>
            </a:r>
          </a:p>
        </p:txBody>
      </p:sp>
      <p:pic>
        <p:nvPicPr>
          <p:cNvPr id="2" name="Picture 1">
            <a:extLst>
              <a:ext uri="{FF2B5EF4-FFF2-40B4-BE49-F238E27FC236}">
                <a16:creationId xmlns:a16="http://schemas.microsoft.com/office/drawing/2014/main" id="{304583A3-EF88-4826-918C-7D23C3B224AA}"/>
              </a:ext>
            </a:extLst>
          </p:cNvPr>
          <p:cNvPicPr>
            <a:picLocks noChangeAspect="1"/>
          </p:cNvPicPr>
          <p:nvPr/>
        </p:nvPicPr>
        <p:blipFill rotWithShape="1">
          <a:blip r:embed="rId2"/>
          <a:srcRect b="18140"/>
          <a:stretch/>
        </p:blipFill>
        <p:spPr>
          <a:xfrm>
            <a:off x="1161536" y="1406206"/>
            <a:ext cx="6639696" cy="3256411"/>
          </a:xfrm>
          <a:prstGeom prst="roundRect">
            <a:avLst>
              <a:gd name="adj" fmla="val 4018"/>
            </a:avLst>
          </a:prstGeom>
        </p:spPr>
      </p:pic>
      <p:pic>
        <p:nvPicPr>
          <p:cNvPr id="15366" name="Group Work">
            <a:extLst>
              <a:ext uri="{FF2B5EF4-FFF2-40B4-BE49-F238E27FC236}">
                <a16:creationId xmlns:a16="http://schemas.microsoft.com/office/drawing/2014/main" id="{17620D00-B689-43D6-86D4-D3951B9D2C5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id="{1D63EB2C-CB8C-4703-86FB-5B62F5F91629}"/>
              </a:ext>
            </a:extLst>
          </p:cNvPr>
          <p:cNvSpPr/>
          <p:nvPr/>
        </p:nvSpPr>
        <p:spPr>
          <a:xfrm>
            <a:off x="755650" y="4868863"/>
            <a:ext cx="7632700" cy="1223962"/>
          </a:xfrm>
          <a:prstGeom prst="roundRect">
            <a:avLst>
              <a:gd name="adj" fmla="val 4050"/>
            </a:avLst>
          </a:prstGeom>
          <a:solidFill>
            <a:srgbClr val="D87A9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5" name="Title 5">
            <a:extLst>
              <a:ext uri="{FF2B5EF4-FFF2-40B4-BE49-F238E27FC236}">
                <a16:creationId xmlns:a16="http://schemas.microsoft.com/office/drawing/2014/main" id="{05C5F38C-E877-4B43-A53F-76B8E92FAE45}"/>
              </a:ext>
            </a:extLst>
          </p:cNvPr>
          <p:cNvSpPr>
            <a:spLocks noGrp="1"/>
          </p:cNvSpPr>
          <p:nvPr>
            <p:ph type="title"/>
          </p:nvPr>
        </p:nvSpPr>
        <p:spPr>
          <a:xfrm>
            <a:off x="503238" y="625475"/>
            <a:ext cx="8137525" cy="782638"/>
          </a:xfrm>
        </p:spPr>
        <p:txBody>
          <a:bodyPr>
            <a:normAutofit fontScale="90000"/>
          </a:bodyPr>
          <a:lstStyle/>
          <a:p>
            <a:pPr eaLnBrk="1" hangingPunct="1">
              <a:defRPr/>
            </a:pPr>
            <a:r>
              <a:rPr lang="en-GB" altLang="en-US" sz="3600"/>
              <a:t>Tudor Crimes: Vagrancy</a:t>
            </a:r>
          </a:p>
        </p:txBody>
      </p:sp>
      <p:sp>
        <p:nvSpPr>
          <p:cNvPr id="8" name="Rectangle 7">
            <a:extLst>
              <a:ext uri="{FF2B5EF4-FFF2-40B4-BE49-F238E27FC236}">
                <a16:creationId xmlns:a16="http://schemas.microsoft.com/office/drawing/2014/main" id="{DB563AD8-5EDB-4EAA-B209-DEC3317CD40A}"/>
              </a:ext>
            </a:extLst>
          </p:cNvPr>
          <p:cNvSpPr/>
          <p:nvPr/>
        </p:nvSpPr>
        <p:spPr>
          <a:xfrm>
            <a:off x="755650" y="4933950"/>
            <a:ext cx="7778750" cy="1077913"/>
          </a:xfrm>
          <a:prstGeom prst="rect">
            <a:avLst/>
          </a:prstGeom>
        </p:spPr>
        <p:txBody>
          <a:bodyPr>
            <a:spAutoFit/>
          </a:bodyPr>
          <a:lstStyle/>
          <a:p>
            <a:pPr eaLnBrk="1" fontAlgn="auto" hangingPunct="1">
              <a:spcBef>
                <a:spcPts val="0"/>
              </a:spcBef>
              <a:spcAft>
                <a:spcPts val="0"/>
              </a:spcAft>
              <a:defRPr/>
            </a:pPr>
            <a:r>
              <a:rPr lang="en-GB" sz="1600" dirty="0">
                <a:latin typeface="+mn-lt"/>
              </a:rPr>
              <a:t>This is a woodcut from around 1536 depicting a vagrant being punished in the streets in Tudor England.</a:t>
            </a:r>
          </a:p>
          <a:p>
            <a:pPr marL="342900" indent="-342900" eaLnBrk="1" fontAlgn="auto" hangingPunct="1">
              <a:spcBef>
                <a:spcPts val="0"/>
              </a:spcBef>
              <a:spcAft>
                <a:spcPts val="0"/>
              </a:spcAft>
              <a:buFont typeface="+mj-lt"/>
              <a:buAutoNum type="arabicPeriod"/>
              <a:defRPr/>
            </a:pPr>
            <a:r>
              <a:rPr lang="en-GB" sz="1600" dirty="0">
                <a:latin typeface="+mn-lt"/>
              </a:rPr>
              <a:t>What can you see happening in this picture?</a:t>
            </a:r>
          </a:p>
          <a:p>
            <a:pPr marL="342900" indent="-342900" eaLnBrk="1" fontAlgn="auto" hangingPunct="1">
              <a:spcBef>
                <a:spcPts val="0"/>
              </a:spcBef>
              <a:spcAft>
                <a:spcPts val="0"/>
              </a:spcAft>
              <a:buFont typeface="+mj-lt"/>
              <a:buAutoNum type="arabicPeriod"/>
              <a:defRPr/>
            </a:pPr>
            <a:r>
              <a:rPr lang="en-GB" sz="1600" dirty="0">
                <a:latin typeface="+mn-lt"/>
              </a:rPr>
              <a:t>Why do you think the rich Tudor people wanted to punish people who were begging?</a:t>
            </a:r>
          </a:p>
        </p:txBody>
      </p:sp>
      <p:pic>
        <p:nvPicPr>
          <p:cNvPr id="16389" name="Picture 6" descr="https:::commons.wikimedia.org:wiki:File%3AVagrant_being_punished_in_the_streets_(Tudor_England).jpg">
            <a:extLst>
              <a:ext uri="{FF2B5EF4-FFF2-40B4-BE49-F238E27FC236}">
                <a16:creationId xmlns:a16="http://schemas.microsoft.com/office/drawing/2014/main" id="{37A3A93B-85C2-46D4-87A6-0952347EA071}"/>
              </a:ext>
            </a:extLst>
          </p:cNvPr>
          <p:cNvPicPr>
            <a:picLocks noChangeAspect="1"/>
          </p:cNvPicPr>
          <p:nvPr/>
        </p:nvPicPr>
        <p:blipFill>
          <a:blip r:embed="rId2">
            <a:extLst>
              <a:ext uri="{28A0092B-C50C-407E-A947-70E740481C1C}">
                <a14:useLocalDpi xmlns:a14="http://schemas.microsoft.com/office/drawing/2010/main" val="0"/>
              </a:ext>
            </a:extLst>
          </a:blip>
          <a:srcRect t="6226" b="16708"/>
          <a:stretch>
            <a:fillRect/>
          </a:stretch>
        </p:blipFill>
        <p:spPr bwMode="auto">
          <a:xfrm>
            <a:off x="755650" y="1358900"/>
            <a:ext cx="7632700" cy="343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Whole Class">
            <a:extLst>
              <a:ext uri="{FF2B5EF4-FFF2-40B4-BE49-F238E27FC236}">
                <a16:creationId xmlns:a16="http://schemas.microsoft.com/office/drawing/2014/main" id="{80D11F9D-3BA2-4F3F-8704-64A45B0CEB4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a:extLst>
              <a:ext uri="{FF2B5EF4-FFF2-40B4-BE49-F238E27FC236}">
                <a16:creationId xmlns:a16="http://schemas.microsoft.com/office/drawing/2014/main" id="{38A5029B-A6E8-4B4A-9859-65DEB6960180}"/>
              </a:ext>
            </a:extLst>
          </p:cNvPr>
          <p:cNvSpPr/>
          <p:nvPr/>
        </p:nvSpPr>
        <p:spPr>
          <a:xfrm>
            <a:off x="831850" y="1257300"/>
            <a:ext cx="3840163" cy="4718050"/>
          </a:xfrm>
          <a:prstGeom prst="roundRect">
            <a:avLst>
              <a:gd name="adj" fmla="val 4050"/>
            </a:avLst>
          </a:prstGeom>
          <a:solidFill>
            <a:srgbClr val="D87A9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59" name="Title 5">
            <a:extLst>
              <a:ext uri="{FF2B5EF4-FFF2-40B4-BE49-F238E27FC236}">
                <a16:creationId xmlns:a16="http://schemas.microsoft.com/office/drawing/2014/main" id="{C1BADA00-B457-44C5-9342-B0E89C01A4EB}"/>
              </a:ext>
            </a:extLst>
          </p:cNvPr>
          <p:cNvSpPr>
            <a:spLocks noGrp="1"/>
          </p:cNvSpPr>
          <p:nvPr>
            <p:ph type="title"/>
          </p:nvPr>
        </p:nvSpPr>
        <p:spPr>
          <a:xfrm>
            <a:off x="503238" y="625475"/>
            <a:ext cx="8137525" cy="782638"/>
          </a:xfrm>
        </p:spPr>
        <p:txBody>
          <a:bodyPr>
            <a:normAutofit fontScale="90000"/>
          </a:bodyPr>
          <a:lstStyle/>
          <a:p>
            <a:pPr eaLnBrk="1" hangingPunct="1">
              <a:defRPr/>
            </a:pPr>
            <a:r>
              <a:rPr lang="en-GB" altLang="en-US" sz="3600"/>
              <a:t>Tudor Crimes: Treason</a:t>
            </a:r>
          </a:p>
        </p:txBody>
      </p:sp>
      <p:sp>
        <p:nvSpPr>
          <p:cNvPr id="17412" name="Content Placeholder 6">
            <a:extLst>
              <a:ext uri="{FF2B5EF4-FFF2-40B4-BE49-F238E27FC236}">
                <a16:creationId xmlns:a16="http://schemas.microsoft.com/office/drawing/2014/main" id="{282DB05B-B294-4B98-A9AF-1EE96759D53D}"/>
              </a:ext>
            </a:extLst>
          </p:cNvPr>
          <p:cNvSpPr>
            <a:spLocks noGrp="1"/>
          </p:cNvSpPr>
          <p:nvPr>
            <p:ph idx="1"/>
          </p:nvPr>
        </p:nvSpPr>
        <p:spPr>
          <a:xfrm>
            <a:off x="666750" y="1103313"/>
            <a:ext cx="4192588" cy="2454275"/>
          </a:xfrm>
        </p:spPr>
        <p:txBody>
          <a:bodyPr/>
          <a:lstStyle/>
          <a:p>
            <a:pPr marL="0" indent="0" algn="ctr" eaLnBrk="1" hangingPunct="1">
              <a:lnSpc>
                <a:spcPct val="100000"/>
              </a:lnSpc>
              <a:buFont typeface="Arial" panose="020B0604020202020204" pitchFamily="34" charset="0"/>
              <a:buNone/>
            </a:pPr>
            <a:r>
              <a:rPr lang="en-GB" altLang="en-US" sz="1600"/>
              <a:t>The Tudor monarchs were very worried about people trying to take the crown from them. The act of attempting to otherthrow or kill the king or government in charge is called treason.</a:t>
            </a:r>
          </a:p>
          <a:p>
            <a:pPr marL="0" indent="0" algn="ctr" eaLnBrk="1" hangingPunct="1">
              <a:lnSpc>
                <a:spcPct val="100000"/>
              </a:lnSpc>
              <a:buFont typeface="Arial" panose="020B0604020202020204" pitchFamily="34" charset="0"/>
              <a:buNone/>
            </a:pPr>
            <a:endParaRPr lang="en-GB" altLang="en-US" sz="1600"/>
          </a:p>
        </p:txBody>
      </p:sp>
      <p:sp>
        <p:nvSpPr>
          <p:cNvPr id="12" name="Rounded Rectangle 11">
            <a:extLst>
              <a:ext uri="{FF2B5EF4-FFF2-40B4-BE49-F238E27FC236}">
                <a16:creationId xmlns:a16="http://schemas.microsoft.com/office/drawing/2014/main" id="{ED3B50B2-49D3-4C76-B87B-E8ECE22A3710}"/>
              </a:ext>
            </a:extLst>
          </p:cNvPr>
          <p:cNvSpPr/>
          <p:nvPr/>
        </p:nvSpPr>
        <p:spPr>
          <a:xfrm>
            <a:off x="4792663" y="3743325"/>
            <a:ext cx="3595687" cy="2232025"/>
          </a:xfrm>
          <a:prstGeom prst="roundRect">
            <a:avLst>
              <a:gd name="adj" fmla="val 4050"/>
            </a:avLst>
          </a:prstGeom>
          <a:solidFill>
            <a:srgbClr val="FDA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4" name="Content Placeholder 6">
            <a:extLst>
              <a:ext uri="{FF2B5EF4-FFF2-40B4-BE49-F238E27FC236}">
                <a16:creationId xmlns:a16="http://schemas.microsoft.com/office/drawing/2014/main" id="{ED2B3CB3-DDC8-4322-8BE3-C314308F2329}"/>
              </a:ext>
            </a:extLst>
          </p:cNvPr>
          <p:cNvSpPr>
            <a:spLocks/>
          </p:cNvSpPr>
          <p:nvPr/>
        </p:nvSpPr>
        <p:spPr bwMode="auto">
          <a:xfrm>
            <a:off x="4672013" y="1087438"/>
            <a:ext cx="3716337" cy="262096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buFont typeface="Arial" panose="020B0604020202020204" pitchFamily="34" charset="0"/>
              <a:buNone/>
            </a:pPr>
            <a:r>
              <a:rPr lang="en-GB" altLang="en-US" sz="1600"/>
              <a:t>The Star Chamber (a type of court) was set up to hear cases of treason. It became feared, as being on trial here meant no jury, witnesses or possibility of appealing.</a:t>
            </a:r>
          </a:p>
          <a:p>
            <a:pPr eaLnBrk="1" hangingPunct="1">
              <a:lnSpc>
                <a:spcPct val="100000"/>
              </a:lnSpc>
              <a:buFont typeface="Arial" panose="020B0604020202020204" pitchFamily="34" charset="0"/>
              <a:buNone/>
            </a:pPr>
            <a:r>
              <a:rPr lang="en-GB" altLang="en-US" sz="1600"/>
              <a:t>The punishment for treason would be death, usually by a very gruesome method to scare anyone else from thinking about it!</a:t>
            </a:r>
          </a:p>
          <a:p>
            <a:pPr eaLnBrk="1" hangingPunct="1">
              <a:lnSpc>
                <a:spcPct val="100000"/>
              </a:lnSpc>
              <a:buFont typeface="Arial" panose="020B0604020202020204" pitchFamily="34" charset="0"/>
              <a:buNone/>
            </a:pPr>
            <a:r>
              <a:rPr lang="en-GB" altLang="en-US" sz="1600"/>
              <a:t> </a:t>
            </a:r>
          </a:p>
        </p:txBody>
      </p:sp>
      <p:pic>
        <p:nvPicPr>
          <p:cNvPr id="11" name="Picture 10" descr="https:::commons.wikimedia.org:wiki:File:Royal_Charity_Performance.jpg">
            <a:extLst>
              <a:ext uri="{FF2B5EF4-FFF2-40B4-BE49-F238E27FC236}">
                <a16:creationId xmlns:a16="http://schemas.microsoft.com/office/drawing/2014/main" id="{9488C1DA-F279-40B4-A7D4-753EDE70EB67}"/>
              </a:ext>
            </a:extLst>
          </p:cNvPr>
          <p:cNvPicPr>
            <a:picLocks noChangeAspect="1"/>
          </p:cNvPicPr>
          <p:nvPr/>
        </p:nvPicPr>
        <p:blipFill>
          <a:blip r:embed="rId2"/>
          <a:stretch>
            <a:fillRect/>
          </a:stretch>
        </p:blipFill>
        <p:spPr>
          <a:xfrm>
            <a:off x="1142611" y="2750299"/>
            <a:ext cx="3080234" cy="3093434"/>
          </a:xfrm>
          <a:prstGeom prst="roundRect">
            <a:avLst>
              <a:gd name="adj" fmla="val 4474"/>
            </a:avLst>
          </a:prstGeom>
        </p:spPr>
      </p:pic>
      <p:sp>
        <p:nvSpPr>
          <p:cNvPr id="17416" name="Rectangle 12">
            <a:extLst>
              <a:ext uri="{FF2B5EF4-FFF2-40B4-BE49-F238E27FC236}">
                <a16:creationId xmlns:a16="http://schemas.microsoft.com/office/drawing/2014/main" id="{025E2E4D-6D34-4D4A-86BA-DE402DFCC13D}"/>
              </a:ext>
            </a:extLst>
          </p:cNvPr>
          <p:cNvSpPr>
            <a:spLocks noChangeArrowheads="1"/>
          </p:cNvSpPr>
          <p:nvPr/>
        </p:nvSpPr>
        <p:spPr bwMode="auto">
          <a:xfrm>
            <a:off x="2287588" y="6161088"/>
            <a:ext cx="4572000"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500">
                <a:solidFill>
                  <a:srgbClr val="000000"/>
                </a:solidFill>
                <a:latin typeface="BPreplay" pitchFamily="50" charset="0"/>
              </a:rPr>
              <a:t>Photo courtesy of The National Archives UK (@flickr.com) - granted under creative commons licence - attribution</a:t>
            </a:r>
            <a:endParaRPr lang="en-GB" altLang="en-US" sz="500">
              <a:solidFill>
                <a:schemeClr val="tx1"/>
              </a:solidFill>
              <a:latin typeface="BPreplay" pitchFamily="50" charset="0"/>
            </a:endParaRPr>
          </a:p>
        </p:txBody>
      </p:sp>
      <p:sp>
        <p:nvSpPr>
          <p:cNvPr id="17417" name="Content Placeholder 6">
            <a:extLst>
              <a:ext uri="{FF2B5EF4-FFF2-40B4-BE49-F238E27FC236}">
                <a16:creationId xmlns:a16="http://schemas.microsoft.com/office/drawing/2014/main" id="{35C3577C-8E12-4931-B909-142E889A04EB}"/>
              </a:ext>
            </a:extLst>
          </p:cNvPr>
          <p:cNvSpPr>
            <a:spLocks/>
          </p:cNvSpPr>
          <p:nvPr/>
        </p:nvSpPr>
        <p:spPr bwMode="auto">
          <a:xfrm>
            <a:off x="4672013" y="3581400"/>
            <a:ext cx="2444750" cy="26225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ts val="600"/>
              </a:spcBef>
              <a:buFont typeface="Arial" panose="020B0604020202020204" pitchFamily="34" charset="0"/>
              <a:buNone/>
            </a:pPr>
            <a:r>
              <a:rPr lang="en-GB" altLang="en-US" sz="1400">
                <a:latin typeface="HVD Bodedo" pitchFamily="2" charset="0"/>
              </a:rPr>
              <a:t>Fascinating Fact!</a:t>
            </a:r>
          </a:p>
          <a:p>
            <a:pPr eaLnBrk="1" hangingPunct="1">
              <a:lnSpc>
                <a:spcPct val="100000"/>
              </a:lnSpc>
              <a:spcBef>
                <a:spcPts val="600"/>
              </a:spcBef>
              <a:buFont typeface="Arial" panose="020B0604020202020204" pitchFamily="34" charset="0"/>
              <a:buNone/>
            </a:pPr>
            <a:r>
              <a:rPr lang="en-GB" altLang="en-US" sz="1600"/>
              <a:t>By the late 18</a:t>
            </a:r>
            <a:r>
              <a:rPr lang="en-GB" altLang="en-US" sz="1600" baseline="30000"/>
              <a:t>th</a:t>
            </a:r>
            <a:r>
              <a:rPr lang="en-GB" altLang="en-US" sz="1600"/>
              <a:t> century, punishment for treason became very rare, but the official punishment for treason remained death until 1998!</a:t>
            </a:r>
          </a:p>
          <a:p>
            <a:pPr eaLnBrk="1" hangingPunct="1">
              <a:lnSpc>
                <a:spcPct val="100000"/>
              </a:lnSpc>
              <a:buFont typeface="Arial" panose="020B0604020202020204" pitchFamily="34" charset="0"/>
              <a:buNone/>
            </a:pPr>
            <a:r>
              <a:rPr lang="en-GB" altLang="en-US" sz="1600"/>
              <a:t> </a:t>
            </a:r>
          </a:p>
        </p:txBody>
      </p:sp>
      <p:pic>
        <p:nvPicPr>
          <p:cNvPr id="17418" name="Picture 2">
            <a:extLst>
              <a:ext uri="{FF2B5EF4-FFF2-40B4-BE49-F238E27FC236}">
                <a16:creationId xmlns:a16="http://schemas.microsoft.com/office/drawing/2014/main" id="{24407981-004D-45DF-B710-0D7FAFCC264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24675" y="3743325"/>
            <a:ext cx="1463675"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9" name="Whole Class">
            <a:extLst>
              <a:ext uri="{FF2B5EF4-FFF2-40B4-BE49-F238E27FC236}">
                <a16:creationId xmlns:a16="http://schemas.microsoft.com/office/drawing/2014/main" id="{E9D8B1A4-800E-4130-B713-EB6082D33CA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5">
            <a:extLst>
              <a:ext uri="{FF2B5EF4-FFF2-40B4-BE49-F238E27FC236}">
                <a16:creationId xmlns:a16="http://schemas.microsoft.com/office/drawing/2014/main" id="{D6DE33DE-E946-432D-A31F-F1AA8D777045}"/>
              </a:ext>
            </a:extLst>
          </p:cNvPr>
          <p:cNvSpPr>
            <a:spLocks noGrp="1"/>
          </p:cNvSpPr>
          <p:nvPr>
            <p:ph type="title"/>
          </p:nvPr>
        </p:nvSpPr>
        <p:spPr>
          <a:xfrm>
            <a:off x="503238" y="858838"/>
            <a:ext cx="8137525" cy="784225"/>
          </a:xfrm>
        </p:spPr>
        <p:txBody>
          <a:bodyPr>
            <a:normAutofit fontScale="90000"/>
          </a:bodyPr>
          <a:lstStyle/>
          <a:p>
            <a:pPr algn="ctr" eaLnBrk="1" hangingPunct="1">
              <a:defRPr/>
            </a:pPr>
            <a:r>
              <a:rPr lang="en-GB" altLang="en-US" sz="3600"/>
              <a:t>Tudor People and</a:t>
            </a:r>
            <a:br>
              <a:rPr lang="en-GB" altLang="en-US" sz="3600"/>
            </a:br>
            <a:r>
              <a:rPr lang="en-GB" altLang="en-US" sz="3600"/>
              <a:t>Their Punishments</a:t>
            </a:r>
          </a:p>
        </p:txBody>
      </p:sp>
      <p:sp>
        <p:nvSpPr>
          <p:cNvPr id="12" name="Rounded Rectangle 11">
            <a:extLst>
              <a:ext uri="{FF2B5EF4-FFF2-40B4-BE49-F238E27FC236}">
                <a16:creationId xmlns:a16="http://schemas.microsoft.com/office/drawing/2014/main" id="{5B49C1BD-D5CF-4E93-A30F-39B3AD947AEA}"/>
              </a:ext>
            </a:extLst>
          </p:cNvPr>
          <p:cNvSpPr/>
          <p:nvPr/>
        </p:nvSpPr>
        <p:spPr>
          <a:xfrm>
            <a:off x="755650" y="1844675"/>
            <a:ext cx="7632700" cy="1255713"/>
          </a:xfrm>
          <a:prstGeom prst="roundRect">
            <a:avLst>
              <a:gd name="adj" fmla="val 4050"/>
            </a:avLst>
          </a:prstGeom>
          <a:solidFill>
            <a:srgbClr val="FDA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6" name="Content Placeholder 6">
            <a:extLst>
              <a:ext uri="{FF2B5EF4-FFF2-40B4-BE49-F238E27FC236}">
                <a16:creationId xmlns:a16="http://schemas.microsoft.com/office/drawing/2014/main" id="{847B6045-942C-4E03-B8F8-91C77C2D1E32}"/>
              </a:ext>
            </a:extLst>
          </p:cNvPr>
          <p:cNvSpPr>
            <a:spLocks/>
          </p:cNvSpPr>
          <p:nvPr/>
        </p:nvSpPr>
        <p:spPr bwMode="auto">
          <a:xfrm>
            <a:off x="660400" y="1736725"/>
            <a:ext cx="7727950" cy="12700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ts val="600"/>
              </a:spcBef>
              <a:buFont typeface="Arial" panose="020B0604020202020204" pitchFamily="34" charset="0"/>
              <a:buNone/>
            </a:pPr>
            <a:r>
              <a:rPr lang="en-GB" altLang="en-US">
                <a:latin typeface="HVD Bodedo" pitchFamily="2" charset="0"/>
              </a:rPr>
              <a:t>Activity</a:t>
            </a:r>
          </a:p>
          <a:p>
            <a:pPr eaLnBrk="1" hangingPunct="1">
              <a:lnSpc>
                <a:spcPct val="100000"/>
              </a:lnSpc>
              <a:spcBef>
                <a:spcPts val="600"/>
              </a:spcBef>
              <a:buFont typeface="Arial" panose="020B0604020202020204" pitchFamily="34" charset="0"/>
              <a:buNone/>
            </a:pPr>
            <a:r>
              <a:rPr lang="en-GB" altLang="en-US"/>
              <a:t>Read through the information about each person. Can you match them with their crime, the punishment and the picture of it?</a:t>
            </a:r>
          </a:p>
          <a:p>
            <a:pPr eaLnBrk="1" hangingPunct="1">
              <a:lnSpc>
                <a:spcPct val="100000"/>
              </a:lnSpc>
              <a:buFont typeface="Arial" panose="020B0604020202020204" pitchFamily="34" charset="0"/>
              <a:buNone/>
            </a:pPr>
            <a:r>
              <a:rPr lang="en-GB" altLang="en-US" sz="1600"/>
              <a:t> </a:t>
            </a:r>
          </a:p>
        </p:txBody>
      </p:sp>
      <p:sp>
        <p:nvSpPr>
          <p:cNvPr id="16" name="Rounded Rectangle 15">
            <a:extLst>
              <a:ext uri="{FF2B5EF4-FFF2-40B4-BE49-F238E27FC236}">
                <a16:creationId xmlns:a16="http://schemas.microsoft.com/office/drawing/2014/main" id="{03217EDB-033B-478F-B22E-C0E5CB7A7DA6}"/>
              </a:ext>
            </a:extLst>
          </p:cNvPr>
          <p:cNvSpPr/>
          <p:nvPr/>
        </p:nvSpPr>
        <p:spPr>
          <a:xfrm>
            <a:off x="755650" y="3208338"/>
            <a:ext cx="7632700" cy="2767012"/>
          </a:xfrm>
          <a:prstGeom prst="roundRect">
            <a:avLst>
              <a:gd name="adj" fmla="val 4050"/>
            </a:avLst>
          </a:prstGeom>
          <a:solidFill>
            <a:srgbClr val="E02C4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8438" name="Picture 3">
            <a:extLst>
              <a:ext uri="{FF2B5EF4-FFF2-40B4-BE49-F238E27FC236}">
                <a16:creationId xmlns:a16="http://schemas.microsoft.com/office/drawing/2014/main" id="{AD1930D7-2DE9-4934-8278-00C38FB1FA7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73363" y="3281363"/>
            <a:ext cx="1847850" cy="26146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8439" name="Picture 4">
            <a:extLst>
              <a:ext uri="{FF2B5EF4-FFF2-40B4-BE49-F238E27FC236}">
                <a16:creationId xmlns:a16="http://schemas.microsoft.com/office/drawing/2014/main" id="{39D8986B-6946-4537-80CA-EF8318B3727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95350" y="3281363"/>
            <a:ext cx="1849438" cy="26146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8440" name="Picture 7">
            <a:extLst>
              <a:ext uri="{FF2B5EF4-FFF2-40B4-BE49-F238E27FC236}">
                <a16:creationId xmlns:a16="http://schemas.microsoft.com/office/drawing/2014/main" id="{D2CAD770-888E-46ED-AAC0-3997C56624B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664075" y="3281363"/>
            <a:ext cx="1847850" cy="26146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8441" name="Picture 8">
            <a:extLst>
              <a:ext uri="{FF2B5EF4-FFF2-40B4-BE49-F238E27FC236}">
                <a16:creationId xmlns:a16="http://schemas.microsoft.com/office/drawing/2014/main" id="{26A65335-5237-4206-B73F-BBD31561012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653213" y="2867025"/>
            <a:ext cx="1666875" cy="3306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2" name="Pairs">
            <a:extLst>
              <a:ext uri="{FF2B5EF4-FFF2-40B4-BE49-F238E27FC236}">
                <a16:creationId xmlns:a16="http://schemas.microsoft.com/office/drawing/2014/main" id="{91E45F4C-F798-42FE-B05E-8C72F5D60D33}"/>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a:extLst>
              <a:ext uri="{FF2B5EF4-FFF2-40B4-BE49-F238E27FC236}">
                <a16:creationId xmlns:a16="http://schemas.microsoft.com/office/drawing/2014/main" id="{FA3514AC-A14A-4657-BEB4-DD986DB79F3F}"/>
              </a:ext>
            </a:extLst>
          </p:cNvPr>
          <p:cNvSpPr/>
          <p:nvPr/>
        </p:nvSpPr>
        <p:spPr>
          <a:xfrm>
            <a:off x="868363" y="1822450"/>
            <a:ext cx="3530600" cy="4092575"/>
          </a:xfrm>
          <a:prstGeom prst="roundRect">
            <a:avLst>
              <a:gd name="adj" fmla="val 4050"/>
            </a:avLst>
          </a:prstGeom>
          <a:solidFill>
            <a:srgbClr val="FDA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507" name="Title 5">
            <a:extLst>
              <a:ext uri="{FF2B5EF4-FFF2-40B4-BE49-F238E27FC236}">
                <a16:creationId xmlns:a16="http://schemas.microsoft.com/office/drawing/2014/main" id="{17F2DBC5-9E32-40E0-8F0C-42C5FA0E9E4E}"/>
              </a:ext>
            </a:extLst>
          </p:cNvPr>
          <p:cNvSpPr>
            <a:spLocks noGrp="1"/>
          </p:cNvSpPr>
          <p:nvPr>
            <p:ph type="title"/>
          </p:nvPr>
        </p:nvSpPr>
        <p:spPr>
          <a:xfrm>
            <a:off x="503238" y="835025"/>
            <a:ext cx="8137525" cy="782638"/>
          </a:xfrm>
        </p:spPr>
        <p:txBody>
          <a:bodyPr>
            <a:normAutofit fontScale="90000"/>
          </a:bodyPr>
          <a:lstStyle/>
          <a:p>
            <a:pPr algn="ctr" eaLnBrk="1" hangingPunct="1">
              <a:defRPr/>
            </a:pPr>
            <a:r>
              <a:rPr lang="en-GB" altLang="en-US" sz="3600"/>
              <a:t>Comparing the Tudor</a:t>
            </a:r>
            <a:br>
              <a:rPr lang="en-GB" altLang="en-US" sz="3600"/>
            </a:br>
            <a:r>
              <a:rPr lang="en-GB" altLang="en-US" sz="3600"/>
              <a:t>Justice System</a:t>
            </a:r>
          </a:p>
        </p:txBody>
      </p:sp>
      <p:sp>
        <p:nvSpPr>
          <p:cNvPr id="7" name="Content Placeholder 6">
            <a:extLst>
              <a:ext uri="{FF2B5EF4-FFF2-40B4-BE49-F238E27FC236}">
                <a16:creationId xmlns:a16="http://schemas.microsoft.com/office/drawing/2014/main" id="{438DD6B9-5ECD-4AF1-BD07-2E31332AA9F0}"/>
              </a:ext>
            </a:extLst>
          </p:cNvPr>
          <p:cNvSpPr>
            <a:spLocks noGrp="1"/>
          </p:cNvSpPr>
          <p:nvPr>
            <p:ph idx="1"/>
          </p:nvPr>
        </p:nvSpPr>
        <p:spPr>
          <a:xfrm>
            <a:off x="868363" y="1822450"/>
            <a:ext cx="3530600" cy="2455863"/>
          </a:xfrm>
        </p:spPr>
        <p:txBody>
          <a:bodyPr rtlCol="0">
            <a:noAutofit/>
          </a:bodyPr>
          <a:lstStyle/>
          <a:p>
            <a:pPr marL="0" indent="0" eaLnBrk="1" fontAlgn="auto" hangingPunct="1">
              <a:lnSpc>
                <a:spcPct val="100000"/>
              </a:lnSpc>
              <a:spcAft>
                <a:spcPts val="0"/>
              </a:spcAft>
              <a:buFont typeface="Arial" panose="020B0604020202020204" pitchFamily="34" charset="0"/>
              <a:buNone/>
              <a:defRPr/>
            </a:pPr>
            <a:r>
              <a:rPr lang="en-GB" sz="1600" dirty="0">
                <a:latin typeface="HVD Bodedo" panose="02000605000000020003" pitchFamily="2" charset="0"/>
                <a:cs typeface="+mn-cs"/>
              </a:rPr>
              <a:t>Questions</a:t>
            </a:r>
          </a:p>
          <a:p>
            <a:pPr marL="342900" indent="-342900" eaLnBrk="1" fontAlgn="auto" hangingPunct="1">
              <a:lnSpc>
                <a:spcPct val="100000"/>
              </a:lnSpc>
              <a:spcAft>
                <a:spcPts val="0"/>
              </a:spcAft>
              <a:buFont typeface="+mj-lt"/>
              <a:buAutoNum type="arabicPeriod"/>
              <a:defRPr/>
            </a:pPr>
            <a:r>
              <a:rPr lang="en-GB" sz="1600" dirty="0">
                <a:cs typeface="+mn-cs"/>
              </a:rPr>
              <a:t>Why was torture such a big part of the justice system in the Tudor period?</a:t>
            </a:r>
          </a:p>
          <a:p>
            <a:pPr marL="342900" indent="-342900" eaLnBrk="1" fontAlgn="auto" hangingPunct="1">
              <a:lnSpc>
                <a:spcPct val="100000"/>
              </a:lnSpc>
              <a:spcAft>
                <a:spcPts val="0"/>
              </a:spcAft>
              <a:buFont typeface="+mj-lt"/>
              <a:buAutoNum type="arabicPeriod"/>
              <a:defRPr/>
            </a:pPr>
            <a:r>
              <a:rPr lang="en-GB" sz="1600" dirty="0">
                <a:cs typeface="+mn-cs"/>
              </a:rPr>
              <a:t>What did the Tudors (mainly the rich and wealthy people) see as the most worrying crimes?</a:t>
            </a:r>
          </a:p>
          <a:p>
            <a:pPr marL="342900" indent="-342900" eaLnBrk="1" fontAlgn="auto" hangingPunct="1">
              <a:lnSpc>
                <a:spcPct val="100000"/>
              </a:lnSpc>
              <a:spcAft>
                <a:spcPts val="0"/>
              </a:spcAft>
              <a:buFont typeface="+mj-lt"/>
              <a:buAutoNum type="arabicPeriod"/>
              <a:defRPr/>
            </a:pPr>
            <a:r>
              <a:rPr lang="en-GB" sz="1600" dirty="0">
                <a:cs typeface="+mn-cs"/>
              </a:rPr>
              <a:t>Are there some punishments the Tudors use that haven’t changed since the Anglo-Saxon period?</a:t>
            </a:r>
          </a:p>
          <a:p>
            <a:pPr marL="342900" indent="-342900" eaLnBrk="1" fontAlgn="auto" hangingPunct="1">
              <a:lnSpc>
                <a:spcPct val="100000"/>
              </a:lnSpc>
              <a:spcAft>
                <a:spcPts val="0"/>
              </a:spcAft>
              <a:buFont typeface="+mj-lt"/>
              <a:buAutoNum type="arabicPeriod"/>
              <a:defRPr/>
            </a:pPr>
            <a:r>
              <a:rPr lang="en-GB" sz="1600" dirty="0">
                <a:cs typeface="+mn-cs"/>
              </a:rPr>
              <a:t>Is the Tudor justice system fair? Can you explain why you think this?</a:t>
            </a:r>
          </a:p>
          <a:p>
            <a:pPr marL="0" indent="0" eaLnBrk="1" fontAlgn="auto" hangingPunct="1">
              <a:lnSpc>
                <a:spcPct val="100000"/>
              </a:lnSpc>
              <a:spcAft>
                <a:spcPts val="0"/>
              </a:spcAft>
              <a:buFont typeface="Arial" panose="020B0604020202020204" pitchFamily="34" charset="0"/>
              <a:buNone/>
              <a:defRPr/>
            </a:pPr>
            <a:endParaRPr lang="en-GB" sz="1600" dirty="0">
              <a:cs typeface="+mn-cs"/>
            </a:endParaRPr>
          </a:p>
        </p:txBody>
      </p:sp>
      <p:pic>
        <p:nvPicPr>
          <p:cNvPr id="19461" name="Picture 2">
            <a:extLst>
              <a:ext uri="{FF2B5EF4-FFF2-40B4-BE49-F238E27FC236}">
                <a16:creationId xmlns:a16="http://schemas.microsoft.com/office/drawing/2014/main" id="{C7B41C6D-497F-439B-92EA-68C330D46C4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59288" y="1822450"/>
            <a:ext cx="2114550" cy="446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3">
            <a:extLst>
              <a:ext uri="{FF2B5EF4-FFF2-40B4-BE49-F238E27FC236}">
                <a16:creationId xmlns:a16="http://schemas.microsoft.com/office/drawing/2014/main" id="{16D440B2-7CFF-4E54-9449-4895F7C489E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00750" y="1852613"/>
            <a:ext cx="2640013" cy="449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Talking Partners">
            <a:extLst>
              <a:ext uri="{FF2B5EF4-FFF2-40B4-BE49-F238E27FC236}">
                <a16:creationId xmlns:a16="http://schemas.microsoft.com/office/drawing/2014/main" id="{9978CFE5-D403-4A93-ABD7-6AA5D6B319F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D8499883-3AD6-4FFA-8052-1BD2053D5CB7}"/>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95B4F042-CD1C-45C1-ABD9-0A4122762D75}"/>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0484" name="Title 1">
            <a:extLst>
              <a:ext uri="{FF2B5EF4-FFF2-40B4-BE49-F238E27FC236}">
                <a16:creationId xmlns:a16="http://schemas.microsoft.com/office/drawing/2014/main" id="{4362080A-351F-4829-A190-B1042C187E52}"/>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Success Criteria</a:t>
            </a:r>
          </a:p>
        </p:txBody>
      </p:sp>
      <p:sp>
        <p:nvSpPr>
          <p:cNvPr id="20485" name="Title 1">
            <a:extLst>
              <a:ext uri="{FF2B5EF4-FFF2-40B4-BE49-F238E27FC236}">
                <a16:creationId xmlns:a16="http://schemas.microsoft.com/office/drawing/2014/main" id="{50B6B6A0-BE9E-4D3B-A2B5-7A49554BAF42}"/>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Aim</a:t>
            </a:r>
          </a:p>
        </p:txBody>
      </p:sp>
      <p:sp>
        <p:nvSpPr>
          <p:cNvPr id="20486" name="Content Placeholder 15">
            <a:extLst>
              <a:ext uri="{FF2B5EF4-FFF2-40B4-BE49-F238E27FC236}">
                <a16:creationId xmlns:a16="http://schemas.microsoft.com/office/drawing/2014/main" id="{2D05E965-BA2F-443A-B5CC-0D9BAA1E4346}"/>
              </a:ext>
            </a:extLst>
          </p:cNvPr>
          <p:cNvSpPr>
            <a:spLocks noGrp="1"/>
          </p:cNvSpPr>
          <p:nvPr>
            <p:ph idx="1"/>
          </p:nvPr>
        </p:nvSpPr>
        <p:spPr>
          <a:xfrm>
            <a:off x="628650" y="1127125"/>
            <a:ext cx="7886700" cy="1409700"/>
          </a:xfrm>
        </p:spPr>
        <p:txBody>
          <a:bodyPr/>
          <a:lstStyle/>
          <a:p>
            <a:pPr eaLnBrk="1" hangingPunct="1"/>
            <a:r>
              <a:rPr lang="en-GB" altLang="en-US"/>
              <a:t>I can find out about different punishment methods that were popular during the Tudor period.</a:t>
            </a:r>
          </a:p>
        </p:txBody>
      </p:sp>
      <p:sp>
        <p:nvSpPr>
          <p:cNvPr id="20487" name="Content Placeholder 15">
            <a:extLst>
              <a:ext uri="{FF2B5EF4-FFF2-40B4-BE49-F238E27FC236}">
                <a16:creationId xmlns:a16="http://schemas.microsoft.com/office/drawing/2014/main" id="{5B174F91-DAB5-4FEA-9A78-042CABE3D59C}"/>
              </a:ext>
            </a:extLst>
          </p:cNvPr>
          <p:cNvSpPr txBox="1">
            <a:spLocks/>
          </p:cNvSpPr>
          <p:nvPr/>
        </p:nvSpPr>
        <p:spPr bwMode="auto">
          <a:xfrm>
            <a:off x="628650" y="3467100"/>
            <a:ext cx="7886700" cy="277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r>
              <a:rPr lang="en-GB" altLang="en-US"/>
              <a:t>I can ask questions about various historical sources of Tudor objects.</a:t>
            </a:r>
          </a:p>
          <a:p>
            <a:pPr eaLnBrk="1" hangingPunct="1"/>
            <a:r>
              <a:rPr lang="en-GB" altLang="en-US"/>
              <a:t>I can tell you some key facts about different types of punishments used in Tudor Britain.</a:t>
            </a:r>
          </a:p>
          <a:p>
            <a:pPr eaLnBrk="1" hangingPunct="1"/>
            <a:r>
              <a:rPr lang="en-GB" altLang="en-US"/>
              <a:t>I can explain which crimes were thought to be very serious in Tudor Britain.</a:t>
            </a:r>
          </a:p>
          <a:p>
            <a:pPr eaLnBrk="1" hangingPunct="1"/>
            <a:r>
              <a:rPr lang="en-GB" altLang="en-US"/>
              <a:t>I can compare and contrast the Tudor and Anglo-Saxon justice systems.</a:t>
            </a:r>
          </a:p>
        </p:txBody>
      </p:sp>
      <p:pic>
        <p:nvPicPr>
          <p:cNvPr id="20488" name="Picture 7">
            <a:extLst>
              <a:ext uri="{FF2B5EF4-FFF2-40B4-BE49-F238E27FC236}">
                <a16:creationId xmlns:a16="http://schemas.microsoft.com/office/drawing/2014/main" id="{D887B68D-CE19-4D71-99A1-CA9FF3B259B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1267</TotalTime>
  <Words>926</Words>
  <Application>Microsoft Office PowerPoint</Application>
  <PresentationFormat>On-screen Show (4:3)</PresentationFormat>
  <Paragraphs>84</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Sassoon Infant Md</vt:lpstr>
      <vt:lpstr>Calibri</vt:lpstr>
      <vt:lpstr>HVD Bodedo</vt:lpstr>
      <vt:lpstr>Arial</vt:lpstr>
      <vt:lpstr>BPreplay</vt:lpstr>
      <vt:lpstr>Sassoon Infant Rg</vt:lpstr>
      <vt:lpstr>Office Theme</vt:lpstr>
      <vt:lpstr>History</vt:lpstr>
      <vt:lpstr>PowerPoint Presentation</vt:lpstr>
      <vt:lpstr>PowerPoint Presentation</vt:lpstr>
      <vt:lpstr>Tudor Crime and Punishment</vt:lpstr>
      <vt:lpstr>Tudor Crime and Punishment</vt:lpstr>
      <vt:lpstr>Guess the Tudor Object!</vt:lpstr>
      <vt:lpstr>Guess the Tudor Object!</vt:lpstr>
      <vt:lpstr>Guess the Tudor Object!</vt:lpstr>
      <vt:lpstr>Guess the Tudor Object!</vt:lpstr>
      <vt:lpstr>Tudor Crimes: Vagrancy</vt:lpstr>
      <vt:lpstr>Tudor Crimes: Treason</vt:lpstr>
      <vt:lpstr>Tudor People and Their Punishments</vt:lpstr>
      <vt:lpstr>Comparing the Tudor Justice System</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Nightingale Class</cp:lastModifiedBy>
  <cp:revision>100</cp:revision>
  <dcterms:created xsi:type="dcterms:W3CDTF">2014-10-01T16:09:27Z</dcterms:created>
  <dcterms:modified xsi:type="dcterms:W3CDTF">2022-02-17T14:07:38Z</dcterms:modified>
</cp:coreProperties>
</file>