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0"/>
  </p:handoutMasterIdLst>
  <p:sldIdLst>
    <p:sldId id="275" r:id="rId2"/>
    <p:sldId id="268" r:id="rId3"/>
    <p:sldId id="256" r:id="rId4"/>
    <p:sldId id="282" r:id="rId5"/>
    <p:sldId id="272" r:id="rId6"/>
    <p:sldId id="277" r:id="rId7"/>
    <p:sldId id="261" r:id="rId8"/>
    <p:sldId id="274" r:id="rId9"/>
    <p:sldId id="279" r:id="rId10"/>
    <p:sldId id="276" r:id="rId11"/>
    <p:sldId id="257" r:id="rId12"/>
    <p:sldId id="269" r:id="rId13"/>
    <p:sldId id="273" r:id="rId14"/>
    <p:sldId id="271" r:id="rId15"/>
    <p:sldId id="280" r:id="rId16"/>
    <p:sldId id="281" r:id="rId17"/>
    <p:sldId id="260" r:id="rId18"/>
    <p:sldId id="284" r:id="rId1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095" autoAdjust="0"/>
  </p:normalViewPr>
  <p:slideViewPr>
    <p:cSldViewPr>
      <p:cViewPr varScale="1">
        <p:scale>
          <a:sx n="69" d="100"/>
          <a:sy n="69" d="100"/>
        </p:scale>
        <p:origin x="1200" y="44"/>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4229" tIns="47114" rIns="94229" bIns="47114" rtlCol="0"/>
          <a:lstStyle>
            <a:lvl1pPr algn="r">
              <a:defRPr sz="1200"/>
            </a:lvl1pPr>
          </a:lstStyle>
          <a:p>
            <a:fld id="{886A2D92-AB7F-4867-AFBC-C6A57C3D6129}" type="datetimeFigureOut">
              <a:rPr lang="en-US" smtClean="0"/>
              <a:t>1/24/2022</a:t>
            </a:fld>
            <a:endParaRPr lang="en-US"/>
          </a:p>
        </p:txBody>
      </p:sp>
      <p:sp>
        <p:nvSpPr>
          <p:cNvPr id="4" name="Footer Placeholder 3"/>
          <p:cNvSpPr>
            <a:spLocks noGrp="1"/>
          </p:cNvSpPr>
          <p:nvPr>
            <p:ph type="ftr" sz="quarter" idx="2"/>
          </p:nvPr>
        </p:nvSpPr>
        <p:spPr>
          <a:xfrm>
            <a:off x="0" y="9428584"/>
            <a:ext cx="2945659" cy="496332"/>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4"/>
            <a:ext cx="2945659" cy="496332"/>
          </a:xfrm>
          <a:prstGeom prst="rect">
            <a:avLst/>
          </a:prstGeom>
        </p:spPr>
        <p:txBody>
          <a:bodyPr vert="horz" lIns="94229" tIns="47114" rIns="94229" bIns="47114" rtlCol="0" anchor="b"/>
          <a:lstStyle>
            <a:lvl1pPr algn="r">
              <a:defRPr sz="1200"/>
            </a:lvl1pPr>
          </a:lstStyle>
          <a:p>
            <a:fld id="{FFD7A173-D5D0-400C-A33E-52F76366E0A7}" type="slidenum">
              <a:rPr lang="en-US" smtClean="0"/>
              <a:t>‹#›</a:t>
            </a:fld>
            <a:endParaRPr lang="en-US"/>
          </a:p>
        </p:txBody>
      </p:sp>
    </p:spTree>
    <p:extLst>
      <p:ext uri="{BB962C8B-B14F-4D97-AF65-F5344CB8AC3E}">
        <p14:creationId xmlns:p14="http://schemas.microsoft.com/office/powerpoint/2010/main" val="40922528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B23D728-5C0C-4A11-AA05-4DCE2375547A}"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529235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23D728-5C0C-4A11-AA05-4DCE2375547A}"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2514378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23D728-5C0C-4A11-AA05-4DCE2375547A}"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2652276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B23D728-5C0C-4A11-AA05-4DCE2375547A}"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2250953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B23D728-5C0C-4A11-AA05-4DCE2375547A}" type="datetimeFigureOut">
              <a:rPr lang="en-US" smtClean="0"/>
              <a:t>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2583604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B23D728-5C0C-4A11-AA05-4DCE2375547A}" type="datetimeFigureOut">
              <a:rPr lang="en-US" smtClean="0"/>
              <a:t>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4023604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23D728-5C0C-4A11-AA05-4DCE2375547A}" type="datetimeFigureOut">
              <a:rPr lang="en-US" smtClean="0"/>
              <a:t>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670488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23D728-5C0C-4A11-AA05-4DCE2375547A}"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4035102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23D728-5C0C-4A11-AA05-4DCE2375547A}"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4256268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23D728-5C0C-4A11-AA05-4DCE2375547A}"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981086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23D728-5C0C-4A11-AA05-4DCE2375547A}"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4DE4D-3E09-419F-8738-A2CCCFEB3A06}" type="slidenum">
              <a:rPr lang="en-US" smtClean="0"/>
              <a:t>‹#›</a:t>
            </a:fld>
            <a:endParaRPr lang="en-US"/>
          </a:p>
        </p:txBody>
      </p:sp>
    </p:spTree>
    <p:extLst>
      <p:ext uri="{BB962C8B-B14F-4D97-AF65-F5344CB8AC3E}">
        <p14:creationId xmlns:p14="http://schemas.microsoft.com/office/powerpoint/2010/main" val="1381431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23D728-5C0C-4A11-AA05-4DCE2375547A}" type="datetimeFigureOut">
              <a:rPr lang="en-US" smtClean="0"/>
              <a:t>1/24/2022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E4DE4D-3E09-419F-8738-A2CCCFEB3A06}" type="slidenum">
              <a:rPr lang="en-US" smtClean="0"/>
              <a:t>‹#›</a:t>
            </a:fld>
            <a:endParaRPr lang="en-US"/>
          </a:p>
        </p:txBody>
      </p:sp>
    </p:spTree>
    <p:extLst>
      <p:ext uri="{BB962C8B-B14F-4D97-AF65-F5344CB8AC3E}">
        <p14:creationId xmlns:p14="http://schemas.microsoft.com/office/powerpoint/2010/main" val="2527628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www.poemhunter.com/wes-magee/poems/"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What was life like for climbing boys?</a:t>
            </a:r>
            <a:endParaRPr lang="en-US" dirty="0"/>
          </a:p>
        </p:txBody>
      </p:sp>
      <p:sp>
        <p:nvSpPr>
          <p:cNvPr id="3" name="Subtitle 2"/>
          <p:cNvSpPr>
            <a:spLocks noGrp="1"/>
          </p:cNvSpPr>
          <p:nvPr>
            <p:ph type="subTitle" idx="1"/>
          </p:nvPr>
        </p:nvSpPr>
        <p:spPr/>
        <p:txBody>
          <a:bodyPr/>
          <a:lstStyle/>
          <a:p>
            <a:r>
              <a:rPr lang="en-US" dirty="0" smtClean="0"/>
              <a:t>And how do we know?</a:t>
            </a:r>
            <a:endParaRPr lang="en-US" dirty="0"/>
          </a:p>
        </p:txBody>
      </p:sp>
      <p:pic>
        <p:nvPicPr>
          <p:cNvPr id="4" name="Picture 2" descr="C:\Users\Neil\Desktop\KSH graphi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881"/>
            <a:ext cx="8991600" cy="1507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2525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downloads.bbc.co.uk/rmhttp/schools/primaryhistory/images/victorian_britain/victorian_children_at_work/v_boys_sold_sweep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766"/>
            <a:ext cx="9172472" cy="5470634"/>
          </a:xfrm>
          <a:prstGeom prst="rect">
            <a:avLst/>
          </a:prstGeom>
          <a:solidFill>
            <a:schemeClr val="accent1">
              <a:lumMod val="60000"/>
              <a:lumOff val="40000"/>
            </a:schemeClr>
          </a:solidFill>
          <a:extLst/>
        </p:spPr>
      </p:pic>
      <p:sp>
        <p:nvSpPr>
          <p:cNvPr id="4" name="TextBox 3"/>
          <p:cNvSpPr txBox="1"/>
          <p:nvPr/>
        </p:nvSpPr>
        <p:spPr>
          <a:xfrm>
            <a:off x="2667000" y="6370720"/>
            <a:ext cx="6274019" cy="276999"/>
          </a:xfrm>
          <a:prstGeom prst="rect">
            <a:avLst/>
          </a:prstGeom>
          <a:noFill/>
        </p:spPr>
        <p:txBody>
          <a:bodyPr wrap="square" rtlCol="0">
            <a:spAutoFit/>
          </a:bodyPr>
          <a:lstStyle/>
          <a:p>
            <a:r>
              <a:rPr lang="en-US" sz="1200" dirty="0" smtClean="0"/>
              <a:t>http</a:t>
            </a:r>
            <a:r>
              <a:rPr lang="en-US" sz="1200" dirty="0"/>
              <a:t>://www.bbc.co.uk/schools/primaryhistory/victorian_britain/victorian_children_at_work/</a:t>
            </a:r>
          </a:p>
        </p:txBody>
      </p:sp>
      <p:sp>
        <p:nvSpPr>
          <p:cNvPr id="2" name="TextBox 1"/>
          <p:cNvSpPr txBox="1"/>
          <p:nvPr/>
        </p:nvSpPr>
        <p:spPr>
          <a:xfrm>
            <a:off x="228600" y="5664368"/>
            <a:ext cx="7696200" cy="461665"/>
          </a:xfrm>
          <a:prstGeom prst="rect">
            <a:avLst/>
          </a:prstGeom>
          <a:noFill/>
        </p:spPr>
        <p:txBody>
          <a:bodyPr wrap="square" rtlCol="0">
            <a:spAutoFit/>
          </a:bodyPr>
          <a:lstStyle/>
          <a:p>
            <a:r>
              <a:rPr lang="en-US" sz="2400" b="1" dirty="0" smtClean="0"/>
              <a:t>Mystery picture. Can you work out what is being shown? </a:t>
            </a:r>
            <a:endParaRPr lang="en-US" sz="2400" b="1" dirty="0"/>
          </a:p>
        </p:txBody>
      </p:sp>
    </p:spTree>
    <p:extLst>
      <p:ext uri="{BB962C8B-B14F-4D97-AF65-F5344CB8AC3E}">
        <p14:creationId xmlns:p14="http://schemas.microsoft.com/office/powerpoint/2010/main" val="40876848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3712" y="457200"/>
            <a:ext cx="6084176" cy="3843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57200" y="4572000"/>
            <a:ext cx="8077200" cy="2031325"/>
          </a:xfrm>
          <a:prstGeom prst="rect">
            <a:avLst/>
          </a:prstGeom>
          <a:noFill/>
        </p:spPr>
        <p:txBody>
          <a:bodyPr wrap="square" rtlCol="0">
            <a:spAutoFit/>
          </a:bodyPr>
          <a:lstStyle/>
          <a:p>
            <a:r>
              <a:rPr lang="en-US" sz="2400" b="1" dirty="0" smtClean="0">
                <a:effectLst/>
              </a:rPr>
              <a:t>A poor  mother  is selling  her son as an apprentice to a master-sweep, </a:t>
            </a:r>
            <a:r>
              <a:rPr lang="en-US" dirty="0" smtClean="0">
                <a:effectLst/>
              </a:rPr>
              <a:t>from  </a:t>
            </a:r>
            <a:r>
              <a:rPr lang="en-US" sz="2400" b="1" dirty="0" smtClean="0">
                <a:solidFill>
                  <a:srgbClr val="FF0000"/>
                </a:solidFill>
                <a:effectLst/>
              </a:rPr>
              <a:t>'The Chimney Sweep’s Friend and Climbing Boys Album</a:t>
            </a:r>
            <a:r>
              <a:rPr lang="en-US" dirty="0" smtClean="0">
                <a:effectLst/>
              </a:rPr>
              <a:t>‘. </a:t>
            </a:r>
          </a:p>
          <a:p>
            <a:r>
              <a:rPr lang="en-US" dirty="0" smtClean="0">
                <a:effectLst/>
              </a:rPr>
              <a:t>Does the boy look happy to be going?</a:t>
            </a:r>
          </a:p>
          <a:p>
            <a:r>
              <a:rPr lang="en-US" dirty="0" smtClean="0">
                <a:effectLst/>
              </a:rPr>
              <a:t>Does the title of the book suggest that  this picture wants us to feel sorry for him?</a:t>
            </a:r>
          </a:p>
          <a:p>
            <a:r>
              <a:rPr lang="en-US" dirty="0" smtClean="0"/>
              <a:t>Why do you think this picture was produced?</a:t>
            </a:r>
            <a:endParaRPr lang="en-US" dirty="0">
              <a:effectLst/>
            </a:endParaRPr>
          </a:p>
        </p:txBody>
      </p:sp>
    </p:spTree>
    <p:extLst>
      <p:ext uri="{BB962C8B-B14F-4D97-AF65-F5344CB8AC3E}">
        <p14:creationId xmlns:p14="http://schemas.microsoft.com/office/powerpoint/2010/main" val="15303717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911926" y="533400"/>
            <a:ext cx="4680857"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09716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837" t="17011" r="29009" b="22988"/>
          <a:stretch/>
        </p:blipFill>
        <p:spPr bwMode="auto">
          <a:xfrm>
            <a:off x="685800" y="548614"/>
            <a:ext cx="7404805" cy="5928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26545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0"/>
            <a:ext cx="9144000" cy="4401205"/>
          </a:xfrm>
          <a:prstGeom prst="rect">
            <a:avLst/>
          </a:prstGeom>
        </p:spPr>
        <p:txBody>
          <a:bodyPr wrap="square">
            <a:spAutoFit/>
          </a:bodyPr>
          <a:lstStyle/>
          <a:p>
            <a:r>
              <a:rPr lang="en-US" sz="2800" dirty="0" smtClean="0"/>
              <a:t>The master sweep had duties: to teach the craft and its mysteries, to provide the apprentice with a second suit of clothes, to have him cleaned once a week, allow him to attend church, and not send him up chimneys that were on fire.  An apprentice agreed to obey his master.</a:t>
            </a:r>
          </a:p>
          <a:p>
            <a:endParaRPr lang="en-US" sz="2800" dirty="0" smtClean="0"/>
          </a:p>
          <a:p>
            <a:r>
              <a:rPr lang="en-US" sz="2800" dirty="0" smtClean="0"/>
              <a:t>Once his seven year long apprenticeship was completed he would become a journeyman sweep, and would continue to work for a master sweep of his choice.  Other apprentices were sold on to the sweep, or sold by their parents. </a:t>
            </a:r>
            <a:endParaRPr lang="en-US" dirty="0"/>
          </a:p>
        </p:txBody>
      </p:sp>
    </p:spTree>
    <p:extLst>
      <p:ext uri="{BB962C8B-B14F-4D97-AF65-F5344CB8AC3E}">
        <p14:creationId xmlns:p14="http://schemas.microsoft.com/office/powerpoint/2010/main" val="15974924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133600"/>
            <a:ext cx="7772400" cy="4031873"/>
          </a:xfrm>
          <a:prstGeom prst="rect">
            <a:avLst/>
          </a:prstGeom>
        </p:spPr>
        <p:txBody>
          <a:bodyPr wrap="square">
            <a:spAutoFit/>
          </a:bodyPr>
          <a:lstStyle/>
          <a:p>
            <a:r>
              <a:rPr lang="en-US" sz="3200" dirty="0" smtClean="0"/>
              <a:t>In the United Kingdom, the master sweeps took apprentices, who were boys from the workhouse or bought them from their parents and trained them to climb chimneys. Boys as young as four climbed hot flues that could be as narrow as 9 inches square. Work was dangerous and they could get jammed in the flue, suffocate or burn to death.</a:t>
            </a:r>
            <a:endParaRPr lang="en-US" sz="3200" dirty="0"/>
          </a:p>
        </p:txBody>
      </p:sp>
      <p:sp>
        <p:nvSpPr>
          <p:cNvPr id="4" name="TextBox 3"/>
          <p:cNvSpPr txBox="1"/>
          <p:nvPr/>
        </p:nvSpPr>
        <p:spPr>
          <a:xfrm>
            <a:off x="1752600" y="838200"/>
            <a:ext cx="4648200" cy="1077218"/>
          </a:xfrm>
          <a:prstGeom prst="rect">
            <a:avLst/>
          </a:prstGeom>
          <a:noFill/>
        </p:spPr>
        <p:txBody>
          <a:bodyPr wrap="square" rtlCol="0">
            <a:spAutoFit/>
          </a:bodyPr>
          <a:lstStyle/>
          <a:p>
            <a:r>
              <a:rPr lang="en-US" sz="3200" dirty="0" smtClean="0">
                <a:solidFill>
                  <a:srgbClr val="FF0000"/>
                </a:solidFill>
              </a:rPr>
              <a:t>A popular website called Wikipedia</a:t>
            </a:r>
            <a:endParaRPr lang="en-US" sz="3200" dirty="0">
              <a:solidFill>
                <a:srgbClr val="FF0000"/>
              </a:solidFill>
            </a:endParaRPr>
          </a:p>
        </p:txBody>
      </p:sp>
    </p:spTree>
    <p:extLst>
      <p:ext uri="{BB962C8B-B14F-4D97-AF65-F5344CB8AC3E}">
        <p14:creationId xmlns:p14="http://schemas.microsoft.com/office/powerpoint/2010/main" val="32139563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Witness William Cooper, 1819</a:t>
            </a:r>
            <a:endParaRPr lang="en-US" dirty="0"/>
          </a:p>
        </p:txBody>
      </p:sp>
      <p:sp>
        <p:nvSpPr>
          <p:cNvPr id="3" name="Content Placeholder 2"/>
          <p:cNvSpPr>
            <a:spLocks noGrp="1"/>
          </p:cNvSpPr>
          <p:nvPr>
            <p:ph idx="1"/>
          </p:nvPr>
        </p:nvSpPr>
        <p:spPr/>
        <p:txBody>
          <a:bodyPr/>
          <a:lstStyle/>
          <a:p>
            <a:pPr marL="0" indent="0">
              <a:buNone/>
            </a:pPr>
            <a:r>
              <a:rPr lang="en-US" dirty="0">
                <a:solidFill>
                  <a:srgbClr val="FF0000"/>
                </a:solidFill>
              </a:rPr>
              <a:t>What did you feel upon the first attempt to climb a Chimney? </a:t>
            </a:r>
            <a:r>
              <a:rPr lang="en-US" dirty="0"/>
              <a:t>- The first Chimney I went up, they told me there was </a:t>
            </a:r>
            <a:r>
              <a:rPr lang="en-US"/>
              <a:t>some </a:t>
            </a:r>
            <a:r>
              <a:rPr lang="en-US" b="1" smtClean="0"/>
              <a:t>plum-pudding </a:t>
            </a:r>
            <a:r>
              <a:rPr lang="en-US" b="1" dirty="0"/>
              <a:t>and money</a:t>
            </a:r>
            <a:r>
              <a:rPr lang="en-US" dirty="0"/>
              <a:t> up at the Top of it, and that is the Way they enticed me up; and when I got up, I would not let the other Boy get from under me to get at it, I thought he would get it; I could not get up, and shoved the Pot and Half the Chimney down into the Yard.</a:t>
            </a:r>
          </a:p>
        </p:txBody>
      </p:sp>
    </p:spTree>
    <p:extLst>
      <p:ext uri="{BB962C8B-B14F-4D97-AF65-F5344CB8AC3E}">
        <p14:creationId xmlns:p14="http://schemas.microsoft.com/office/powerpoint/2010/main" val="8863822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William Cooper’s evidence- 2</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44391873"/>
              </p:ext>
            </p:extLst>
          </p:nvPr>
        </p:nvGraphicFramePr>
        <p:xfrm>
          <a:off x="457200" y="1295400"/>
          <a:ext cx="8305800" cy="5167884"/>
        </p:xfrm>
        <a:graphic>
          <a:graphicData uri="http://schemas.openxmlformats.org/drawingml/2006/table">
            <a:tbl>
              <a:tblPr firstRow="1" firstCol="1" bandRow="1"/>
              <a:tblGrid>
                <a:gridCol w="8305800">
                  <a:extLst>
                    <a:ext uri="{9D8B030D-6E8A-4147-A177-3AD203B41FA5}">
                      <a16:colId xmlns:a16="http://schemas.microsoft.com/office/drawing/2014/main" val="20000"/>
                    </a:ext>
                  </a:extLst>
                </a:gridCol>
              </a:tblGrid>
              <a:tr h="1155905">
                <a:tc>
                  <a:txBody>
                    <a:bodyPr/>
                    <a:lstStyle/>
                    <a:p>
                      <a:pPr marL="0" marR="0">
                        <a:lnSpc>
                          <a:spcPct val="115000"/>
                        </a:lnSpc>
                        <a:spcBef>
                          <a:spcPts val="0"/>
                        </a:spcBef>
                        <a:spcAft>
                          <a:spcPts val="0"/>
                        </a:spcAft>
                      </a:pPr>
                      <a:r>
                        <a:rPr lang="en-US" sz="2400" dirty="0">
                          <a:solidFill>
                            <a:srgbClr val="FF0000"/>
                          </a:solidFill>
                          <a:effectLst/>
                          <a:latin typeface="Arial"/>
                          <a:ea typeface="Times New Roman"/>
                          <a:cs typeface="Times New Roman"/>
                        </a:rPr>
                        <a:t>What sort of place do you sleep in? </a:t>
                      </a:r>
                      <a:r>
                        <a:rPr lang="en-US" sz="2400" dirty="0">
                          <a:solidFill>
                            <a:srgbClr val="000000"/>
                          </a:solidFill>
                          <a:effectLst/>
                          <a:latin typeface="Arial"/>
                          <a:ea typeface="Times New Roman"/>
                          <a:cs typeface="Times New Roman"/>
                        </a:rPr>
                        <a:t>- Very bad indeed</a:t>
                      </a:r>
                      <a:r>
                        <a:rPr lang="en-US" sz="2400" dirty="0" smtClean="0">
                          <a:solidFill>
                            <a:srgbClr val="000000"/>
                          </a:solidFill>
                          <a:effectLst/>
                          <a:latin typeface="Arial"/>
                          <a:ea typeface="Times New Roman"/>
                          <a:cs typeface="Times New Roman"/>
                        </a:rPr>
                        <a:t>, </a:t>
                      </a:r>
                      <a:r>
                        <a:rPr lang="en-US" sz="2400" dirty="0">
                          <a:solidFill>
                            <a:srgbClr val="000000"/>
                          </a:solidFill>
                          <a:effectLst/>
                          <a:latin typeface="Arial"/>
                          <a:ea typeface="Times New Roman"/>
                          <a:cs typeface="Times New Roman"/>
                        </a:rPr>
                        <a:t>some have no more than One Blanket, some a Bit of Straw, and some a few Sacks to lie on.</a:t>
                      </a:r>
                      <a:endParaRPr lang="en-US" sz="2400" dirty="0">
                        <a:effectLst/>
                        <a:latin typeface="Calibri"/>
                        <a:ea typeface="Calibri"/>
                        <a:cs typeface="Times New Roman"/>
                      </a:endParaRPr>
                    </a:p>
                  </a:txBody>
                  <a:tcPr marL="28575" marR="28575" marT="28575" marB="28575" anchor="ctr">
                    <a:lnL>
                      <a:noFill/>
                    </a:lnL>
                    <a:lnR>
                      <a:noFill/>
                    </a:lnR>
                    <a:lnT>
                      <a:noFill/>
                    </a:lnT>
                    <a:lnB>
                      <a:noFill/>
                    </a:lnB>
                  </a:tcPr>
                </a:tc>
                <a:extLst>
                  <a:ext uri="{0D108BD9-81ED-4DB2-BD59-A6C34878D82A}">
                    <a16:rowId xmlns:a16="http://schemas.microsoft.com/office/drawing/2014/main" val="10000"/>
                  </a:ext>
                </a:extLst>
              </a:tr>
              <a:tr h="647085">
                <a:tc>
                  <a:txBody>
                    <a:bodyPr/>
                    <a:lstStyle/>
                    <a:p>
                      <a:pPr marL="0" marR="0">
                        <a:lnSpc>
                          <a:spcPct val="115000"/>
                        </a:lnSpc>
                        <a:spcBef>
                          <a:spcPts val="0"/>
                        </a:spcBef>
                        <a:spcAft>
                          <a:spcPts val="0"/>
                        </a:spcAft>
                      </a:pPr>
                      <a:r>
                        <a:rPr lang="en-US" sz="2400">
                          <a:solidFill>
                            <a:srgbClr val="FF0000"/>
                          </a:solidFill>
                          <a:effectLst/>
                          <a:latin typeface="Arial"/>
                          <a:ea typeface="Times New Roman"/>
                          <a:cs typeface="Times New Roman"/>
                        </a:rPr>
                        <a:t>Where do they generally sleep? </a:t>
                      </a:r>
                      <a:r>
                        <a:rPr lang="en-US" sz="2400">
                          <a:solidFill>
                            <a:srgbClr val="000000"/>
                          </a:solidFill>
                          <a:effectLst/>
                          <a:latin typeface="Arial"/>
                          <a:ea typeface="Times New Roman"/>
                          <a:cs typeface="Times New Roman"/>
                        </a:rPr>
                        <a:t>- In the Cellar, and up in the Loft. </a:t>
                      </a:r>
                      <a:endParaRPr lang="en-US" sz="2400">
                        <a:effectLst/>
                        <a:latin typeface="Calibri"/>
                        <a:ea typeface="Calibri"/>
                        <a:cs typeface="Times New Roman"/>
                      </a:endParaRPr>
                    </a:p>
                  </a:txBody>
                  <a:tcPr marL="28575" marR="28575" marT="28575" marB="28575" anchor="ctr">
                    <a:lnL>
                      <a:noFill/>
                    </a:lnL>
                    <a:lnR>
                      <a:noFill/>
                    </a:lnR>
                    <a:lnT>
                      <a:noFill/>
                    </a:lnT>
                    <a:lnB>
                      <a:noFill/>
                    </a:lnB>
                  </a:tcPr>
                </a:tc>
                <a:extLst>
                  <a:ext uri="{0D108BD9-81ED-4DB2-BD59-A6C34878D82A}">
                    <a16:rowId xmlns:a16="http://schemas.microsoft.com/office/drawing/2014/main" val="10001"/>
                  </a:ext>
                </a:extLst>
              </a:tr>
              <a:tr h="647085">
                <a:tc>
                  <a:txBody>
                    <a:bodyPr/>
                    <a:lstStyle/>
                    <a:p>
                      <a:pPr marL="0" marR="0">
                        <a:lnSpc>
                          <a:spcPct val="115000"/>
                        </a:lnSpc>
                        <a:spcBef>
                          <a:spcPts val="0"/>
                        </a:spcBef>
                        <a:spcAft>
                          <a:spcPts val="0"/>
                        </a:spcAft>
                      </a:pPr>
                      <a:r>
                        <a:rPr lang="en-US" sz="2400">
                          <a:solidFill>
                            <a:srgbClr val="FF0000"/>
                          </a:solidFill>
                          <a:effectLst/>
                          <a:latin typeface="Arial"/>
                          <a:ea typeface="Times New Roman"/>
                          <a:cs typeface="Times New Roman"/>
                        </a:rPr>
                        <a:t>When they sleep in the Cellar, is the soot put into the same Place? </a:t>
                      </a:r>
                      <a:r>
                        <a:rPr lang="en-US" sz="2400">
                          <a:solidFill>
                            <a:srgbClr val="000000"/>
                          </a:solidFill>
                          <a:effectLst/>
                          <a:latin typeface="Arial"/>
                          <a:ea typeface="Times New Roman"/>
                          <a:cs typeface="Times New Roman"/>
                        </a:rPr>
                        <a:t>- Yes, always.</a:t>
                      </a:r>
                      <a:endParaRPr lang="en-US" sz="2400">
                        <a:effectLst/>
                        <a:latin typeface="Calibri"/>
                        <a:ea typeface="Calibri"/>
                        <a:cs typeface="Times New Roman"/>
                      </a:endParaRPr>
                    </a:p>
                  </a:txBody>
                  <a:tcPr marL="28575" marR="28575" marT="28575" marB="28575" anchor="ctr">
                    <a:lnL>
                      <a:noFill/>
                    </a:lnL>
                    <a:lnR>
                      <a:noFill/>
                    </a:lnR>
                    <a:lnT>
                      <a:noFill/>
                    </a:lnT>
                    <a:lnB>
                      <a:noFill/>
                    </a:lnB>
                  </a:tcPr>
                </a:tc>
                <a:extLst>
                  <a:ext uri="{0D108BD9-81ED-4DB2-BD59-A6C34878D82A}">
                    <a16:rowId xmlns:a16="http://schemas.microsoft.com/office/drawing/2014/main" val="10002"/>
                  </a:ext>
                </a:extLst>
              </a:tr>
              <a:tr h="1664724">
                <a:tc>
                  <a:txBody>
                    <a:bodyPr/>
                    <a:lstStyle/>
                    <a:p>
                      <a:pPr marL="0" marR="0">
                        <a:lnSpc>
                          <a:spcPct val="115000"/>
                        </a:lnSpc>
                        <a:spcBef>
                          <a:spcPts val="0"/>
                        </a:spcBef>
                        <a:spcAft>
                          <a:spcPts val="0"/>
                        </a:spcAft>
                      </a:pPr>
                      <a:r>
                        <a:rPr lang="en-US" sz="2400" dirty="0">
                          <a:solidFill>
                            <a:srgbClr val="FF0000"/>
                          </a:solidFill>
                          <a:effectLst/>
                          <a:latin typeface="Arial"/>
                          <a:ea typeface="Times New Roman"/>
                          <a:cs typeface="Times New Roman"/>
                        </a:rPr>
                        <a:t>What Sort of Clothing are they generally allowed? </a:t>
                      </a:r>
                      <a:r>
                        <a:rPr lang="en-US" sz="2400" dirty="0">
                          <a:solidFill>
                            <a:srgbClr val="000000"/>
                          </a:solidFill>
                          <a:effectLst/>
                          <a:latin typeface="Arial"/>
                          <a:ea typeface="Times New Roman"/>
                          <a:cs typeface="Times New Roman"/>
                        </a:rPr>
                        <a:t>- According to the Masters; some Masters </a:t>
                      </a:r>
                      <a:r>
                        <a:rPr lang="en-US" sz="2400" dirty="0" smtClean="0">
                          <a:solidFill>
                            <a:srgbClr val="000000"/>
                          </a:solidFill>
                          <a:effectLst/>
                          <a:latin typeface="Arial"/>
                          <a:ea typeface="Times New Roman"/>
                          <a:cs typeface="Times New Roman"/>
                        </a:rPr>
                        <a:t>look</a:t>
                      </a:r>
                      <a:r>
                        <a:rPr lang="en-US" sz="2400" baseline="0" dirty="0" smtClean="0">
                          <a:solidFill>
                            <a:srgbClr val="000000"/>
                          </a:solidFill>
                          <a:effectLst/>
                          <a:latin typeface="Arial"/>
                          <a:ea typeface="Times New Roman"/>
                          <a:cs typeface="Times New Roman"/>
                        </a:rPr>
                        <a:t> after</a:t>
                      </a:r>
                      <a:r>
                        <a:rPr lang="en-US" sz="2400" dirty="0" smtClean="0">
                          <a:solidFill>
                            <a:srgbClr val="000000"/>
                          </a:solidFill>
                          <a:effectLst/>
                          <a:latin typeface="Arial"/>
                          <a:ea typeface="Times New Roman"/>
                          <a:cs typeface="Times New Roman"/>
                        </a:rPr>
                        <a:t> </a:t>
                      </a:r>
                      <a:r>
                        <a:rPr lang="en-US" sz="2400" dirty="0">
                          <a:solidFill>
                            <a:srgbClr val="000000"/>
                          </a:solidFill>
                          <a:effectLst/>
                          <a:latin typeface="Arial"/>
                          <a:ea typeface="Times New Roman"/>
                          <a:cs typeface="Times New Roman"/>
                        </a:rPr>
                        <a:t>the </a:t>
                      </a:r>
                      <a:r>
                        <a:rPr lang="en-US" sz="2400" dirty="0" smtClean="0">
                          <a:solidFill>
                            <a:srgbClr val="000000"/>
                          </a:solidFill>
                          <a:effectLst/>
                          <a:latin typeface="Arial"/>
                          <a:ea typeface="Times New Roman"/>
                          <a:cs typeface="Times New Roman"/>
                        </a:rPr>
                        <a:t>boys </a:t>
                      </a:r>
                      <a:r>
                        <a:rPr lang="en-US" sz="2400" dirty="0">
                          <a:solidFill>
                            <a:srgbClr val="000000"/>
                          </a:solidFill>
                          <a:effectLst/>
                          <a:latin typeface="Arial"/>
                          <a:ea typeface="Times New Roman"/>
                          <a:cs typeface="Times New Roman"/>
                        </a:rPr>
                        <a:t>pretty well as to giving them </a:t>
                      </a:r>
                      <a:r>
                        <a:rPr lang="en-US" sz="2400" dirty="0" smtClean="0">
                          <a:solidFill>
                            <a:srgbClr val="000000"/>
                          </a:solidFill>
                          <a:effectLst/>
                          <a:latin typeface="Arial"/>
                          <a:ea typeface="Times New Roman"/>
                          <a:cs typeface="Times New Roman"/>
                        </a:rPr>
                        <a:t>Clothes: </a:t>
                      </a:r>
                      <a:r>
                        <a:rPr lang="en-US" sz="2400" dirty="0">
                          <a:solidFill>
                            <a:srgbClr val="000000"/>
                          </a:solidFill>
                          <a:effectLst/>
                          <a:latin typeface="Arial"/>
                          <a:ea typeface="Times New Roman"/>
                          <a:cs typeface="Times New Roman"/>
                        </a:rPr>
                        <a:t>other Masters altogether keep them </a:t>
                      </a:r>
                      <a:r>
                        <a:rPr lang="en-US" sz="2400" dirty="0" smtClean="0">
                          <a:solidFill>
                            <a:srgbClr val="000000"/>
                          </a:solidFill>
                          <a:effectLst/>
                          <a:latin typeface="Arial"/>
                          <a:ea typeface="Times New Roman"/>
                          <a:cs typeface="Times New Roman"/>
                        </a:rPr>
                        <a:t>months </a:t>
                      </a:r>
                      <a:r>
                        <a:rPr lang="en-US" sz="2400" dirty="0">
                          <a:solidFill>
                            <a:srgbClr val="000000"/>
                          </a:solidFill>
                          <a:effectLst/>
                          <a:latin typeface="Arial"/>
                          <a:ea typeface="Times New Roman"/>
                          <a:cs typeface="Times New Roman"/>
                        </a:rPr>
                        <a:t>and </a:t>
                      </a:r>
                      <a:r>
                        <a:rPr lang="en-US" sz="2400" dirty="0" smtClean="0">
                          <a:solidFill>
                            <a:srgbClr val="000000"/>
                          </a:solidFill>
                          <a:effectLst/>
                          <a:latin typeface="Arial"/>
                          <a:ea typeface="Times New Roman"/>
                          <a:cs typeface="Times New Roman"/>
                        </a:rPr>
                        <a:t>months </a:t>
                      </a:r>
                      <a:r>
                        <a:rPr lang="en-US" sz="2400" dirty="0">
                          <a:solidFill>
                            <a:srgbClr val="000000"/>
                          </a:solidFill>
                          <a:effectLst/>
                          <a:latin typeface="Arial"/>
                          <a:ea typeface="Times New Roman"/>
                          <a:cs typeface="Times New Roman"/>
                        </a:rPr>
                        <a:t>before they are washed to the </a:t>
                      </a:r>
                      <a:r>
                        <a:rPr lang="en-US" sz="2400" dirty="0" smtClean="0">
                          <a:solidFill>
                            <a:srgbClr val="000000"/>
                          </a:solidFill>
                          <a:effectLst/>
                          <a:latin typeface="Arial"/>
                          <a:ea typeface="Times New Roman"/>
                          <a:cs typeface="Times New Roman"/>
                        </a:rPr>
                        <a:t>skin</a:t>
                      </a:r>
                      <a:r>
                        <a:rPr lang="en-US" sz="2400" dirty="0">
                          <a:solidFill>
                            <a:srgbClr val="000000"/>
                          </a:solidFill>
                          <a:effectLst/>
                          <a:latin typeface="Arial"/>
                          <a:ea typeface="Times New Roman"/>
                          <a:cs typeface="Times New Roman"/>
                        </a:rPr>
                        <a:t>.</a:t>
                      </a:r>
                      <a:endParaRPr lang="en-US" sz="2400" dirty="0">
                        <a:effectLst/>
                        <a:latin typeface="Calibri"/>
                        <a:ea typeface="Calibri"/>
                        <a:cs typeface="Times New Roman"/>
                      </a:endParaRPr>
                    </a:p>
                  </a:txBody>
                  <a:tcPr marL="28575" marR="28575" marT="28575" marB="28575" anchor="ctr">
                    <a:lnL>
                      <a:noFill/>
                    </a:lnL>
                    <a:lnR>
                      <a:noFill/>
                    </a:lnR>
                    <a:lnT>
                      <a:noFill/>
                    </a:lnT>
                    <a:lnB>
                      <a:noFill/>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743028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1834 - Chimney Sweeps Act</a:t>
            </a:r>
            <a:endParaRPr lang="en-US" dirty="0"/>
          </a:p>
        </p:txBody>
      </p:sp>
      <p:sp>
        <p:nvSpPr>
          <p:cNvPr id="3" name="Content Placeholder 2"/>
          <p:cNvSpPr>
            <a:spLocks noGrp="1"/>
          </p:cNvSpPr>
          <p:nvPr>
            <p:ph idx="1"/>
          </p:nvPr>
        </p:nvSpPr>
        <p:spPr/>
        <p:txBody>
          <a:bodyPr/>
          <a:lstStyle/>
          <a:p>
            <a:pPr marL="0" indent="0">
              <a:buNone/>
            </a:pPr>
            <a:r>
              <a:rPr lang="en-US" b="1" dirty="0"/>
              <a:t/>
            </a:r>
            <a:br>
              <a:rPr lang="en-US" b="1" dirty="0"/>
            </a:br>
            <a:r>
              <a:rPr lang="en-US" dirty="0" smtClean="0"/>
              <a:t>The law now says that you had to be at least 10 years old to an apprenticeship chimney sweep</a:t>
            </a:r>
            <a:endParaRPr lang="en-US" dirty="0"/>
          </a:p>
          <a:p>
            <a:endParaRPr lang="en-US" dirty="0"/>
          </a:p>
        </p:txBody>
      </p:sp>
    </p:spTree>
    <p:extLst>
      <p:ext uri="{BB962C8B-B14F-4D97-AF65-F5344CB8AC3E}">
        <p14:creationId xmlns:p14="http://schemas.microsoft.com/office/powerpoint/2010/main" val="26422149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2510" y="2528860"/>
            <a:ext cx="7620000" cy="3139321"/>
          </a:xfrm>
          <a:prstGeom prst="rect">
            <a:avLst/>
          </a:prstGeom>
        </p:spPr>
        <p:txBody>
          <a:bodyPr wrap="square">
            <a:spAutoFit/>
          </a:bodyPr>
          <a:lstStyle/>
          <a:p>
            <a:r>
              <a:rPr lang="en-US" sz="3600" dirty="0" smtClean="0">
                <a:effectLst/>
              </a:rPr>
              <a:t>A law of 1840 made it an offence, punishable by a fine, to send anyone under the age of 21 up a chimney to sweep it and the minimum age for sweeps’ apprentices was raised to 16.</a:t>
            </a:r>
            <a:endParaRPr lang="en-US" sz="3600" dirty="0" smtClean="0"/>
          </a:p>
          <a:p>
            <a:endParaRPr lang="en-US" dirty="0"/>
          </a:p>
        </p:txBody>
      </p:sp>
      <p:sp>
        <p:nvSpPr>
          <p:cNvPr id="3" name="TextBox 2"/>
          <p:cNvSpPr txBox="1"/>
          <p:nvPr/>
        </p:nvSpPr>
        <p:spPr>
          <a:xfrm>
            <a:off x="914400" y="990600"/>
            <a:ext cx="5943600" cy="1200329"/>
          </a:xfrm>
          <a:prstGeom prst="rect">
            <a:avLst/>
          </a:prstGeom>
          <a:noFill/>
        </p:spPr>
        <p:txBody>
          <a:bodyPr wrap="square" rtlCol="0">
            <a:spAutoFit/>
          </a:bodyPr>
          <a:lstStyle/>
          <a:p>
            <a:r>
              <a:rPr lang="en-US" sz="3600" dirty="0" smtClean="0">
                <a:solidFill>
                  <a:srgbClr val="FF0000"/>
                </a:solidFill>
              </a:rPr>
              <a:t>Another law to stop boys going  up chimneys</a:t>
            </a:r>
            <a:endParaRPr lang="en-US" sz="3600" dirty="0">
              <a:solidFill>
                <a:srgbClr val="FF0000"/>
              </a:solidFill>
            </a:endParaRPr>
          </a:p>
        </p:txBody>
      </p:sp>
    </p:spTree>
    <p:extLst>
      <p:ext uri="{BB962C8B-B14F-4D97-AF65-F5344CB8AC3E}">
        <p14:creationId xmlns:p14="http://schemas.microsoft.com/office/powerpoint/2010/main" val="2616434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067" t="13271" r="15477" b="9748"/>
          <a:stretch/>
        </p:blipFill>
        <p:spPr bwMode="auto">
          <a:xfrm>
            <a:off x="172479" y="286080"/>
            <a:ext cx="8955706" cy="5279366"/>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p:nvPr/>
        </p:nvSpPr>
        <p:spPr>
          <a:xfrm>
            <a:off x="2743200" y="4724400"/>
            <a:ext cx="5867400" cy="1371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8175" y="287518"/>
            <a:ext cx="16224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64875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9898" r="34909" b="8586"/>
          <a:stretch/>
        </p:blipFill>
        <p:spPr bwMode="auto">
          <a:xfrm>
            <a:off x="-33251" y="228600"/>
            <a:ext cx="9334750" cy="5769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ounded Rectangle 2"/>
          <p:cNvSpPr/>
          <p:nvPr/>
        </p:nvSpPr>
        <p:spPr>
          <a:xfrm>
            <a:off x="1981200" y="4991100"/>
            <a:ext cx="5257800" cy="6477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781800" y="76200"/>
            <a:ext cx="1524000" cy="830997"/>
          </a:xfrm>
          <a:prstGeom prst="rect">
            <a:avLst/>
          </a:prstGeom>
          <a:solidFill>
            <a:schemeClr val="accent2"/>
          </a:solidFill>
        </p:spPr>
        <p:txBody>
          <a:bodyPr wrap="square" rtlCol="0">
            <a:spAutoFit/>
          </a:bodyPr>
          <a:lstStyle/>
          <a:p>
            <a:r>
              <a:rPr lang="en-US" sz="2400" dirty="0" smtClean="0">
                <a:solidFill>
                  <a:schemeClr val="bg1">
                    <a:lumMod val="95000"/>
                  </a:schemeClr>
                </a:solidFill>
              </a:rPr>
              <a:t>1861 census</a:t>
            </a:r>
            <a:endParaRPr lang="en-US" sz="2400" dirty="0">
              <a:solidFill>
                <a:schemeClr val="bg1">
                  <a:lumMod val="95000"/>
                </a:schemeClr>
              </a:solidFill>
            </a:endParaRPr>
          </a:p>
        </p:txBody>
      </p:sp>
    </p:spTree>
    <p:extLst>
      <p:ext uri="{BB962C8B-B14F-4D97-AF65-F5344CB8AC3E}">
        <p14:creationId xmlns:p14="http://schemas.microsoft.com/office/powerpoint/2010/main" val="14473162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447800"/>
            <a:ext cx="2560839" cy="3974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445172" y="5867400"/>
            <a:ext cx="4572000" cy="646331"/>
          </a:xfrm>
          <a:prstGeom prst="rect">
            <a:avLst/>
          </a:prstGeom>
        </p:spPr>
        <p:txBody>
          <a:bodyPr>
            <a:spAutoFit/>
          </a:bodyPr>
          <a:lstStyle/>
          <a:p>
            <a:r>
              <a:rPr lang="en-US" dirty="0" smtClean="0"/>
              <a:t>http://birminghamchildrenslives.wordpress.com/tag/chimney-sweeps/</a:t>
            </a:r>
            <a:endParaRPr lang="en-US" dirty="0"/>
          </a:p>
        </p:txBody>
      </p:sp>
      <p:sp>
        <p:nvSpPr>
          <p:cNvPr id="3" name="TextBox 2"/>
          <p:cNvSpPr txBox="1"/>
          <p:nvPr/>
        </p:nvSpPr>
        <p:spPr>
          <a:xfrm>
            <a:off x="3502572" y="533400"/>
            <a:ext cx="5029200" cy="5078313"/>
          </a:xfrm>
          <a:prstGeom prst="rect">
            <a:avLst/>
          </a:prstGeom>
          <a:noFill/>
        </p:spPr>
        <p:txBody>
          <a:bodyPr wrap="square" rtlCol="0">
            <a:spAutoFit/>
          </a:bodyPr>
          <a:lstStyle/>
          <a:p>
            <a:r>
              <a:rPr lang="en-US" i="1" dirty="0" smtClean="0">
                <a:effectLst/>
              </a:rPr>
              <a:t>Inside </a:t>
            </a:r>
            <a:r>
              <a:rPr lang="en-GB" i="1" dirty="0" smtClean="0"/>
              <a:t>this pamphlet</a:t>
            </a:r>
            <a:r>
              <a:rPr lang="en-GB" b="1" i="1" dirty="0" smtClean="0"/>
              <a:t> </a:t>
            </a:r>
            <a:r>
              <a:rPr lang="en-GB" i="1" dirty="0"/>
              <a:t>(Association for the Suppression of climbing boys</a:t>
            </a:r>
            <a:r>
              <a:rPr lang="en-GB" i="1" dirty="0" smtClean="0"/>
              <a:t>) </a:t>
            </a:r>
            <a:r>
              <a:rPr lang="en-US" i="1" dirty="0" smtClean="0">
                <a:effectLst/>
              </a:rPr>
              <a:t>Richard  writes:</a:t>
            </a:r>
          </a:p>
          <a:p>
            <a:endParaRPr lang="en-US" i="1" dirty="0"/>
          </a:p>
          <a:p>
            <a:endParaRPr lang="en-US" i="1" dirty="0"/>
          </a:p>
          <a:p>
            <a:r>
              <a:rPr lang="en-US" sz="2800" i="1" dirty="0" smtClean="0">
                <a:effectLst/>
              </a:rPr>
              <a:t>The sufferings I endured then and subsequently I would not again repeat for any amount of wealth. </a:t>
            </a:r>
            <a:r>
              <a:rPr lang="en-US" sz="2800" b="1" i="1" dirty="0" smtClean="0">
                <a:effectLst/>
              </a:rPr>
              <a:t>I was forced up chimneys</a:t>
            </a:r>
            <a:r>
              <a:rPr lang="en-US" sz="2800" i="1" dirty="0" smtClean="0">
                <a:effectLst/>
              </a:rPr>
              <a:t> in a state of complete nudity, sometimes two or three times a day, and my bed for those ten years consisted of straw and soot-bags.</a:t>
            </a:r>
            <a:endParaRPr lang="en-US" sz="2800" dirty="0">
              <a:effectLst/>
            </a:endParaRPr>
          </a:p>
        </p:txBody>
      </p:sp>
    </p:spTree>
    <p:extLst>
      <p:ext uri="{BB962C8B-B14F-4D97-AF65-F5344CB8AC3E}">
        <p14:creationId xmlns:p14="http://schemas.microsoft.com/office/powerpoint/2010/main" val="15192637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533400"/>
            <a:ext cx="5486400" cy="5632311"/>
          </a:xfrm>
          <a:prstGeom prst="rect">
            <a:avLst/>
          </a:prstGeom>
        </p:spPr>
        <p:txBody>
          <a:bodyPr wrap="square">
            <a:spAutoFit/>
          </a:bodyPr>
          <a:lstStyle/>
          <a:p>
            <a:r>
              <a:rPr lang="en-US" sz="3600" dirty="0"/>
              <a:t>In 1863 the publication of 'The Water-Babies', a novel by Charles Kingsley, did much to raise public awareness about the gross mistreatment of children in this kind of employment through its central character, Tom, a child chimney </a:t>
            </a:r>
            <a:r>
              <a:rPr lang="en-US" sz="3600" dirty="0" smtClean="0"/>
              <a:t>sweep.</a:t>
            </a:r>
            <a:endParaRPr lang="en-US" sz="3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143000"/>
            <a:ext cx="3257550" cy="4653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18392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Finally</a:t>
            </a:r>
            <a:endParaRPr lang="en-US" b="1"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t>In 1875 the police were given powers to make sure no young boys went up chimneys again.</a:t>
            </a:r>
          </a:p>
          <a:p>
            <a:pPr marL="0" indent="0">
              <a:buNone/>
            </a:pPr>
            <a:endParaRPr lang="en-US" dirty="0"/>
          </a:p>
          <a:p>
            <a:pPr marL="0" indent="0">
              <a:buNone/>
            </a:pPr>
            <a:r>
              <a:rPr lang="en-US" dirty="0" smtClean="0"/>
              <a:t>Instead work was carried out by special machines as you can see on the next slide.</a:t>
            </a:r>
            <a:endParaRPr lang="en-US" dirty="0"/>
          </a:p>
        </p:txBody>
      </p:sp>
    </p:spTree>
    <p:extLst>
      <p:ext uri="{BB962C8B-B14F-4D97-AF65-F5344CB8AC3E}">
        <p14:creationId xmlns:p14="http://schemas.microsoft.com/office/powerpoint/2010/main" val="12622197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685800"/>
            <a:ext cx="3439510" cy="5477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477000" y="1524000"/>
            <a:ext cx="2286000" cy="2246769"/>
          </a:xfrm>
          <a:prstGeom prst="rect">
            <a:avLst/>
          </a:prstGeom>
          <a:noFill/>
        </p:spPr>
        <p:txBody>
          <a:bodyPr wrap="square" rtlCol="0">
            <a:spAutoFit/>
          </a:bodyPr>
          <a:lstStyle/>
          <a:p>
            <a:r>
              <a:rPr lang="en-US" sz="2800" dirty="0" smtClean="0"/>
              <a:t>Then they started to use machines rather than boys</a:t>
            </a:r>
            <a:r>
              <a:rPr lang="en-US" dirty="0" smtClean="0"/>
              <a:t>.</a:t>
            </a:r>
            <a:endParaRPr lang="en-US" dirty="0"/>
          </a:p>
        </p:txBody>
      </p:sp>
    </p:spTree>
    <p:extLst>
      <p:ext uri="{BB962C8B-B14F-4D97-AF65-F5344CB8AC3E}">
        <p14:creationId xmlns:p14="http://schemas.microsoft.com/office/powerpoint/2010/main" val="8694413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962400" y="413657"/>
            <a:ext cx="4680857"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57200" y="257010"/>
            <a:ext cx="4572000" cy="6343981"/>
          </a:xfrm>
          <a:prstGeom prst="rect">
            <a:avLst/>
          </a:prstGeom>
        </p:spPr>
        <p:txBody>
          <a:bodyPr>
            <a:spAutoFit/>
          </a:bodyPr>
          <a:lstStyle/>
          <a:p>
            <a:pPr>
              <a:lnSpc>
                <a:spcPct val="107000"/>
              </a:lnSpc>
              <a:spcAft>
                <a:spcPts val="800"/>
              </a:spcAft>
            </a:pPr>
            <a:r>
              <a:rPr lang="en-GB" sz="1600" b="1" kern="1800" dirty="0">
                <a:solidFill>
                  <a:srgbClr val="F96600"/>
                </a:solidFill>
                <a:latin typeface="Arial" panose="020B0604020202020204" pitchFamily="34" charset="0"/>
                <a:ea typeface="Times New Roman" panose="02020603050405020304" pitchFamily="18" charset="0"/>
                <a:cs typeface="Times New Roman" panose="02020603050405020304" pitchFamily="18" charset="0"/>
              </a:rPr>
              <a:t>The Chimney Boy's Story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Inside the chimney, high I climb.</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It's dark inside the sooty stack.</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 lose all sense of passing time.</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Inside the chimney,</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high I climb</a:t>
            </a:r>
            <a:r>
              <a:rPr lang="en-GB" sz="1600" dirty="0" smtClean="0">
                <a:solidFill>
                  <a:srgbClr val="333333"/>
                </a:solidFill>
                <a:latin typeface="Arial" panose="020B0604020202020204" pitchFamily="34" charset="0"/>
                <a:ea typeface="Times New Roman" panose="02020603050405020304" pitchFamily="18" charset="0"/>
                <a:cs typeface="Times New Roman" panose="02020603050405020304" pitchFamily="18" charset="0"/>
              </a:rPr>
              <a:t>.</a:t>
            </a:r>
            <a:br>
              <a:rPr lang="en-GB" sz="1600" dirty="0" smtClean="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Inside the chimney, high I climb.</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Far, far above .... a patch of blue</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where one white cloud drifts into view.</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 stop to rest, but that's a crime.</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Inside the chimney,</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high I climb.</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Inside the chimney, high I climb.</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My bare feet slip on crumbling bricks.</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 clear rooks' nests - dead leaves and sticks.</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The master yells, 'Get working, brat!'</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I'm starved. Sometimes I eat a stewed rat.</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err="1">
                <a:solidFill>
                  <a:srgbClr val="333333"/>
                </a:solidFill>
                <a:latin typeface="Arial" panose="020B0604020202020204" pitchFamily="34" charset="0"/>
                <a:ea typeface="Times New Roman" panose="02020603050405020304" pitchFamily="18" charset="0"/>
                <a:cs typeface="Times New Roman" panose="02020603050405020304" pitchFamily="18" charset="0"/>
              </a:rPr>
              <a:t>Soots's</a:t>
            </a: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 in my hair. I'm tasting grime.</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Inside the chimney,</a:t>
            </a:r>
            <a:b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br>
            <a:r>
              <a:rPr lang="en-GB" sz="1600"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high I climb.</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005D93"/>
                </a:solidFill>
                <a:latin typeface="Arial" panose="020B0604020202020204" pitchFamily="34" charset="0"/>
                <a:ea typeface="Times New Roman" panose="02020603050405020304" pitchFamily="18" charset="0"/>
                <a:cs typeface="Times New Roman" panose="02020603050405020304" pitchFamily="18" charset="0"/>
                <a:hlinkClick r:id="rId3"/>
              </a:rPr>
              <a:t>Wes Magee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88635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389</TotalTime>
  <Words>713</Words>
  <Application>Microsoft Office PowerPoint</Application>
  <PresentationFormat>On-screen Show (4:3)</PresentationFormat>
  <Paragraphs>39</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Times New Roman</vt:lpstr>
      <vt:lpstr>Office Theme</vt:lpstr>
      <vt:lpstr>What was life like for climbing boys?</vt:lpstr>
      <vt:lpstr>PowerPoint Presentation</vt:lpstr>
      <vt:lpstr>PowerPoint Presentation</vt:lpstr>
      <vt:lpstr>PowerPoint Presentation</vt:lpstr>
      <vt:lpstr>PowerPoint Presentation</vt:lpstr>
      <vt:lpstr>PowerPoint Presentation</vt:lpstr>
      <vt:lpstr>PowerPoint Presentation</vt:lpstr>
      <vt:lpstr>Witness William Cooper, 1819</vt:lpstr>
      <vt:lpstr>William Cooper’s evidence- 2</vt:lpstr>
      <vt:lpstr>1834 - Chimney Sweeps Act</vt:lpstr>
      <vt:lpstr>PowerPoint Presentation</vt:lpstr>
      <vt:lpstr>PowerPoint Presentation</vt:lpstr>
      <vt:lpstr>PowerPoint Presentation</vt:lpstr>
      <vt:lpstr>PowerPoint Presentation</vt:lpstr>
      <vt:lpstr>PowerPoint Presentation</vt:lpstr>
      <vt:lpstr>Finally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Neil</dc:creator>
  <cp:lastModifiedBy>Mr A. Searle</cp:lastModifiedBy>
  <cp:revision>55</cp:revision>
  <cp:lastPrinted>2019-12-20T08:34:17Z</cp:lastPrinted>
  <dcterms:created xsi:type="dcterms:W3CDTF">2012-02-20T10:51:03Z</dcterms:created>
  <dcterms:modified xsi:type="dcterms:W3CDTF">2022-01-24T13:00:12Z</dcterms:modified>
</cp:coreProperties>
</file>