
<file path=[Content_Types].xml><?xml version="1.0" encoding="utf-8"?>
<Types xmlns="http://schemas.openxmlformats.org/package/2006/content-types">
  <Default Extension="emf" ContentType="image/x-emf"/>
  <Default Extension="jpeg" ContentType="image/jpeg"/>
  <Default Extension="png" ContentType="image/png"/>
  <Default Extension="pptx" ContentType="application/vnd.openxmlformats-officedocument.presentationml.presentation"/>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70" r:id="rId2"/>
    <p:sldId id="278" r:id="rId3"/>
    <p:sldId id="274" r:id="rId4"/>
    <p:sldId id="268" r:id="rId5"/>
    <p:sldId id="271" r:id="rId6"/>
    <p:sldId id="275" r:id="rId7"/>
    <p:sldId id="276" r:id="rId8"/>
    <p:sldId id="260" r:id="rId9"/>
    <p:sldId id="273" r:id="rId10"/>
    <p:sldId id="261" r:id="rId11"/>
    <p:sldId id="262" r:id="rId12"/>
    <p:sldId id="267" r:id="rId13"/>
    <p:sldId id="263" r:id="rId14"/>
    <p:sldId id="264" r:id="rId15"/>
    <p:sldId id="265" r:id="rId16"/>
    <p:sldId id="266"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FF"/>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5660FB-A18E-4766-A4F9-11904D29173E}" v="146" dt="2022-07-16T19:05:41.03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3E22BB-8CF0-49F8-B97D-CDF3B9CA02A2}" type="datetimeFigureOut">
              <a:rPr lang="en-GB" smtClean="0"/>
              <a:t>12/09/2022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AC79A7-F90B-4EAC-89CF-129D6E1F9903}" type="slidenum">
              <a:rPr lang="en-GB" smtClean="0"/>
              <a:t>‹#›</a:t>
            </a:fld>
            <a:endParaRPr lang="en-GB"/>
          </a:p>
        </p:txBody>
      </p:sp>
    </p:spTree>
    <p:extLst>
      <p:ext uri="{BB962C8B-B14F-4D97-AF65-F5344CB8AC3E}">
        <p14:creationId xmlns:p14="http://schemas.microsoft.com/office/powerpoint/2010/main" val="8689507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EAC79A7-F90B-4EAC-89CF-129D6E1F9903}" type="slidenum">
              <a:rPr lang="en-GB" smtClean="0"/>
              <a:t>16</a:t>
            </a:fld>
            <a:endParaRPr lang="en-GB"/>
          </a:p>
        </p:txBody>
      </p:sp>
    </p:spTree>
    <p:extLst>
      <p:ext uri="{BB962C8B-B14F-4D97-AF65-F5344CB8AC3E}">
        <p14:creationId xmlns:p14="http://schemas.microsoft.com/office/powerpoint/2010/main" val="39642424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70555-EF22-EE8D-FCCC-891C1DCAE7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E0B9A75-54DF-A052-35FD-18021460F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45A519-9015-8FCB-E4E2-3D1246C27A2E}"/>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5E880A55-93DA-E57B-F9F2-4AC337C252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CC913D-C1F1-C06E-96CC-D282E1D4EAE4}"/>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8561795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7ECF0-59E8-6FB3-B929-88125182A3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D881EC-3BF2-15BB-D347-CCF4ECF4B48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368A4F-8A72-0894-2C13-934CC33CE627}"/>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40180DA8-E4B3-2119-3D95-380F85BCCC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D8A75-09A0-52D5-067D-D1AD6B9E3C4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05588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DEA38-9EB9-1172-8AF6-A51C5ABB70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13EE528-7EA0-BC8C-4468-75AAB7A326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E541E7-6DA7-2730-EDB0-B4473F8F9810}"/>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7C888029-81FB-9D9D-AFDB-5C88B71CD4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4F76AE-32AC-8D4F-24DD-1CA08612C73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099801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159A6-4E97-3266-AC4C-16935349D6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045337-1E7F-879F-F745-097616C8B69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90EAA9-E2C6-5A32-77DB-46ED0842BB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3741E8-233A-87D4-534F-F45233D8164E}"/>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6" name="Footer Placeholder 5">
            <a:extLst>
              <a:ext uri="{FF2B5EF4-FFF2-40B4-BE49-F238E27FC236}">
                <a16:creationId xmlns:a16="http://schemas.microsoft.com/office/drawing/2014/main" id="{57993D12-4EEC-DEF7-0F46-970D768983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9B1EA2-406D-80DC-7B05-6541EA4A6935}"/>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173755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49FA8-59E9-0C27-671A-A3DF445D645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7EE6C3-F3DD-1A76-85D2-081389B452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26DB58-04B9-F908-FD8A-FFB09EE08F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912C7A-3DE4-1CD4-F1B3-9AB64CD716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518BC2-5C54-869D-9D9E-9A5E6DAC0D9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8EBFEE-50BE-C0EB-CD0B-47AF66F7F309}"/>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8" name="Footer Placeholder 7">
            <a:extLst>
              <a:ext uri="{FF2B5EF4-FFF2-40B4-BE49-F238E27FC236}">
                <a16:creationId xmlns:a16="http://schemas.microsoft.com/office/drawing/2014/main" id="{FDAD1BB4-84C1-B5AE-1DC1-B1B72E1C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1CF400-6DE4-7053-9F3D-D668B72308C8}"/>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832489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23CDC-AD1B-58C6-5AAE-094BF49E20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9CA40C-319F-A76E-F6DF-CB3FFD0392AE}"/>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4" name="Footer Placeholder 3">
            <a:extLst>
              <a:ext uri="{FF2B5EF4-FFF2-40B4-BE49-F238E27FC236}">
                <a16:creationId xmlns:a16="http://schemas.microsoft.com/office/drawing/2014/main" id="{4E77DE6A-DF01-F26C-1A9E-1DCA6D1A8F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32300C-99FC-4D41-2EE7-C3A467EB0E49}"/>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4112106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DDE748-BC80-023D-EB3C-427B13240160}"/>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3" name="Footer Placeholder 2">
            <a:extLst>
              <a:ext uri="{FF2B5EF4-FFF2-40B4-BE49-F238E27FC236}">
                <a16:creationId xmlns:a16="http://schemas.microsoft.com/office/drawing/2014/main" id="{CEF42EFA-E23D-3D4D-18C8-641B69E7C71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DC0538-BA2F-8BC5-B6A8-57C225E9A24E}"/>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3913157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1FE3F-2C05-6C42-19D1-55F7B5AAD5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366CE46-B2A7-FE1D-07D1-213E678989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9C6A33-710E-5E1B-5781-5F3FDA3C18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B63529-8C6A-BF1E-8644-133D8D6A5358}"/>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6" name="Footer Placeholder 5">
            <a:extLst>
              <a:ext uri="{FF2B5EF4-FFF2-40B4-BE49-F238E27FC236}">
                <a16:creationId xmlns:a16="http://schemas.microsoft.com/office/drawing/2014/main" id="{66852FCF-CAE5-71A2-86F6-37E21E7079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98B4FD-DCA6-B0D3-74A4-75D0DA6C3D34}"/>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573233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F8247-F850-885F-9A09-C07AEF0285A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EC6E2EE-F856-CC5B-97A6-553E129785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6607782-D646-93B9-9A0D-55BD004D3F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9145C2-97AA-4452-C3F1-78656358C5C5}"/>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6" name="Footer Placeholder 5">
            <a:extLst>
              <a:ext uri="{FF2B5EF4-FFF2-40B4-BE49-F238E27FC236}">
                <a16:creationId xmlns:a16="http://schemas.microsoft.com/office/drawing/2014/main" id="{D2BBBF92-39F7-F036-8AFB-6E49282A0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7B395E-C0B9-9DB9-263B-C015042C5130}"/>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3857571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209D9-3C0F-C8BE-9E63-CC8B8920269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60CE96C-B158-3755-C464-C79E6B764A8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8565D6-728F-9A13-B1A1-98FF5F131ED5}"/>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8C8D5BD2-5880-18CB-AD6B-A26F1CF02B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B88524-DF5C-0E24-2165-5774B86B12D3}"/>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1758569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671DCC-0CBD-CE29-C0B0-7650CA9185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61954A-41F8-6883-E443-024C195D794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8F94BD-0A6C-BEC6-6FF4-D573314C1DE0}"/>
              </a:ext>
            </a:extLst>
          </p:cNvPr>
          <p:cNvSpPr>
            <a:spLocks noGrp="1"/>
          </p:cNvSpPr>
          <p:nvPr>
            <p:ph type="dt" sz="half" idx="10"/>
          </p:nvPr>
        </p:nvSpPr>
        <p:spPr/>
        <p:txBody>
          <a:body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A1EF629E-AD54-4CFF-3C7C-1C10398FED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CD244F-FF58-0276-A1CF-053E9FB400D0}"/>
              </a:ext>
            </a:extLst>
          </p:cNvPr>
          <p:cNvSpPr>
            <a:spLocks noGrp="1"/>
          </p:cNvSpPr>
          <p:nvPr>
            <p:ph type="sldNum" sz="quarter" idx="12"/>
          </p:nvPr>
        </p:nvSpPr>
        <p:spPr/>
        <p:txBody>
          <a:bodyPr/>
          <a:lstStyle/>
          <a:p>
            <a:fld id="{DB552E96-B148-48B5-ADB1-AB64095558E8}" type="slidenum">
              <a:rPr lang="en-GB" smtClean="0"/>
              <a:t>‹#›</a:t>
            </a:fld>
            <a:endParaRPr lang="en-GB"/>
          </a:p>
        </p:txBody>
      </p:sp>
    </p:spTree>
    <p:extLst>
      <p:ext uri="{BB962C8B-B14F-4D97-AF65-F5344CB8AC3E}">
        <p14:creationId xmlns:p14="http://schemas.microsoft.com/office/powerpoint/2010/main" val="575412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D39798-7473-9AFE-A36A-B64C4E81EA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773643D-0ABA-B45E-CEE0-518DE6CA78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F3E3E9-7633-D572-87C5-56FD75F7E6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AE7FEB-FCB6-407D-A501-EE9F8FADE00F}" type="datetimeFigureOut">
              <a:rPr lang="en-GB" smtClean="0"/>
              <a:t>12/09/2022</a:t>
            </a:fld>
            <a:endParaRPr lang="en-GB"/>
          </a:p>
        </p:txBody>
      </p:sp>
      <p:sp>
        <p:nvSpPr>
          <p:cNvPr id="5" name="Footer Placeholder 4">
            <a:extLst>
              <a:ext uri="{FF2B5EF4-FFF2-40B4-BE49-F238E27FC236}">
                <a16:creationId xmlns:a16="http://schemas.microsoft.com/office/drawing/2014/main" id="{5A159571-F6E2-204F-EBAA-C86F3374B6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B008942-8692-D12A-3F93-B8A2F4952C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552E96-B148-48B5-ADB1-AB64095558E8}" type="slidenum">
              <a:rPr lang="en-GB" smtClean="0"/>
              <a:t>‹#›</a:t>
            </a:fld>
            <a:endParaRPr lang="en-GB"/>
          </a:p>
        </p:txBody>
      </p:sp>
    </p:spTree>
    <p:extLst>
      <p:ext uri="{BB962C8B-B14F-4D97-AF65-F5344CB8AC3E}">
        <p14:creationId xmlns:p14="http://schemas.microsoft.com/office/powerpoint/2010/main" val="24046343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package" Target="../embeddings/Microsoft_PowerPoint_Presentation.pptx"/><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1028" name="Picture 4" descr="Barn Owl">
            <a:extLst>
              <a:ext uri="{FF2B5EF4-FFF2-40B4-BE49-F238E27FC236}">
                <a16:creationId xmlns:a16="http://schemas.microsoft.com/office/drawing/2014/main" id="{695A4438-16E1-5EB7-B710-E711C464FC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2840" y="96035"/>
            <a:ext cx="2909999" cy="3332965"/>
          </a:xfrm>
          <a:prstGeom prst="rect">
            <a:avLst/>
          </a:prstGeom>
          <a:ln>
            <a:solidFill>
              <a:schemeClr val="accent4">
                <a:lumMod val="60000"/>
                <a:lumOff val="40000"/>
              </a:schemeClr>
            </a:solidFill>
          </a:ln>
          <a:extLst>
            <a:ext uri="{909E8E84-426E-40DD-AFC4-6F175D3DCCD1}">
              <a14:hiddenFill xmlns:a14="http://schemas.microsoft.com/office/drawing/2010/main">
                <a:solidFill>
                  <a:srgbClr val="FFFFFF"/>
                </a:solidFill>
              </a14:hiddenFill>
            </a:ext>
          </a:extLst>
        </p:spPr>
      </p:pic>
      <p:pic>
        <p:nvPicPr>
          <p:cNvPr id="1026" name="Picture 2" descr="Welcome to our new class blog! – Year 6 Class Bloga">
            <a:extLst>
              <a:ext uri="{FF2B5EF4-FFF2-40B4-BE49-F238E27FC236}">
                <a16:creationId xmlns:a16="http://schemas.microsoft.com/office/drawing/2014/main" id="{AFF39B88-2D32-9C37-E37A-C87DA1A3FA7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73798" y="2063220"/>
            <a:ext cx="7299851" cy="2292761"/>
          </a:xfrm>
          <a:prstGeom prst="rect">
            <a:avLst/>
          </a:prstGeom>
          <a:scene3d>
            <a:camera prst="orthographicFront"/>
            <a:lightRig rig="threePt" dir="t"/>
          </a:scene3d>
          <a:sp3d>
            <a:bevelT prst="relaxedInset"/>
          </a:sp3d>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ABFA74A-716F-27AD-4312-7A3C46D045E5}"/>
              </a:ext>
            </a:extLst>
          </p:cNvPr>
          <p:cNvSpPr>
            <a:spLocks noGrp="1"/>
          </p:cNvSpPr>
          <p:nvPr>
            <p:ph type="ctrTitle"/>
          </p:nvPr>
        </p:nvSpPr>
        <p:spPr>
          <a:xfrm>
            <a:off x="375139" y="4758635"/>
            <a:ext cx="11139854" cy="930447"/>
          </a:xfrm>
          <a:solidFill>
            <a:schemeClr val="tx1">
              <a:lumMod val="75000"/>
              <a:lumOff val="25000"/>
            </a:schemeClr>
          </a:solidFill>
        </p:spPr>
        <p:txBody>
          <a:bodyPr>
            <a:normAutofit/>
          </a:bodyPr>
          <a:lstStyle/>
          <a:p>
            <a:r>
              <a:rPr lang="en-GB" sz="5400" dirty="0">
                <a:solidFill>
                  <a:schemeClr val="bg1"/>
                </a:solidFill>
                <a:latin typeface="Goudy Stout" panose="0202090407030B020401" pitchFamily="18" charset="0"/>
              </a:rPr>
              <a:t>Owls</a:t>
            </a:r>
          </a:p>
        </p:txBody>
      </p:sp>
      <p:sp>
        <p:nvSpPr>
          <p:cNvPr id="3" name="Subtitle 2">
            <a:extLst>
              <a:ext uri="{FF2B5EF4-FFF2-40B4-BE49-F238E27FC236}">
                <a16:creationId xmlns:a16="http://schemas.microsoft.com/office/drawing/2014/main" id="{138B7C7C-33E7-F577-E16D-06F220D3B1D3}"/>
              </a:ext>
            </a:extLst>
          </p:cNvPr>
          <p:cNvSpPr>
            <a:spLocks noGrp="1"/>
          </p:cNvSpPr>
          <p:nvPr>
            <p:ph type="subTitle" idx="1"/>
          </p:nvPr>
        </p:nvSpPr>
        <p:spPr>
          <a:xfrm>
            <a:off x="452283" y="5689082"/>
            <a:ext cx="11062709" cy="672389"/>
          </a:xfrm>
          <a:solidFill>
            <a:schemeClr val="tx1">
              <a:lumMod val="75000"/>
              <a:lumOff val="25000"/>
            </a:schemeClr>
          </a:solidFill>
        </p:spPr>
        <p:txBody>
          <a:bodyPr>
            <a:noAutofit/>
          </a:bodyPr>
          <a:lstStyle/>
          <a:p>
            <a:r>
              <a:rPr lang="en-GB" sz="4000" dirty="0">
                <a:solidFill>
                  <a:srgbClr val="F895F8"/>
                </a:solidFill>
              </a:rPr>
              <a:t>Teacher: Mrs M Rees</a:t>
            </a:r>
          </a:p>
        </p:txBody>
      </p:sp>
      <p:pic>
        <p:nvPicPr>
          <p:cNvPr id="1030" name="Picture 6" descr="St Michaels School PTA">
            <a:extLst>
              <a:ext uri="{FF2B5EF4-FFF2-40B4-BE49-F238E27FC236}">
                <a16:creationId xmlns:a16="http://schemas.microsoft.com/office/drawing/2014/main" id="{D0DAF361-4B89-5D03-63C3-7E45B62096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744"/>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9644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3078">
            <a:extLst>
              <a:ext uri="{FF2B5EF4-FFF2-40B4-BE49-F238E27FC236}">
                <a16:creationId xmlns:a16="http://schemas.microsoft.com/office/drawing/2014/main" id="{E5093ECC-8BEB-4546-A80D-0B4887662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No photo description available.">
            <a:extLst>
              <a:ext uri="{FF2B5EF4-FFF2-40B4-BE49-F238E27FC236}">
                <a16:creationId xmlns:a16="http://schemas.microsoft.com/office/drawing/2014/main" id="{FAFC15DC-42C5-B4C9-C109-76AAB1ABFBB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194" b="30207"/>
          <a:stretch/>
        </p:blipFill>
        <p:spPr bwMode="auto">
          <a:xfrm>
            <a:off x="684575" y="685800"/>
            <a:ext cx="10821625" cy="5486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043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4CD28A-640B-B0D1-E97F-5B2E3F96F321}"/>
              </a:ext>
            </a:extLst>
          </p:cNvPr>
          <p:cNvSpPr txBox="1"/>
          <p:nvPr/>
        </p:nvSpPr>
        <p:spPr>
          <a:xfrm>
            <a:off x="206477" y="335845"/>
            <a:ext cx="11695471" cy="6186309"/>
          </a:xfrm>
          <a:prstGeom prst="rect">
            <a:avLst/>
          </a:prstGeom>
          <a:solidFill>
            <a:schemeClr val="accent4">
              <a:lumMod val="40000"/>
              <a:lumOff val="60000"/>
            </a:schemeClr>
          </a:solidFill>
        </p:spPr>
        <p:txBody>
          <a:bodyPr wrap="square">
            <a:spAutoFit/>
          </a:bodyPr>
          <a:lstStyle/>
          <a:p>
            <a:r>
              <a:rPr lang="en-GB" sz="3600" b="1" u="sng" dirty="0"/>
              <a:t>General Information </a:t>
            </a:r>
          </a:p>
          <a:p>
            <a:r>
              <a:rPr lang="en-GB" sz="3600" dirty="0"/>
              <a:t>• At 8:45, the children begin to arrive and complete EMW. This could be maths related or learning required for lessons that day. At 9:00am we start lessons. The register closes at 8:55am.</a:t>
            </a:r>
          </a:p>
          <a:p>
            <a:r>
              <a:rPr lang="en-GB" sz="3600" dirty="0"/>
              <a:t>To avoid being marked late, it is essential that children are in school and ready for the school day by then. </a:t>
            </a:r>
          </a:p>
          <a:p>
            <a:r>
              <a:rPr lang="en-GB" sz="3600" dirty="0"/>
              <a:t>• School ends at 3:20pm and children are dismissed from the playground.</a:t>
            </a:r>
          </a:p>
          <a:p>
            <a:r>
              <a:rPr lang="en-GB" sz="3600" dirty="0"/>
              <a:t>• If you know you will be arriving late, please notify the office staff.</a:t>
            </a:r>
          </a:p>
        </p:txBody>
      </p:sp>
    </p:spTree>
    <p:extLst>
      <p:ext uri="{BB962C8B-B14F-4D97-AF65-F5344CB8AC3E}">
        <p14:creationId xmlns:p14="http://schemas.microsoft.com/office/powerpoint/2010/main" val="1215525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D70325-DEBF-83FE-523C-CD91A9471A11}"/>
              </a:ext>
            </a:extLst>
          </p:cNvPr>
          <p:cNvSpPr txBox="1"/>
          <p:nvPr/>
        </p:nvSpPr>
        <p:spPr>
          <a:xfrm>
            <a:off x="4748874" y="334297"/>
            <a:ext cx="2753032" cy="1200329"/>
          </a:xfrm>
          <a:prstGeom prst="rect">
            <a:avLst/>
          </a:prstGeom>
          <a:noFill/>
        </p:spPr>
        <p:txBody>
          <a:bodyPr wrap="square" rtlCol="0">
            <a:spAutoFit/>
          </a:bodyPr>
          <a:lstStyle/>
          <a:p>
            <a:r>
              <a:rPr lang="en-GB" sz="7200" b="1" dirty="0">
                <a:latin typeface="Goudy Stout" panose="0202090407030B020401" pitchFamily="18" charset="0"/>
              </a:rPr>
              <a:t>P.E</a:t>
            </a:r>
          </a:p>
        </p:txBody>
      </p:sp>
      <p:sp>
        <p:nvSpPr>
          <p:cNvPr id="4" name="TextBox 3">
            <a:extLst>
              <a:ext uri="{FF2B5EF4-FFF2-40B4-BE49-F238E27FC236}">
                <a16:creationId xmlns:a16="http://schemas.microsoft.com/office/drawing/2014/main" id="{90AB267E-B3E2-0B63-7EAA-815691695537}"/>
              </a:ext>
            </a:extLst>
          </p:cNvPr>
          <p:cNvSpPr txBox="1"/>
          <p:nvPr/>
        </p:nvSpPr>
        <p:spPr>
          <a:xfrm>
            <a:off x="383458" y="1691611"/>
            <a:ext cx="11483864" cy="4832092"/>
          </a:xfrm>
          <a:prstGeom prst="rect">
            <a:avLst/>
          </a:prstGeom>
          <a:solidFill>
            <a:schemeClr val="accent6">
              <a:lumMod val="20000"/>
              <a:lumOff val="80000"/>
            </a:schemeClr>
          </a:solidFill>
        </p:spPr>
        <p:txBody>
          <a:bodyPr wrap="square">
            <a:spAutoFit/>
          </a:bodyPr>
          <a:lstStyle/>
          <a:p>
            <a:r>
              <a:rPr lang="en-GB" sz="2800" dirty="0"/>
              <a:t>For the first half term, the children will be taking part in Tag Rugby activities and Hockey.</a:t>
            </a:r>
          </a:p>
          <a:p>
            <a:endParaRPr lang="en-GB" sz="2800" dirty="0"/>
          </a:p>
          <a:p>
            <a:r>
              <a:rPr lang="en-GB" sz="2800" dirty="0"/>
              <a:t>• After half term, our sports will be Football and Dance.</a:t>
            </a:r>
          </a:p>
          <a:p>
            <a:endParaRPr lang="en-GB" sz="2800" dirty="0"/>
          </a:p>
          <a:p>
            <a:r>
              <a:rPr lang="en-GB" sz="2800" dirty="0"/>
              <a:t> • P.E. is on Mondays and Tuesdays. </a:t>
            </a:r>
          </a:p>
          <a:p>
            <a:endParaRPr lang="en-GB" sz="2800" dirty="0"/>
          </a:p>
          <a:p>
            <a:r>
              <a:rPr lang="en-GB" sz="2800" dirty="0"/>
              <a:t>• Children should come to school in PE kit on these days.</a:t>
            </a:r>
          </a:p>
          <a:p>
            <a:endParaRPr lang="en-GB" sz="2800" dirty="0"/>
          </a:p>
          <a:p>
            <a:r>
              <a:rPr lang="en-GB" sz="2800" dirty="0"/>
              <a:t>• Long hair must be tied back and earrings should be removed (plastic retainers could be used to ensure newly pierced ears maintain their holes).</a:t>
            </a:r>
          </a:p>
        </p:txBody>
      </p:sp>
      <p:pic>
        <p:nvPicPr>
          <p:cNvPr id="5" name="Picture 6" descr="St Michaels School PTA">
            <a:extLst>
              <a:ext uri="{FF2B5EF4-FFF2-40B4-BE49-F238E27FC236}">
                <a16:creationId xmlns:a16="http://schemas.microsoft.com/office/drawing/2014/main" id="{7ACF34CF-B1F7-0B4F-F29F-D70E05DEFB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44"/>
            <a:ext cx="1641987" cy="164198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Make a Tag tackle">
            <a:extLst>
              <a:ext uri="{FF2B5EF4-FFF2-40B4-BE49-F238E27FC236}">
                <a16:creationId xmlns:a16="http://schemas.microsoft.com/office/drawing/2014/main" id="{A191EF91-4D88-87E4-C599-FA860FEE2A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3767" y="177194"/>
            <a:ext cx="2199353" cy="1450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8672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CE335D7-2970-8FE4-61D3-432A58B1811B}"/>
              </a:ext>
            </a:extLst>
          </p:cNvPr>
          <p:cNvSpPr txBox="1"/>
          <p:nvPr/>
        </p:nvSpPr>
        <p:spPr>
          <a:xfrm>
            <a:off x="556532" y="643467"/>
            <a:ext cx="11210925" cy="744836"/>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3200" b="1" kern="1200" dirty="0">
                <a:solidFill>
                  <a:schemeClr val="bg1"/>
                </a:solidFill>
                <a:latin typeface="+mj-lt"/>
                <a:ea typeface="+mj-ea"/>
                <a:cs typeface="+mj-cs"/>
              </a:rPr>
              <a:t>Year 6 weekly</a:t>
            </a:r>
          </a:p>
        </p:txBody>
      </p:sp>
      <p:sp>
        <p:nvSpPr>
          <p:cNvPr id="3" name="Rectangle 1">
            <a:extLst>
              <a:ext uri="{FF2B5EF4-FFF2-40B4-BE49-F238E27FC236}">
                <a16:creationId xmlns:a16="http://schemas.microsoft.com/office/drawing/2014/main" id="{6AE105A1-B373-F8AC-A0EE-9540684D93C6}"/>
              </a:ext>
            </a:extLst>
          </p:cNvPr>
          <p:cNvSpPr>
            <a:spLocks noChangeArrowheads="1"/>
          </p:cNvSpPr>
          <p:nvPr/>
        </p:nvSpPr>
        <p:spPr bwMode="auto">
          <a:xfrm>
            <a:off x="2244725"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623E8A11-7F48-1830-184B-B7C0B710A838}"/>
              </a:ext>
            </a:extLst>
          </p:cNvPr>
          <p:cNvSpPr>
            <a:spLocks noChangeArrowheads="1"/>
          </p:cNvSpPr>
          <p:nvPr/>
        </p:nvSpPr>
        <p:spPr bwMode="auto">
          <a:xfrm>
            <a:off x="2244725"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8" name="Table 7">
            <a:extLst>
              <a:ext uri="{FF2B5EF4-FFF2-40B4-BE49-F238E27FC236}">
                <a16:creationId xmlns:a16="http://schemas.microsoft.com/office/drawing/2014/main" id="{90FD22C6-6108-5E77-4CCF-4543709AD465}"/>
              </a:ext>
            </a:extLst>
          </p:cNvPr>
          <p:cNvGraphicFramePr>
            <a:graphicFrameLocks noGrp="1"/>
          </p:cNvGraphicFramePr>
          <p:nvPr>
            <p:extLst>
              <p:ext uri="{D42A27DB-BD31-4B8C-83A1-F6EECF244321}">
                <p14:modId xmlns:p14="http://schemas.microsoft.com/office/powerpoint/2010/main" val="1476189607"/>
              </p:ext>
            </p:extLst>
          </p:nvPr>
        </p:nvGraphicFramePr>
        <p:xfrm>
          <a:off x="137651" y="288418"/>
          <a:ext cx="11916698" cy="6281164"/>
        </p:xfrm>
        <a:graphic>
          <a:graphicData uri="http://schemas.openxmlformats.org/drawingml/2006/table">
            <a:tbl>
              <a:tblPr firstRow="1" firstCol="1" bandRow="1"/>
              <a:tblGrid>
                <a:gridCol w="1107104">
                  <a:extLst>
                    <a:ext uri="{9D8B030D-6E8A-4147-A177-3AD203B41FA5}">
                      <a16:colId xmlns:a16="http://schemas.microsoft.com/office/drawing/2014/main" val="2268343119"/>
                    </a:ext>
                  </a:extLst>
                </a:gridCol>
                <a:gridCol w="2373446">
                  <a:extLst>
                    <a:ext uri="{9D8B030D-6E8A-4147-A177-3AD203B41FA5}">
                      <a16:colId xmlns:a16="http://schemas.microsoft.com/office/drawing/2014/main" val="3959120398"/>
                    </a:ext>
                  </a:extLst>
                </a:gridCol>
                <a:gridCol w="2119725">
                  <a:extLst>
                    <a:ext uri="{9D8B030D-6E8A-4147-A177-3AD203B41FA5}">
                      <a16:colId xmlns:a16="http://schemas.microsoft.com/office/drawing/2014/main" val="3066753118"/>
                    </a:ext>
                  </a:extLst>
                </a:gridCol>
                <a:gridCol w="2087884">
                  <a:extLst>
                    <a:ext uri="{9D8B030D-6E8A-4147-A177-3AD203B41FA5}">
                      <a16:colId xmlns:a16="http://schemas.microsoft.com/office/drawing/2014/main" val="1828022611"/>
                    </a:ext>
                  </a:extLst>
                </a:gridCol>
                <a:gridCol w="2087884">
                  <a:extLst>
                    <a:ext uri="{9D8B030D-6E8A-4147-A177-3AD203B41FA5}">
                      <a16:colId xmlns:a16="http://schemas.microsoft.com/office/drawing/2014/main" val="707135911"/>
                    </a:ext>
                  </a:extLst>
                </a:gridCol>
                <a:gridCol w="2140655">
                  <a:extLst>
                    <a:ext uri="{9D8B030D-6E8A-4147-A177-3AD203B41FA5}">
                      <a16:colId xmlns:a16="http://schemas.microsoft.com/office/drawing/2014/main" val="1183260632"/>
                    </a:ext>
                  </a:extLst>
                </a:gridCol>
              </a:tblGrid>
              <a:tr h="528368">
                <a:tc>
                  <a:txBody>
                    <a:bodyPr/>
                    <a:lstStyle/>
                    <a:p>
                      <a:pPr algn="ctr" fontAlgn="t">
                        <a:lnSpc>
                          <a:spcPct val="107000"/>
                        </a:lnSpc>
                        <a:spcBef>
                          <a:spcPts val="0"/>
                        </a:spcBef>
                        <a:spcAft>
                          <a:spcPts val="800"/>
                        </a:spcAft>
                      </a:pPr>
                      <a:r>
                        <a:rPr lang="en-GB" sz="800" b="1" i="0" u="none" strike="noStrike" dirty="0">
                          <a:effectLst/>
                          <a:latin typeface="Lucida Handwriting" panose="03010101010101010101" pitchFamily="66" charset="0"/>
                          <a:ea typeface="Calibri" panose="020F0502020204030204" pitchFamily="34" charset="0"/>
                          <a:cs typeface="Times New Roman" panose="02020603050405020304" pitchFamily="18" charset="0"/>
                        </a:rPr>
                        <a:t> </a:t>
                      </a:r>
                      <a:endParaRPr lang="en-GB" sz="11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2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MONDAY</a:t>
                      </a:r>
                      <a:r>
                        <a:rPr lang="en-GB" sz="1200" b="0" i="1"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2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TUESDAY</a:t>
                      </a:r>
                      <a:r>
                        <a:rPr lang="en-GB" sz="1200" b="0" i="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2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WEDNESDAY</a:t>
                      </a:r>
                      <a:r>
                        <a:rPr lang="en-GB" sz="1200" b="0" i="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2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THURSDAY</a:t>
                      </a:r>
                      <a:endParaRPr lang="en-GB" sz="1200" b="0" i="0" u="none" strike="noStrike" dirty="0">
                        <a:effectLst/>
                        <a:latin typeface="Arial" panose="020B0604020202020204" pitchFamily="34" charset="0"/>
                      </a:endParaRPr>
                    </a:p>
                    <a:p>
                      <a:pPr algn="ctr" fontAlgn="t">
                        <a:lnSpc>
                          <a:spcPct val="107000"/>
                        </a:lnSpc>
                        <a:spcBef>
                          <a:spcPts val="0"/>
                        </a:spcBef>
                        <a:spcAft>
                          <a:spcPts val="800"/>
                        </a:spcAft>
                      </a:pPr>
                      <a:r>
                        <a:rPr lang="en-GB" sz="1200" b="0" i="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2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FRIDAY</a:t>
                      </a:r>
                      <a:r>
                        <a:rPr lang="en-GB" sz="1200" b="0" i="1"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595697271"/>
                  </a:ext>
                </a:extLst>
              </a:tr>
              <a:tr h="528368">
                <a:tc>
                  <a:txBody>
                    <a:bodyPr/>
                    <a:lstStyle/>
                    <a:p>
                      <a:pPr algn="ctr" fontAlgn="t">
                        <a:lnSpc>
                          <a:spcPct val="107000"/>
                        </a:lnSpc>
                        <a:spcBef>
                          <a:spcPts val="0"/>
                        </a:spcBef>
                        <a:spcAft>
                          <a:spcPts val="800"/>
                        </a:spcAft>
                      </a:pPr>
                      <a:r>
                        <a:rPr lang="en-GB" sz="7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08:40-08:55</a:t>
                      </a:r>
                      <a:endParaRPr lang="en-GB" sz="11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 Fluency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 Fluency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 Fluency</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 Fluency</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 Fluency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793853599"/>
                  </a:ext>
                </a:extLst>
              </a:tr>
              <a:tr h="336441">
                <a:tc>
                  <a:txBody>
                    <a:bodyPr/>
                    <a:lstStyle/>
                    <a:p>
                      <a:pPr algn="ctr" fontAlgn="t">
                        <a:lnSpc>
                          <a:spcPct val="107000"/>
                        </a:lnSpc>
                        <a:spcBef>
                          <a:spcPts val="0"/>
                        </a:spcBef>
                        <a:spcAft>
                          <a:spcPts val="800"/>
                        </a:spcAft>
                      </a:pPr>
                      <a:r>
                        <a:rPr lang="en-GB" sz="7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09;05-09:25</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Lucida Handwriting" panose="03010101010101010101" pitchFamily="66" charset="0"/>
                          <a:ea typeface="Calibri" panose="020F0502020204030204" pitchFamily="34" charset="0"/>
                          <a:cs typeface="Arial" panose="020B0604020202020204" pitchFamily="34" charset="0"/>
                        </a:rPr>
                        <a:t>School Assembly</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Lucida Handwriting" panose="03010101010101010101" pitchFamily="66" charset="0"/>
                          <a:ea typeface="Calibri" panose="020F0502020204030204" pitchFamily="34" charset="0"/>
                          <a:cs typeface="Arial" panose="020B0604020202020204" pitchFamily="34" charset="0"/>
                        </a:rPr>
                        <a:t>Values Assembly</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300" b="1" i="0" u="none" strike="noStrike" dirty="0">
                          <a:solidFill>
                            <a:srgbClr val="000000"/>
                          </a:solidFill>
                          <a:effectLst/>
                          <a:latin typeface="Lucida Handwriting" panose="03010101010101010101" pitchFamily="66" charset="0"/>
                          <a:ea typeface="Calibri" panose="020F0502020204030204" pitchFamily="34" charset="0"/>
                          <a:cs typeface="Arial" panose="020B0604020202020204" pitchFamily="34" charset="0"/>
                        </a:rPr>
                        <a:t>School Assembly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Lucida Handwriting" panose="03010101010101010101" pitchFamily="66" charset="0"/>
                          <a:ea typeface="Calibri" panose="020F0502020204030204" pitchFamily="34" charset="0"/>
                          <a:cs typeface="Arial" panose="020B0604020202020204" pitchFamily="34" charset="0"/>
                        </a:rPr>
                        <a:t>Singing Assembly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fontAlgn="t">
                        <a:lnSpc>
                          <a:spcPct val="107000"/>
                        </a:lnSpc>
                        <a:spcBef>
                          <a:spcPts val="0"/>
                        </a:spcBef>
                        <a:spcAft>
                          <a:spcPts val="800"/>
                        </a:spcAft>
                      </a:pPr>
                      <a:r>
                        <a:rPr lang="en-GB" sz="1300" b="1" i="0" u="none" strike="noStrike">
                          <a:solidFill>
                            <a:srgbClr val="000000"/>
                          </a:solidFill>
                          <a:effectLst/>
                          <a:latin typeface="Lucida Handwriting" panose="03010101010101010101" pitchFamily="66" charset="0"/>
                          <a:ea typeface="Calibri" panose="020F0502020204030204" pitchFamily="34" charset="0"/>
                          <a:cs typeface="Arial" panose="020B0604020202020204" pitchFamily="34" charset="0"/>
                        </a:rPr>
                        <a:t>Achievement Assembly</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039706699"/>
                  </a:ext>
                </a:extLst>
              </a:tr>
              <a:tr h="843405">
                <a:tc>
                  <a:txBody>
                    <a:bodyPr/>
                    <a:lstStyle/>
                    <a:p>
                      <a:pPr algn="ctr" fontAlgn="t">
                        <a:lnSpc>
                          <a:spcPct val="107000"/>
                        </a:lnSpc>
                        <a:spcBef>
                          <a:spcPts val="0"/>
                        </a:spcBef>
                        <a:spcAft>
                          <a:spcPts val="800"/>
                        </a:spcAft>
                      </a:pPr>
                      <a:r>
                        <a:rPr lang="en-GB" sz="7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09:30-10:45</a:t>
                      </a:r>
                      <a:endParaRPr lang="en-GB" sz="11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 with Mrs Higgins</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English</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8CF6"/>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English</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8CF6"/>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English</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Homework handed in</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8CF6"/>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English</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Spelling Test</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Homework given out</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8CF6"/>
                    </a:solidFill>
                  </a:tcPr>
                </a:tc>
                <a:extLst>
                  <a:ext uri="{0D108BD9-81ED-4DB2-BD59-A6C34878D82A}">
                    <a16:rowId xmlns:a16="http://schemas.microsoft.com/office/drawing/2014/main" val="1886012812"/>
                  </a:ext>
                </a:extLst>
              </a:tr>
              <a:tr h="264516">
                <a:tc>
                  <a:txBody>
                    <a:bodyPr/>
                    <a:lstStyle/>
                    <a:p>
                      <a:pPr algn="ctr" fontAlgn="t">
                        <a:lnSpc>
                          <a:spcPct val="107000"/>
                        </a:lnSpc>
                        <a:spcBef>
                          <a:spcPts val="0"/>
                        </a:spcBef>
                        <a:spcAft>
                          <a:spcPts val="800"/>
                        </a:spcAft>
                      </a:pPr>
                      <a:r>
                        <a:rPr lang="en-GB" sz="7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10:45-11:00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5">
                  <a:txBody>
                    <a:bodyPr/>
                    <a:lstStyle/>
                    <a:p>
                      <a:pPr algn="ctr" fontAlgn="t">
                        <a:lnSpc>
                          <a:spcPct val="107000"/>
                        </a:lnSpc>
                        <a:spcBef>
                          <a:spcPts val="0"/>
                        </a:spcBef>
                        <a:spcAft>
                          <a:spcPts val="800"/>
                        </a:spcAft>
                      </a:pPr>
                      <a:r>
                        <a:rPr lang="en-GB" sz="13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BREAK</a:t>
                      </a:r>
                      <a:endParaRPr lang="en-GB" sz="1300" b="0" i="0" u="none" strike="noStrike" dirty="0">
                        <a:effectLst/>
                        <a:latin typeface="Arial" panose="020B0604020202020204" pitchFamily="34" charset="0"/>
                      </a:endParaRPr>
                    </a:p>
                  </a:txBody>
                  <a:tcPr marL="53922" marR="53922" marT="26961" marB="2696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96465375"/>
                  </a:ext>
                </a:extLst>
              </a:tr>
              <a:tr h="175660">
                <a:tc>
                  <a:txBody>
                    <a:bodyPr/>
                    <a:lstStyle/>
                    <a:p>
                      <a:pPr algn="ctr" fontAlgn="t">
                        <a:lnSpc>
                          <a:spcPct val="107000"/>
                        </a:lnSpc>
                        <a:spcBef>
                          <a:spcPts val="0"/>
                        </a:spcBef>
                        <a:spcAft>
                          <a:spcPts val="800"/>
                        </a:spcAft>
                      </a:pPr>
                      <a:r>
                        <a:rPr lang="en-GB" sz="7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11:00-12:00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English</a:t>
                      </a:r>
                      <a:endParaRPr lang="en-GB" sz="1300" b="0" i="0" u="none" strike="noStrike">
                        <a:effectLst/>
                        <a:latin typeface="Arial" panose="020B0604020202020204" pitchFamily="34" charset="0"/>
                      </a:endParaRPr>
                    </a:p>
                    <a:p>
                      <a:pPr algn="ctr" fontAlgn="t">
                        <a:lnSpc>
                          <a:spcPct val="107000"/>
                        </a:lnSpc>
                        <a:spcBef>
                          <a:spcPts val="0"/>
                        </a:spcBef>
                        <a:spcAft>
                          <a:spcPts val="800"/>
                        </a:spcAft>
                      </a:pPr>
                      <a:r>
                        <a:rPr lang="en-GB" sz="1300" b="0" i="0" u="none" strike="noStrike">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8CF6"/>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355181002"/>
                  </a:ext>
                </a:extLst>
              </a:tr>
              <a:tr h="264516">
                <a:tc>
                  <a:txBody>
                    <a:bodyPr/>
                    <a:lstStyle/>
                    <a:p>
                      <a:pPr algn="ctr" fontAlgn="t">
                        <a:lnSpc>
                          <a:spcPct val="107000"/>
                        </a:lnSpc>
                        <a:spcBef>
                          <a:spcPts val="0"/>
                        </a:spcBef>
                        <a:spcAft>
                          <a:spcPts val="800"/>
                        </a:spcAft>
                      </a:pPr>
                      <a:r>
                        <a:rPr lang="en-GB" sz="700" b="1"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12:00-13:00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5">
                  <a:txBody>
                    <a:bodyPr/>
                    <a:lstStyle/>
                    <a:p>
                      <a:pPr algn="ctr" fontAlgn="t">
                        <a:lnSpc>
                          <a:spcPct val="107000"/>
                        </a:lnSpc>
                        <a:spcBef>
                          <a:spcPts val="0"/>
                        </a:spcBef>
                        <a:spcAft>
                          <a:spcPts val="800"/>
                        </a:spcAft>
                      </a:pPr>
                      <a:r>
                        <a:rPr lang="en-GB" sz="1300" b="1"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LUNCH </a:t>
                      </a:r>
                      <a:endParaRPr lang="en-GB" sz="1300" b="0" i="0" u="none" strike="noStrike" dirty="0">
                        <a:effectLst/>
                        <a:latin typeface="Arial" panose="020B0604020202020204" pitchFamily="34" charset="0"/>
                      </a:endParaRPr>
                    </a:p>
                  </a:txBody>
                  <a:tcPr marL="53922" marR="53922" marT="26961" marB="2696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87301223"/>
                  </a:ext>
                </a:extLst>
              </a:tr>
              <a:tr h="474426">
                <a:tc>
                  <a:txBody>
                    <a:bodyPr/>
                    <a:lstStyle/>
                    <a:p>
                      <a:pPr algn="ctr" fontAlgn="t">
                        <a:lnSpc>
                          <a:spcPct val="107000"/>
                        </a:lnSpc>
                        <a:spcBef>
                          <a:spcPts val="0"/>
                        </a:spcBef>
                        <a:spcAft>
                          <a:spcPts val="800"/>
                        </a:spcAft>
                      </a:pPr>
                      <a:r>
                        <a:rPr lang="en-GB" sz="7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13:00-13:15</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Registration  </a:t>
                      </a:r>
                      <a:endParaRPr lang="en-GB" sz="1300" b="0" i="0" u="none" strike="noStrike">
                        <a:effectLst/>
                        <a:latin typeface="Arial" panose="020B0604020202020204" pitchFamily="34" charset="0"/>
                      </a:endParaRPr>
                    </a:p>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Quiet Reading/PSHE small group work</a:t>
                      </a:r>
                      <a:endParaRPr lang="en-GB" sz="1300" b="0" i="0" u="none" strike="noStrike">
                        <a:effectLst/>
                        <a:latin typeface="Arial" panose="020B0604020202020204" pitchFamily="34" charset="0"/>
                      </a:endParaRPr>
                    </a:p>
                    <a:p>
                      <a:pPr algn="ctr" fontAlgn="t">
                        <a:lnSpc>
                          <a:spcPct val="107000"/>
                        </a:lnSpc>
                        <a:spcBef>
                          <a:spcPts val="0"/>
                        </a:spcBef>
                        <a:spcAft>
                          <a:spcPts val="800"/>
                        </a:spcAft>
                      </a:pPr>
                      <a:r>
                        <a:rPr lang="en-GB" sz="1300" b="0" i="0" u="none" strike="noStrike">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Registration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Quiet Reading/PSHE small group work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Registration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Quiet Reading/PSHE small group work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Registration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Quiet Reading/PSHE small group work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Registration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Quiet Reading/PSHE small group work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536618323"/>
                  </a:ext>
                </a:extLst>
              </a:tr>
              <a:tr h="549184">
                <a:tc>
                  <a:txBody>
                    <a:bodyPr/>
                    <a:lstStyle/>
                    <a:p>
                      <a:pPr algn="ctr" fontAlgn="t">
                        <a:lnSpc>
                          <a:spcPct val="107000"/>
                        </a:lnSpc>
                        <a:spcBef>
                          <a:spcPts val="0"/>
                        </a:spcBef>
                        <a:spcAft>
                          <a:spcPts val="800"/>
                        </a:spcAft>
                      </a:pPr>
                      <a:r>
                        <a:rPr lang="en-GB" sz="7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13:15-14:00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Maths</a:t>
                      </a: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rowSpan="3">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Music/French</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Mrs Roberts</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300" b="0" i="0" u="none" strike="noStrike" dirty="0">
                        <a:effectLst/>
                        <a:latin typeface="Arial" panose="020B0604020202020204" pitchFamily="34" charset="0"/>
                      </a:endParaRPr>
                    </a:p>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PE with Mrs Higgins</a:t>
                      </a:r>
                      <a:endParaRPr lang="en-GB" sz="1300" b="0" i="0" u="none" strike="noStrike" dirty="0">
                        <a:effectLst/>
                        <a:latin typeface="Arial" panose="020B0604020202020204" pitchFamily="34" charset="0"/>
                      </a:endParaRPr>
                    </a:p>
                  </a:txBody>
                  <a:tcPr marL="53922" marR="53922" marT="26961" marB="2696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DBDB"/>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Science</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FF"/>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Geography</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33"/>
                    </a:solidFill>
                  </a:tcPr>
                </a:tc>
                <a:extLst>
                  <a:ext uri="{0D108BD9-81ED-4DB2-BD59-A6C34878D82A}">
                    <a16:rowId xmlns:a16="http://schemas.microsoft.com/office/drawing/2014/main" val="947752558"/>
                  </a:ext>
                </a:extLst>
              </a:tr>
              <a:tr h="353962">
                <a:tc>
                  <a:txBody>
                    <a:bodyPr/>
                    <a:lstStyle/>
                    <a:p>
                      <a:pPr algn="ctr" fontAlgn="t">
                        <a:lnSpc>
                          <a:spcPct val="107000"/>
                        </a:lnSpc>
                        <a:spcBef>
                          <a:spcPts val="0"/>
                        </a:spcBef>
                        <a:spcAft>
                          <a:spcPts val="800"/>
                        </a:spcAft>
                      </a:pPr>
                      <a:r>
                        <a:rPr lang="en-GB" sz="700" b="0" i="0" u="none" strike="noStrike">
                          <a:effectLst/>
                          <a:latin typeface="Arial" panose="020B0604020202020204" pitchFamily="34" charset="0"/>
                          <a:ea typeface="Calibri" panose="020F0502020204030204" pitchFamily="34" charset="0"/>
                          <a:cs typeface="Times New Roman" panose="02020603050405020304" pitchFamily="18" charset="0"/>
                        </a:rPr>
                        <a:t>14:00-14:15</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Brain Break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vMerge="1">
                  <a:txBody>
                    <a:bodyPr/>
                    <a:lstStyle/>
                    <a:p>
                      <a:endParaRPr lang="en-GB"/>
                    </a:p>
                  </a:txBody>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Brain Break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Brain Break</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rowSpan="2">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Art/DT</a:t>
                      </a:r>
                      <a:endParaRPr lang="en-GB" sz="1300" b="0" i="0" u="none" strike="noStrike" dirty="0">
                        <a:effectLst/>
                        <a:latin typeface="Arial" panose="020B0604020202020204" pitchFamily="34" charset="0"/>
                      </a:endParaRPr>
                    </a:p>
                  </a:txBody>
                  <a:tcPr marL="53922" marR="53922" marT="26961" marB="26961">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CF264"/>
                    </a:solidFill>
                  </a:tcPr>
                </a:tc>
                <a:extLst>
                  <a:ext uri="{0D108BD9-81ED-4DB2-BD59-A6C34878D82A}">
                    <a16:rowId xmlns:a16="http://schemas.microsoft.com/office/drawing/2014/main" val="670547792"/>
                  </a:ext>
                </a:extLst>
              </a:tr>
              <a:tr h="486635">
                <a:tc>
                  <a:txBody>
                    <a:bodyPr/>
                    <a:lstStyle/>
                    <a:p>
                      <a:pPr algn="ctr" fontAlgn="t">
                        <a:lnSpc>
                          <a:spcPct val="107000"/>
                        </a:lnSpc>
                        <a:spcBef>
                          <a:spcPts val="0"/>
                        </a:spcBef>
                        <a:spcAft>
                          <a:spcPts val="800"/>
                        </a:spcAft>
                      </a:pPr>
                      <a:r>
                        <a:rPr lang="en-GB" sz="700" b="0" i="0" u="none" strike="noStrike">
                          <a:effectLst/>
                          <a:latin typeface="Arial" panose="020B0604020202020204" pitchFamily="34" charset="0"/>
                          <a:ea typeface="Calibri" panose="020F0502020204030204" pitchFamily="34" charset="0"/>
                          <a:cs typeface="Times New Roman" panose="02020603050405020304" pitchFamily="18" charset="0"/>
                        </a:rPr>
                        <a:t>14:15-15:00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Topic</a:t>
                      </a:r>
                      <a:r>
                        <a:rPr lang="en-GB" sz="1300" b="0" i="0" u="none" strike="noStrike" dirty="0">
                          <a:effectLst/>
                          <a:latin typeface="Arial" panose="020B0604020202020204" pitchFamily="34" charset="0"/>
                          <a:ea typeface="Calibri" panose="020F0502020204030204" pitchFamily="34" charset="0"/>
                          <a:cs typeface="Times New Roman" panose="02020603050405020304" pitchFamily="18" charset="0"/>
                        </a:rPr>
                        <a:t> </a:t>
                      </a:r>
                      <a:endParaRPr lang="en-GB" sz="12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vMerge="1">
                  <a:txBody>
                    <a:bodyPr/>
                    <a:lstStyle/>
                    <a:p>
                      <a:endParaRPr lang="en-GB"/>
                    </a:p>
                  </a:txBody>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Topic</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Science</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FFFF"/>
                    </a:solidFill>
                  </a:tcPr>
                </a:tc>
                <a:tc vMerge="1">
                  <a:txBody>
                    <a:bodyPr/>
                    <a:lstStyle/>
                    <a:p>
                      <a:endParaRPr lang="en-GB"/>
                    </a:p>
                  </a:txBody>
                  <a:tcPr/>
                </a:tc>
                <a:extLst>
                  <a:ext uri="{0D108BD9-81ED-4DB2-BD59-A6C34878D82A}">
                    <a16:rowId xmlns:a16="http://schemas.microsoft.com/office/drawing/2014/main" val="2787167110"/>
                  </a:ext>
                </a:extLst>
              </a:tr>
              <a:tr h="144159">
                <a:tc>
                  <a:txBody>
                    <a:bodyPr/>
                    <a:lstStyle/>
                    <a:p>
                      <a:pPr algn="ctr" fontAlgn="t">
                        <a:lnSpc>
                          <a:spcPct val="107000"/>
                        </a:lnSpc>
                        <a:spcBef>
                          <a:spcPts val="0"/>
                        </a:spcBef>
                        <a:spcAft>
                          <a:spcPts val="800"/>
                        </a:spcAft>
                      </a:pPr>
                      <a:r>
                        <a:rPr lang="en-GB" sz="700" b="0" i="0" u="none" strike="noStrike">
                          <a:effectLst/>
                          <a:latin typeface="Arial" panose="020B0604020202020204" pitchFamily="34" charset="0"/>
                          <a:ea typeface="Calibri" panose="020F0502020204030204" pitchFamily="34" charset="0"/>
                          <a:cs typeface="Times New Roman" panose="02020603050405020304" pitchFamily="18" charset="0"/>
                        </a:rPr>
                        <a:t>15:00-15:20</a:t>
                      </a:r>
                      <a:endParaRPr lang="en-GB" sz="11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Reading</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99"/>
                    </a:solidFill>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Reading</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Reading</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99"/>
                    </a:solidFill>
                  </a:tcPr>
                </a:tc>
                <a:tc>
                  <a:txBody>
                    <a:bodyPr/>
                    <a:lstStyle/>
                    <a:p>
                      <a:pPr algn="ctr" fontAlgn="t">
                        <a:lnSpc>
                          <a:spcPct val="107000"/>
                        </a:lnSpc>
                        <a:spcBef>
                          <a:spcPts val="0"/>
                        </a:spcBef>
                        <a:spcAft>
                          <a:spcPts val="800"/>
                        </a:spcAft>
                      </a:pPr>
                      <a:r>
                        <a:rPr lang="en-GB" sz="13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Reading</a:t>
                      </a:r>
                      <a:endParaRPr lang="en-GB" sz="1300" b="0" i="0" u="none" strike="noStrike">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99"/>
                    </a:solidFill>
                  </a:tcPr>
                </a:tc>
                <a:tc>
                  <a:txBody>
                    <a:bodyPr/>
                    <a:lstStyle/>
                    <a:p>
                      <a:pPr algn="ctr" fontAlgn="t">
                        <a:lnSpc>
                          <a:spcPct val="107000"/>
                        </a:lnSpc>
                        <a:spcBef>
                          <a:spcPts val="0"/>
                        </a:spcBef>
                        <a:spcAft>
                          <a:spcPts val="800"/>
                        </a:spcAft>
                      </a:pPr>
                      <a:r>
                        <a:rPr lang="en-GB" sz="13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Reading</a:t>
                      </a:r>
                      <a:endParaRPr lang="en-GB" sz="1300" b="0" i="0" u="none" strike="noStrike" dirty="0">
                        <a:effectLst/>
                        <a:latin typeface="Arial" panose="020B0604020202020204" pitchFamily="34" charset="0"/>
                      </a:endParaRPr>
                    </a:p>
                  </a:txBody>
                  <a:tcPr marL="40441" marR="40441" marT="5617"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3399"/>
                    </a:solidFill>
                  </a:tcPr>
                </a:tc>
                <a:extLst>
                  <a:ext uri="{0D108BD9-81ED-4DB2-BD59-A6C34878D82A}">
                    <a16:rowId xmlns:a16="http://schemas.microsoft.com/office/drawing/2014/main" val="3644951287"/>
                  </a:ext>
                </a:extLst>
              </a:tr>
            </a:tbl>
          </a:graphicData>
        </a:graphic>
      </p:graphicFrame>
      <p:sp>
        <p:nvSpPr>
          <p:cNvPr id="2" name="TextBox 1">
            <a:extLst>
              <a:ext uri="{FF2B5EF4-FFF2-40B4-BE49-F238E27FC236}">
                <a16:creationId xmlns:a16="http://schemas.microsoft.com/office/drawing/2014/main" id="{D5CD8E69-5F38-24AD-4E65-800237C76FC0}"/>
              </a:ext>
            </a:extLst>
          </p:cNvPr>
          <p:cNvSpPr txBox="1"/>
          <p:nvPr/>
        </p:nvSpPr>
        <p:spPr>
          <a:xfrm>
            <a:off x="2399070" y="0"/>
            <a:ext cx="7207046" cy="369332"/>
          </a:xfrm>
          <a:prstGeom prst="rect">
            <a:avLst/>
          </a:prstGeom>
          <a:noFill/>
        </p:spPr>
        <p:txBody>
          <a:bodyPr wrap="square" rtlCol="0">
            <a:spAutoFit/>
          </a:bodyPr>
          <a:lstStyle/>
          <a:p>
            <a:pPr algn="ctr"/>
            <a:r>
              <a:rPr lang="en-GB" b="1" u="sng" dirty="0"/>
              <a:t>Year 6 Weekly Timetable</a:t>
            </a:r>
          </a:p>
        </p:txBody>
      </p:sp>
    </p:spTree>
    <p:extLst>
      <p:ext uri="{BB962C8B-B14F-4D97-AF65-F5344CB8AC3E}">
        <p14:creationId xmlns:p14="http://schemas.microsoft.com/office/powerpoint/2010/main" val="970652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CFF648-E038-CE22-A3B6-8244F2912D2A}"/>
              </a:ext>
            </a:extLst>
          </p:cNvPr>
          <p:cNvSpPr txBox="1"/>
          <p:nvPr/>
        </p:nvSpPr>
        <p:spPr>
          <a:xfrm>
            <a:off x="393290" y="606661"/>
            <a:ext cx="11474245" cy="5509200"/>
          </a:xfrm>
          <a:prstGeom prst="rect">
            <a:avLst/>
          </a:prstGeom>
          <a:solidFill>
            <a:schemeClr val="accent6">
              <a:lumMod val="20000"/>
              <a:lumOff val="80000"/>
            </a:schemeClr>
          </a:solidFill>
        </p:spPr>
        <p:txBody>
          <a:bodyPr wrap="square">
            <a:spAutoFit/>
          </a:bodyPr>
          <a:lstStyle/>
          <a:p>
            <a:pPr algn="ctr"/>
            <a:r>
              <a:rPr lang="en-GB" sz="3200" b="1" u="sng" dirty="0">
                <a:latin typeface="Arial" panose="020B0604020202020204" pitchFamily="34" charset="0"/>
                <a:cs typeface="Arial" panose="020B0604020202020204" pitchFamily="34" charset="0"/>
              </a:rPr>
              <a:t>Maths - White Rose Mathematics</a:t>
            </a:r>
          </a:p>
          <a:p>
            <a:r>
              <a:rPr lang="en-GB" sz="3200" dirty="0">
                <a:latin typeface="Arial" panose="020B0604020202020204" pitchFamily="34" charset="0"/>
                <a:cs typeface="Arial" panose="020B0604020202020204" pitchFamily="34" charset="0"/>
              </a:rPr>
              <a:t>The maths curriculum focuses on the following areas:</a:t>
            </a:r>
          </a:p>
          <a:p>
            <a:r>
              <a:rPr lang="en-GB" sz="3200" dirty="0">
                <a:latin typeface="Arial" panose="020B0604020202020204" pitchFamily="34" charset="0"/>
                <a:cs typeface="Arial" panose="020B0604020202020204" pitchFamily="34" charset="0"/>
              </a:rPr>
              <a:t>• reasoning</a:t>
            </a:r>
          </a:p>
          <a:p>
            <a:r>
              <a:rPr lang="en-GB" sz="3200" dirty="0">
                <a:latin typeface="Arial" panose="020B0604020202020204" pitchFamily="34" charset="0"/>
                <a:cs typeface="Arial" panose="020B0604020202020204" pitchFamily="34" charset="0"/>
              </a:rPr>
              <a:t>• problem solving </a:t>
            </a:r>
          </a:p>
          <a:p>
            <a:r>
              <a:rPr lang="en-GB" sz="3200" dirty="0">
                <a:latin typeface="Arial" panose="020B0604020202020204" pitchFamily="34" charset="0"/>
                <a:cs typeface="Arial" panose="020B0604020202020204" pitchFamily="34" charset="0"/>
              </a:rPr>
              <a:t>• arithmetic and number fluency</a:t>
            </a:r>
          </a:p>
          <a:p>
            <a:r>
              <a:rPr lang="en-GB" sz="3200" dirty="0">
                <a:latin typeface="Arial" panose="020B0604020202020204" pitchFamily="34" charset="0"/>
                <a:cs typeface="Arial" panose="020B0604020202020204" pitchFamily="34" charset="0"/>
              </a:rPr>
              <a:t>• space, shape and measure</a:t>
            </a:r>
          </a:p>
          <a:p>
            <a:r>
              <a:rPr lang="en-GB" sz="3200" dirty="0">
                <a:latin typeface="Arial" panose="020B0604020202020204" pitchFamily="34" charset="0"/>
                <a:cs typeface="Arial" panose="020B0604020202020204" pitchFamily="34" charset="0"/>
              </a:rPr>
              <a:t>• Any practical reinforcement you can do at home is greatly appreciated e.g. finding opportunities to tell the time or work out how long until tea time etc. (KIRFs)</a:t>
            </a:r>
          </a:p>
          <a:p>
            <a:endParaRPr lang="en-GB" sz="32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3200" dirty="0">
                <a:latin typeface="Arial" panose="020B0604020202020204" pitchFamily="34" charset="0"/>
                <a:cs typeface="Arial" panose="020B0604020202020204" pitchFamily="34" charset="0"/>
              </a:rPr>
              <a:t>times tables</a:t>
            </a:r>
          </a:p>
        </p:txBody>
      </p:sp>
    </p:spTree>
    <p:extLst>
      <p:ext uri="{BB962C8B-B14F-4D97-AF65-F5344CB8AC3E}">
        <p14:creationId xmlns:p14="http://schemas.microsoft.com/office/powerpoint/2010/main" val="345455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358E784-BF86-4D85-421C-CEE48A54080D}"/>
              </a:ext>
            </a:extLst>
          </p:cNvPr>
          <p:cNvPicPr>
            <a:picLocks noChangeAspect="1"/>
          </p:cNvPicPr>
          <p:nvPr/>
        </p:nvPicPr>
        <p:blipFill rotWithShape="1">
          <a:blip r:embed="rId2"/>
          <a:srcRect l="12742" t="13333" r="16290" b="7813"/>
          <a:stretch/>
        </p:blipFill>
        <p:spPr>
          <a:xfrm>
            <a:off x="265472" y="78657"/>
            <a:ext cx="11277600" cy="6779343"/>
          </a:xfrm>
          <a:prstGeom prst="rect">
            <a:avLst/>
          </a:prstGeom>
        </p:spPr>
      </p:pic>
    </p:spTree>
    <p:extLst>
      <p:ext uri="{BB962C8B-B14F-4D97-AF65-F5344CB8AC3E}">
        <p14:creationId xmlns:p14="http://schemas.microsoft.com/office/powerpoint/2010/main" val="1997235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9" name="Rectangle 512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150" name="Arc 512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2CE2E01-BF54-53A8-96A3-484D0105CD44}"/>
              </a:ext>
            </a:extLst>
          </p:cNvPr>
          <p:cNvSpPr txBox="1"/>
          <p:nvPr/>
        </p:nvSpPr>
        <p:spPr>
          <a:xfrm>
            <a:off x="5894962" y="479493"/>
            <a:ext cx="5458838"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tx1"/>
                </a:solidFill>
                <a:latin typeface="+mj-lt"/>
                <a:ea typeface="+mj-ea"/>
                <a:cs typeface="+mj-cs"/>
              </a:rPr>
              <a:t>Reading</a:t>
            </a:r>
          </a:p>
        </p:txBody>
      </p:sp>
      <p:pic>
        <p:nvPicPr>
          <p:cNvPr id="11" name="Picture 4" descr="Creating A Community Of Readers: A Reading For Pleasure Article – Literacy For  Pleasure">
            <a:extLst>
              <a:ext uri="{FF2B5EF4-FFF2-40B4-BE49-F238E27FC236}">
                <a16:creationId xmlns:a16="http://schemas.microsoft.com/office/drawing/2014/main" id="{E3E88DE3-BD68-6C83-1E2F-87643F1D25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567" y="13597"/>
            <a:ext cx="12477134" cy="7020467"/>
          </a:xfrm>
          <a:prstGeom prst="rect">
            <a:avLst/>
          </a:prstGeom>
          <a:noFill/>
          <a:extLst>
            <a:ext uri="{909E8E84-426E-40DD-AFC4-6F175D3DCCD1}">
              <a14:hiddenFill xmlns:a14="http://schemas.microsoft.com/office/drawing/2010/main">
                <a:solidFill>
                  <a:srgbClr val="FFFFFF"/>
                </a:solidFill>
              </a14:hiddenFill>
            </a:ext>
          </a:extLst>
        </p:spPr>
      </p:pic>
      <p:sp>
        <p:nvSpPr>
          <p:cNvPr id="5151" name="Freeform: Shape 513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Box 2">
            <a:extLst>
              <a:ext uri="{FF2B5EF4-FFF2-40B4-BE49-F238E27FC236}">
                <a16:creationId xmlns:a16="http://schemas.microsoft.com/office/drawing/2014/main" id="{B2909FE2-5DEE-FADC-C024-D4C423D6E6D0}"/>
              </a:ext>
            </a:extLst>
          </p:cNvPr>
          <p:cNvSpPr txBox="1"/>
          <p:nvPr/>
        </p:nvSpPr>
        <p:spPr>
          <a:xfrm>
            <a:off x="95858" y="1966508"/>
            <a:ext cx="11870000" cy="4412000"/>
          </a:xfrm>
          <a:prstGeom prst="rect">
            <a:avLst/>
          </a:prstGeom>
          <a:solidFill>
            <a:schemeClr val="bg1"/>
          </a:solidFill>
          <a:ln w="76200">
            <a:solidFill>
              <a:srgbClr val="0066FF"/>
            </a:solidFill>
          </a:ln>
        </p:spPr>
        <p:txBody>
          <a:bodyPr vert="horz" lIns="91440" tIns="45720" rIns="91440" bIns="45720" rtlCol="0">
            <a:noAutofit/>
          </a:bodyPr>
          <a:lstStyle/>
          <a:p>
            <a:pPr indent="-228600" algn="just">
              <a:lnSpc>
                <a:spcPct val="90000"/>
              </a:lnSpc>
              <a:spcAft>
                <a:spcPts val="600"/>
              </a:spcAft>
              <a:buFont typeface="Arial" panose="020B0604020202020204" pitchFamily="34" charset="0"/>
              <a:buChar char="•"/>
            </a:pPr>
            <a:r>
              <a:rPr lang="en-GB" sz="2800" dirty="0"/>
              <a:t>This year, we will have regular ‘focused reading’ slots. During this time, children will usually work on a book that we are reading as a class. I aim to increase their comprehension skills and promote reading for pleasure!</a:t>
            </a:r>
          </a:p>
          <a:p>
            <a:pPr indent="-228600" algn="just">
              <a:lnSpc>
                <a:spcPct val="90000"/>
              </a:lnSpc>
              <a:spcAft>
                <a:spcPts val="600"/>
              </a:spcAft>
              <a:buFont typeface="Arial" panose="020B0604020202020204" pitchFamily="34" charset="0"/>
              <a:buChar char="•"/>
            </a:pPr>
            <a:r>
              <a:rPr lang="en-GB" sz="2800" dirty="0"/>
              <a:t>The children require a reading a book, of their choice, that can be brought into school every day/taken from the bookshelf and read at home each night. It would be wonderful if you could listen to your child read and discuss what they have read. </a:t>
            </a:r>
          </a:p>
          <a:p>
            <a:pPr indent="-228600" algn="just">
              <a:lnSpc>
                <a:spcPct val="90000"/>
              </a:lnSpc>
              <a:spcAft>
                <a:spcPts val="600"/>
              </a:spcAft>
              <a:buFont typeface="Arial" panose="020B0604020202020204" pitchFamily="34" charset="0"/>
              <a:buChar char="•"/>
            </a:pPr>
            <a:r>
              <a:rPr lang="en-GB" sz="2800" dirty="0"/>
              <a:t>Reading competition!</a:t>
            </a:r>
          </a:p>
          <a:p>
            <a:pPr indent="-228600" algn="just">
              <a:lnSpc>
                <a:spcPct val="90000"/>
              </a:lnSpc>
              <a:spcAft>
                <a:spcPts val="600"/>
              </a:spcAft>
              <a:buFont typeface="Arial" panose="020B0604020202020204" pitchFamily="34" charset="0"/>
              <a:buChar char="•"/>
            </a:pPr>
            <a:r>
              <a:rPr lang="en-GB" sz="2800" dirty="0"/>
              <a:t>Reading is a great way of understanding the world and reading to your child is equally as important as listening to your child read.</a:t>
            </a:r>
            <a:endParaRPr lang="en-US" sz="2800" dirty="0"/>
          </a:p>
        </p:txBody>
      </p:sp>
      <p:sp>
        <p:nvSpPr>
          <p:cNvPr id="5" name="Speech Bubble: Rectangle 4">
            <a:extLst>
              <a:ext uri="{FF2B5EF4-FFF2-40B4-BE49-F238E27FC236}">
                <a16:creationId xmlns:a16="http://schemas.microsoft.com/office/drawing/2014/main" id="{E64FA984-3583-2A1C-CDF3-57176977CEBF}"/>
              </a:ext>
            </a:extLst>
          </p:cNvPr>
          <p:cNvSpPr/>
          <p:nvPr/>
        </p:nvSpPr>
        <p:spPr>
          <a:xfrm>
            <a:off x="8927690" y="318042"/>
            <a:ext cx="2588167" cy="1325563"/>
          </a:xfrm>
          <a:prstGeom prst="wedgeRectCallout">
            <a:avLst>
              <a:gd name="adj1" fmla="val -112387"/>
              <a:gd name="adj2" fmla="val 85494"/>
            </a:avLst>
          </a:prstGeom>
          <a:solidFill>
            <a:schemeClr val="bg1"/>
          </a:solidFill>
          <a:ln w="76200">
            <a:solidFill>
              <a:srgbClr val="0066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E516BC52-908A-EED6-4576-D346138ECA02}"/>
              </a:ext>
            </a:extLst>
          </p:cNvPr>
          <p:cNvSpPr txBox="1"/>
          <p:nvPr/>
        </p:nvSpPr>
        <p:spPr>
          <a:xfrm>
            <a:off x="9114504" y="455144"/>
            <a:ext cx="2330244" cy="1200329"/>
          </a:xfrm>
          <a:prstGeom prst="rect">
            <a:avLst/>
          </a:prstGeom>
          <a:noFill/>
        </p:spPr>
        <p:txBody>
          <a:bodyPr wrap="square" rtlCol="0">
            <a:spAutoFit/>
          </a:bodyPr>
          <a:lstStyle/>
          <a:p>
            <a:r>
              <a:rPr lang="en-GB" sz="2400" b="1" dirty="0"/>
              <a:t>Children who read well, write well!</a:t>
            </a:r>
          </a:p>
        </p:txBody>
      </p:sp>
      <p:pic>
        <p:nvPicPr>
          <p:cNvPr id="12" name="Picture 6" descr="St Michaels School PTA">
            <a:extLst>
              <a:ext uri="{FF2B5EF4-FFF2-40B4-BE49-F238E27FC236}">
                <a16:creationId xmlns:a16="http://schemas.microsoft.com/office/drawing/2014/main" id="{9822C864-781B-594E-2AA8-E71AF0F6EC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69" y="133926"/>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514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hlinkClick r:id="" action="ppaction://ole?verb=0"/>
            <a:extLst>
              <a:ext uri="{FF2B5EF4-FFF2-40B4-BE49-F238E27FC236}">
                <a16:creationId xmlns:a16="http://schemas.microsoft.com/office/drawing/2014/main" id="{1CD305F8-4F2E-3675-282D-04B3BF520B48}"/>
              </a:ext>
            </a:extLst>
          </p:cNvPr>
          <p:cNvGraphicFramePr>
            <a:graphicFrameLocks noChangeAspect="1"/>
          </p:cNvGraphicFramePr>
          <p:nvPr>
            <p:extLst>
              <p:ext uri="{D42A27DB-BD31-4B8C-83A1-F6EECF244321}">
                <p14:modId xmlns:p14="http://schemas.microsoft.com/office/powerpoint/2010/main" val="3624238247"/>
              </p:ext>
            </p:extLst>
          </p:nvPr>
        </p:nvGraphicFramePr>
        <p:xfrm>
          <a:off x="80450" y="0"/>
          <a:ext cx="12031099" cy="6767493"/>
        </p:xfrm>
        <a:graphic>
          <a:graphicData uri="http://schemas.openxmlformats.org/presentationml/2006/ole">
            <mc:AlternateContent xmlns:mc="http://schemas.openxmlformats.org/markup-compatibility/2006">
              <mc:Choice xmlns:v="urn:schemas-microsoft-com:vml" Requires="v">
                <p:oleObj name="Presentation" r:id="rId2" imgW="6095975" imgH="3429123" progId="PowerPoint.Show.12">
                  <p:embed/>
                </p:oleObj>
              </mc:Choice>
              <mc:Fallback>
                <p:oleObj name="Presentation" r:id="rId2" imgW="6095975" imgH="3429123" progId="PowerPoint.Show.12">
                  <p:embed/>
                  <p:pic>
                    <p:nvPicPr>
                      <p:cNvPr id="2" name="Object 1">
                        <a:hlinkClick r:id="" action="ppaction://ole?verb=0"/>
                        <a:extLst>
                          <a:ext uri="{FF2B5EF4-FFF2-40B4-BE49-F238E27FC236}">
                            <a16:creationId xmlns:a16="http://schemas.microsoft.com/office/drawing/2014/main" id="{1CD305F8-4F2E-3675-282D-04B3BF520B48}"/>
                          </a:ext>
                        </a:extLst>
                      </p:cNvPr>
                      <p:cNvPicPr/>
                      <p:nvPr/>
                    </p:nvPicPr>
                    <p:blipFill>
                      <a:blip r:embed="rId3"/>
                      <a:stretch>
                        <a:fillRect/>
                      </a:stretch>
                    </p:blipFill>
                    <p:spPr>
                      <a:xfrm>
                        <a:off x="80450" y="0"/>
                        <a:ext cx="12031099" cy="6767493"/>
                      </a:xfrm>
                      <a:prstGeom prst="rect">
                        <a:avLst/>
                      </a:prstGeom>
                    </p:spPr>
                  </p:pic>
                </p:oleObj>
              </mc:Fallback>
            </mc:AlternateContent>
          </a:graphicData>
        </a:graphic>
      </p:graphicFrame>
    </p:spTree>
    <p:extLst>
      <p:ext uri="{BB962C8B-B14F-4D97-AF65-F5344CB8AC3E}">
        <p14:creationId xmlns:p14="http://schemas.microsoft.com/office/powerpoint/2010/main" val="4158005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6" name="Rectangle 104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 name="Picture 24" descr="271,425 Pencil School Photos - Free &amp; Royalty-Free Stock Photos from  Dreamstime">
            <a:extLst>
              <a:ext uri="{FF2B5EF4-FFF2-40B4-BE49-F238E27FC236}">
                <a16:creationId xmlns:a16="http://schemas.microsoft.com/office/drawing/2014/main" id="{F7C192EA-6B25-AC18-10BC-013EF70D6AF4}"/>
              </a:ext>
            </a:extLst>
          </p:cNvPr>
          <p:cNvPicPr>
            <a:picLocks noChangeAspect="1"/>
          </p:cNvPicPr>
          <p:nvPr/>
        </p:nvPicPr>
        <p:blipFill rotWithShape="1">
          <a:blip r:embed="rId2">
            <a:extLst>
              <a:ext uri="{28A0092B-C50C-407E-A947-70E740481C1C}">
                <a14:useLocalDpi xmlns:a14="http://schemas.microsoft.com/office/drawing/2010/main" val="0"/>
              </a:ext>
            </a:extLst>
          </a:blip>
          <a:srcRect b="10802"/>
          <a:stretch/>
        </p:blipFill>
        <p:spPr bwMode="auto">
          <a:xfrm>
            <a:off x="-3047" y="-22219"/>
            <a:ext cx="12188952" cy="6880219"/>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881D435C-28AB-2B75-AE93-A7ED792B0F02}"/>
              </a:ext>
            </a:extLst>
          </p:cNvPr>
          <p:cNvSpPr txBox="1"/>
          <p:nvPr/>
        </p:nvSpPr>
        <p:spPr>
          <a:xfrm>
            <a:off x="4206631" y="100934"/>
            <a:ext cx="3539713" cy="823298"/>
          </a:xfrm>
          <a:prstGeom prst="rect">
            <a:avLst/>
          </a:prstGeom>
          <a:solidFill>
            <a:schemeClr val="accent4">
              <a:lumMod val="60000"/>
              <a:lumOff val="40000"/>
            </a:schemeClr>
          </a:solidFill>
        </p:spPr>
        <p:txBody>
          <a:bodyPr vert="horz" lIns="91440" tIns="45720" rIns="91440" bIns="45720" rtlCol="0" anchor="ctr">
            <a:normAutofit/>
          </a:bodyPr>
          <a:lstStyle/>
          <a:p>
            <a:pPr algn="ctr">
              <a:lnSpc>
                <a:spcPct val="90000"/>
              </a:lnSpc>
              <a:spcBef>
                <a:spcPct val="0"/>
              </a:spcBef>
              <a:spcAft>
                <a:spcPts val="600"/>
              </a:spcAft>
            </a:pPr>
            <a:r>
              <a:rPr lang="en-US" sz="4000" b="1" dirty="0">
                <a:latin typeface="+mj-lt"/>
                <a:ea typeface="+mj-ea"/>
                <a:cs typeface="+mj-cs"/>
              </a:rPr>
              <a:t>Writing!</a:t>
            </a:r>
          </a:p>
        </p:txBody>
      </p:sp>
      <p:sp>
        <p:nvSpPr>
          <p:cNvPr id="3" name="TextBox 2">
            <a:extLst>
              <a:ext uri="{FF2B5EF4-FFF2-40B4-BE49-F238E27FC236}">
                <a16:creationId xmlns:a16="http://schemas.microsoft.com/office/drawing/2014/main" id="{D09B780F-CEBD-DCE9-9F68-8183E276A31C}"/>
              </a:ext>
            </a:extLst>
          </p:cNvPr>
          <p:cNvSpPr txBox="1"/>
          <p:nvPr/>
        </p:nvSpPr>
        <p:spPr>
          <a:xfrm>
            <a:off x="1192061" y="1047386"/>
            <a:ext cx="10471355" cy="5832833"/>
          </a:xfrm>
          <a:prstGeom prst="rect">
            <a:avLst/>
          </a:prstGeom>
          <a:solidFill>
            <a:schemeClr val="accent4">
              <a:lumMod val="20000"/>
              <a:lumOff val="80000"/>
            </a:schemeClr>
          </a:solidFill>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2800" b="1" dirty="0"/>
              <a:t>Key areas covered: </a:t>
            </a:r>
          </a:p>
          <a:p>
            <a:pPr>
              <a:lnSpc>
                <a:spcPct val="90000"/>
              </a:lnSpc>
              <a:spcAft>
                <a:spcPts val="600"/>
              </a:spcAft>
            </a:pPr>
            <a:r>
              <a:rPr lang="en-US" sz="2800" dirty="0"/>
              <a:t>• spelling, grammar and punctuation </a:t>
            </a:r>
          </a:p>
          <a:p>
            <a:pPr>
              <a:lnSpc>
                <a:spcPct val="90000"/>
              </a:lnSpc>
              <a:spcAft>
                <a:spcPts val="600"/>
              </a:spcAft>
            </a:pPr>
            <a:r>
              <a:rPr lang="en-US" sz="2800" dirty="0"/>
              <a:t>• story writing </a:t>
            </a:r>
          </a:p>
          <a:p>
            <a:pPr>
              <a:lnSpc>
                <a:spcPct val="90000"/>
              </a:lnSpc>
              <a:spcAft>
                <a:spcPts val="600"/>
              </a:spcAft>
            </a:pPr>
            <a:r>
              <a:rPr lang="en-US" sz="2800" dirty="0"/>
              <a:t>• non- chronological reports </a:t>
            </a:r>
          </a:p>
          <a:p>
            <a:pPr>
              <a:lnSpc>
                <a:spcPct val="90000"/>
              </a:lnSpc>
              <a:spcAft>
                <a:spcPts val="600"/>
              </a:spcAft>
            </a:pPr>
            <a:r>
              <a:rPr lang="en-US" sz="2800" dirty="0"/>
              <a:t>• recount texts </a:t>
            </a:r>
          </a:p>
          <a:p>
            <a:pPr>
              <a:lnSpc>
                <a:spcPct val="90000"/>
              </a:lnSpc>
              <a:spcAft>
                <a:spcPts val="600"/>
              </a:spcAft>
            </a:pPr>
            <a:r>
              <a:rPr lang="en-US" sz="2800" dirty="0"/>
              <a:t>• non- fiction writing </a:t>
            </a:r>
          </a:p>
          <a:p>
            <a:pPr>
              <a:lnSpc>
                <a:spcPct val="90000"/>
              </a:lnSpc>
              <a:spcAft>
                <a:spcPts val="600"/>
              </a:spcAft>
            </a:pPr>
            <a:r>
              <a:rPr lang="en-US" sz="2800" dirty="0"/>
              <a:t>• instruction texts </a:t>
            </a:r>
          </a:p>
          <a:p>
            <a:pPr>
              <a:lnSpc>
                <a:spcPct val="90000"/>
              </a:lnSpc>
              <a:spcAft>
                <a:spcPts val="600"/>
              </a:spcAft>
            </a:pPr>
            <a:r>
              <a:rPr lang="en-US" sz="2800" dirty="0"/>
              <a:t>• biographies </a:t>
            </a:r>
          </a:p>
          <a:p>
            <a:pPr>
              <a:lnSpc>
                <a:spcPct val="90000"/>
              </a:lnSpc>
              <a:spcAft>
                <a:spcPts val="600"/>
              </a:spcAft>
            </a:pPr>
            <a:r>
              <a:rPr lang="en-US" sz="2800" dirty="0"/>
              <a:t>• poetry </a:t>
            </a:r>
          </a:p>
          <a:p>
            <a:pPr indent="-228600">
              <a:lnSpc>
                <a:spcPct val="90000"/>
              </a:lnSpc>
              <a:spcAft>
                <a:spcPts val="600"/>
              </a:spcAft>
              <a:buFont typeface="Arial" panose="020B0604020202020204" pitchFamily="34" charset="0"/>
              <a:buChar char="•"/>
            </a:pPr>
            <a:endParaRPr lang="en-US" sz="2800" dirty="0"/>
          </a:p>
          <a:p>
            <a:pPr indent="-228600">
              <a:lnSpc>
                <a:spcPct val="90000"/>
              </a:lnSpc>
              <a:spcAft>
                <a:spcPts val="600"/>
              </a:spcAft>
              <a:buFont typeface="Arial" panose="020B0604020202020204" pitchFamily="34" charset="0"/>
              <a:buChar char="•"/>
            </a:pPr>
            <a:r>
              <a:rPr lang="en-US" sz="2800" dirty="0"/>
              <a:t>In Year 6, there is a heavy focus on children editing their own work in order to encourage independence and improvement within their writing. </a:t>
            </a:r>
          </a:p>
        </p:txBody>
      </p:sp>
      <p:pic>
        <p:nvPicPr>
          <p:cNvPr id="26" name="Picture 6" descr="St Michaels School PTA">
            <a:extLst>
              <a:ext uri="{FF2B5EF4-FFF2-40B4-BE49-F238E27FC236}">
                <a16:creationId xmlns:a16="http://schemas.microsoft.com/office/drawing/2014/main" id="{D6C631F9-0867-DF30-34C2-D451660677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7" y="0"/>
            <a:ext cx="1160206" cy="11602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4299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chool Supplies List Essentials - Pencil Case - Listonic">
            <a:extLst>
              <a:ext uri="{FF2B5EF4-FFF2-40B4-BE49-F238E27FC236}">
                <a16:creationId xmlns:a16="http://schemas.microsoft.com/office/drawing/2014/main" id="{F67EEA00-8357-0C65-6A6F-DA63944A6F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928"/>
            <a:ext cx="12192000" cy="684407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6880E5F-BFA6-E040-B274-9752A1FC8BE3}"/>
              </a:ext>
            </a:extLst>
          </p:cNvPr>
          <p:cNvSpPr txBox="1"/>
          <p:nvPr/>
        </p:nvSpPr>
        <p:spPr>
          <a:xfrm>
            <a:off x="550606" y="1047164"/>
            <a:ext cx="6096000" cy="4524315"/>
          </a:xfrm>
          <a:prstGeom prst="rect">
            <a:avLst/>
          </a:prstGeom>
          <a:solidFill>
            <a:schemeClr val="accent4">
              <a:lumMod val="40000"/>
              <a:lumOff val="60000"/>
            </a:schemeClr>
          </a:solidFill>
        </p:spPr>
        <p:txBody>
          <a:bodyPr wrap="square">
            <a:spAutoFit/>
          </a:bodyPr>
          <a:lstStyle/>
          <a:p>
            <a:r>
              <a:rPr lang="en-GB" sz="3200" b="1" dirty="0"/>
              <a:t>What do I need? </a:t>
            </a:r>
          </a:p>
          <a:p>
            <a:r>
              <a:rPr lang="en-GB" sz="3200" dirty="0"/>
              <a:t>Please can you bring the following items into school:</a:t>
            </a:r>
          </a:p>
          <a:p>
            <a:endParaRPr lang="en-GB" sz="3200" dirty="0"/>
          </a:p>
          <a:p>
            <a:r>
              <a:rPr lang="en-GB" sz="3200" dirty="0"/>
              <a:t>• a non-spill water bottle</a:t>
            </a:r>
          </a:p>
          <a:p>
            <a:r>
              <a:rPr lang="en-GB" sz="3200" dirty="0"/>
              <a:t>• homework diary</a:t>
            </a:r>
          </a:p>
          <a:p>
            <a:r>
              <a:rPr lang="en-GB" sz="3200" dirty="0"/>
              <a:t>• pencil case</a:t>
            </a:r>
          </a:p>
          <a:p>
            <a:r>
              <a:rPr lang="en-GB" sz="3200" dirty="0"/>
              <a:t>• reading book</a:t>
            </a:r>
          </a:p>
          <a:p>
            <a:r>
              <a:rPr lang="en-GB" sz="3200" dirty="0"/>
              <a:t>• wellies/outdoor shoes</a:t>
            </a:r>
          </a:p>
        </p:txBody>
      </p:sp>
      <p:sp>
        <p:nvSpPr>
          <p:cNvPr id="4" name="TextBox 3">
            <a:extLst>
              <a:ext uri="{FF2B5EF4-FFF2-40B4-BE49-F238E27FC236}">
                <a16:creationId xmlns:a16="http://schemas.microsoft.com/office/drawing/2014/main" id="{1E5941A4-11F8-F5E4-7C65-0E3131AAC3F9}"/>
              </a:ext>
            </a:extLst>
          </p:cNvPr>
          <p:cNvSpPr txBox="1"/>
          <p:nvPr/>
        </p:nvSpPr>
        <p:spPr>
          <a:xfrm>
            <a:off x="8013290" y="299912"/>
            <a:ext cx="3893575" cy="6001643"/>
          </a:xfrm>
          <a:prstGeom prst="rect">
            <a:avLst/>
          </a:prstGeom>
          <a:solidFill>
            <a:schemeClr val="accent1">
              <a:lumMod val="20000"/>
              <a:lumOff val="80000"/>
            </a:schemeClr>
          </a:solidFill>
          <a:ln w="76200">
            <a:solidFill>
              <a:schemeClr val="accent2"/>
            </a:solidFill>
          </a:ln>
        </p:spPr>
        <p:txBody>
          <a:bodyPr wrap="square" rtlCol="0">
            <a:spAutoFit/>
          </a:bodyPr>
          <a:lstStyle/>
          <a:p>
            <a:r>
              <a:rPr lang="en-GB" sz="2400" b="1" dirty="0"/>
              <a:t>What must be in my pencil case?</a:t>
            </a:r>
          </a:p>
          <a:p>
            <a:pPr marL="285750" indent="-285750">
              <a:buFont typeface="Arial" panose="020B0604020202020204" pitchFamily="34" charset="0"/>
              <a:buChar char="•"/>
            </a:pPr>
            <a:r>
              <a:rPr lang="en-GB" sz="2400" dirty="0"/>
              <a:t>blue ink handwriting pens</a:t>
            </a:r>
          </a:p>
          <a:p>
            <a:pPr marL="285750" indent="-285750">
              <a:buFont typeface="Arial" panose="020B0604020202020204" pitchFamily="34" charset="0"/>
              <a:buChar char="•"/>
            </a:pPr>
            <a:r>
              <a:rPr lang="en-GB" sz="2400" dirty="0"/>
              <a:t>a good quality rubber</a:t>
            </a:r>
          </a:p>
          <a:p>
            <a:pPr marL="285750" indent="-285750">
              <a:buFont typeface="Arial" panose="020B0604020202020204" pitchFamily="34" charset="0"/>
              <a:buChar char="•"/>
            </a:pPr>
            <a:r>
              <a:rPr lang="en-GB" sz="2400" dirty="0"/>
              <a:t>4 HB (yellow and black) pencils</a:t>
            </a:r>
          </a:p>
          <a:p>
            <a:pPr marL="285750" indent="-285750">
              <a:buFont typeface="Arial" panose="020B0604020202020204" pitchFamily="34" charset="0"/>
              <a:buChar char="•"/>
            </a:pPr>
            <a:r>
              <a:rPr lang="en-GB" sz="2400" dirty="0"/>
              <a:t>a selection of fine-liner pens</a:t>
            </a:r>
          </a:p>
          <a:p>
            <a:pPr marL="285750" indent="-285750">
              <a:buFont typeface="Arial" panose="020B0604020202020204" pitchFamily="34" charset="0"/>
              <a:buChar char="•"/>
            </a:pPr>
            <a:r>
              <a:rPr lang="en-GB" sz="2400" dirty="0"/>
              <a:t>a highlighter – preferably yellow or orange</a:t>
            </a:r>
          </a:p>
          <a:p>
            <a:pPr marL="285750" indent="-285750">
              <a:buFont typeface="Arial" panose="020B0604020202020204" pitchFamily="34" charset="0"/>
              <a:buChar char="•"/>
            </a:pPr>
            <a:r>
              <a:rPr lang="en-GB" sz="2400" dirty="0"/>
              <a:t>A selection of colouring pencils</a:t>
            </a:r>
          </a:p>
          <a:p>
            <a:pPr marL="285750" indent="-285750">
              <a:buFont typeface="Arial" panose="020B0604020202020204" pitchFamily="34" charset="0"/>
              <a:buChar char="•"/>
            </a:pPr>
            <a:r>
              <a:rPr lang="en-GB" sz="2400" dirty="0"/>
              <a:t>30cm plastic ruler</a:t>
            </a:r>
          </a:p>
          <a:p>
            <a:pPr marL="285750" indent="-285750">
              <a:buFont typeface="Arial" panose="020B0604020202020204" pitchFamily="34" charset="0"/>
              <a:buChar char="•"/>
            </a:pPr>
            <a:r>
              <a:rPr lang="en-GB" sz="2400" dirty="0"/>
              <a:t>a selection of felt-tip pens</a:t>
            </a:r>
          </a:p>
          <a:p>
            <a:pPr marL="285750" indent="-285750">
              <a:buFont typeface="Arial" panose="020B0604020202020204" pitchFamily="34" charset="0"/>
              <a:buChar char="•"/>
            </a:pPr>
            <a:r>
              <a:rPr lang="en-GB" sz="2400" dirty="0"/>
              <a:t>glue stick</a:t>
            </a:r>
          </a:p>
          <a:p>
            <a:pPr marL="285750" indent="-285750">
              <a:buFont typeface="Arial" panose="020B0604020202020204" pitchFamily="34" charset="0"/>
              <a:buChar char="•"/>
            </a:pPr>
            <a:r>
              <a:rPr lang="en-GB" sz="2400" dirty="0"/>
              <a:t>a small sharpener</a:t>
            </a:r>
          </a:p>
        </p:txBody>
      </p:sp>
      <p:sp>
        <p:nvSpPr>
          <p:cNvPr id="5" name="Oval 4">
            <a:extLst>
              <a:ext uri="{FF2B5EF4-FFF2-40B4-BE49-F238E27FC236}">
                <a16:creationId xmlns:a16="http://schemas.microsoft.com/office/drawing/2014/main" id="{E9EA177E-7635-1708-7006-D5559AEBB365}"/>
              </a:ext>
            </a:extLst>
          </p:cNvPr>
          <p:cNvSpPr/>
          <p:nvPr/>
        </p:nvSpPr>
        <p:spPr>
          <a:xfrm>
            <a:off x="5810865" y="4739148"/>
            <a:ext cx="2172928" cy="1423907"/>
          </a:xfrm>
          <a:prstGeom prst="ellipse">
            <a:avLst/>
          </a:prstGeom>
          <a:solidFill>
            <a:schemeClr val="bg1"/>
          </a:solid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BFC02ED-DB0E-CB0C-19AB-479FA7A94C5F}"/>
              </a:ext>
            </a:extLst>
          </p:cNvPr>
          <p:cNvSpPr txBox="1"/>
          <p:nvPr/>
        </p:nvSpPr>
        <p:spPr>
          <a:xfrm>
            <a:off x="5987845" y="4975123"/>
            <a:ext cx="1809135" cy="707886"/>
          </a:xfrm>
          <a:prstGeom prst="rect">
            <a:avLst/>
          </a:prstGeom>
          <a:noFill/>
        </p:spPr>
        <p:txBody>
          <a:bodyPr wrap="square" rtlCol="0">
            <a:spAutoFit/>
          </a:bodyPr>
          <a:lstStyle/>
          <a:p>
            <a:pPr algn="ctr"/>
            <a:r>
              <a:rPr lang="en-GB" sz="2000" b="1" dirty="0"/>
              <a:t>Please name everything!</a:t>
            </a:r>
          </a:p>
        </p:txBody>
      </p:sp>
    </p:spTree>
    <p:extLst>
      <p:ext uri="{BB962C8B-B14F-4D97-AF65-F5344CB8AC3E}">
        <p14:creationId xmlns:p14="http://schemas.microsoft.com/office/powerpoint/2010/main" val="3092413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F32A690-223B-85E1-EC20-4C6028D9FD9F}"/>
              </a:ext>
            </a:extLst>
          </p:cNvPr>
          <p:cNvSpPr txBox="1"/>
          <p:nvPr/>
        </p:nvSpPr>
        <p:spPr>
          <a:xfrm>
            <a:off x="117987" y="89624"/>
            <a:ext cx="11956026" cy="6678751"/>
          </a:xfrm>
          <a:prstGeom prst="rect">
            <a:avLst/>
          </a:prstGeom>
          <a:solidFill>
            <a:schemeClr val="accent6">
              <a:lumMod val="20000"/>
              <a:lumOff val="80000"/>
            </a:schemeClr>
          </a:solidFill>
        </p:spPr>
        <p:txBody>
          <a:bodyPr wrap="square">
            <a:spAutoFit/>
          </a:bodyPr>
          <a:lstStyle/>
          <a:p>
            <a:pPr algn="ctr"/>
            <a:r>
              <a:rPr lang="en-GB" sz="3600" b="1" dirty="0"/>
              <a:t>Homework </a:t>
            </a:r>
          </a:p>
          <a:p>
            <a:r>
              <a:rPr lang="en-GB" sz="3200" dirty="0"/>
              <a:t>• </a:t>
            </a:r>
            <a:r>
              <a:rPr lang="en-GB" sz="2800" dirty="0"/>
              <a:t>The children are expected to read every night.</a:t>
            </a:r>
          </a:p>
          <a:p>
            <a:endParaRPr lang="en-GB" sz="2800" dirty="0"/>
          </a:p>
          <a:p>
            <a:r>
              <a:rPr lang="en-GB" sz="2800" dirty="0"/>
              <a:t>• English/topic/spellings and maths homework will be set on a Friday and will be due in the following Thursday, ready to be marked in class. Spellings will be tested on Fridays. </a:t>
            </a:r>
          </a:p>
          <a:p>
            <a:endParaRPr lang="en-GB" sz="2800" dirty="0"/>
          </a:p>
          <a:p>
            <a:r>
              <a:rPr lang="en-GB" sz="2800" dirty="0"/>
              <a:t>• KIRFs (Key Instant Recall Facts) The secret to success is practising little and often. Can you practise these KIRFs while walking to school or during a car journey? </a:t>
            </a:r>
          </a:p>
          <a:p>
            <a:endParaRPr lang="en-GB" sz="2800" dirty="0"/>
          </a:p>
          <a:p>
            <a:r>
              <a:rPr lang="en-GB" sz="2800" dirty="0"/>
              <a:t>• The children will be provided with a list of either common exception words, topic related words or vocabulary based on building and extending spelling knowledge and understanding that pupils should be familiar with by the end of Year 6.</a:t>
            </a:r>
          </a:p>
        </p:txBody>
      </p:sp>
      <p:pic>
        <p:nvPicPr>
          <p:cNvPr id="5" name="Picture 6" descr="St Michaels School PTA">
            <a:extLst>
              <a:ext uri="{FF2B5EF4-FFF2-40B4-BE49-F238E27FC236}">
                <a16:creationId xmlns:a16="http://schemas.microsoft.com/office/drawing/2014/main" id="{A038EADC-9AA8-E60C-28FA-EC6EE2F815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3167" y="163423"/>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3821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Setting expectations and the autistic child - Animated Language Learning">
            <a:extLst>
              <a:ext uri="{FF2B5EF4-FFF2-40B4-BE49-F238E27FC236}">
                <a16:creationId xmlns:a16="http://schemas.microsoft.com/office/drawing/2014/main" id="{AB892CA5-13DD-19BD-DCFE-D7D1EECE5E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846"/>
          <a:stretch/>
        </p:blipFill>
        <p:spPr bwMode="auto">
          <a:xfrm>
            <a:off x="-206459" y="0"/>
            <a:ext cx="12398458"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5" name="Rectangle 205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097292-5D44-DD51-C061-F57834A80B81}"/>
              </a:ext>
            </a:extLst>
          </p:cNvPr>
          <p:cNvSpPr txBox="1"/>
          <p:nvPr/>
        </p:nvSpPr>
        <p:spPr>
          <a:xfrm>
            <a:off x="0" y="37111"/>
            <a:ext cx="7616658" cy="5286806"/>
          </a:xfrm>
          <a:prstGeom prst="rect">
            <a:avLst/>
          </a:prstGeom>
        </p:spPr>
        <p:txBody>
          <a:bodyPr vert="horz" lIns="91440" tIns="45720" rIns="91440" bIns="45720" rtlCol="0">
            <a:noAutofit/>
          </a:bodyPr>
          <a:lstStyle/>
          <a:p>
            <a:pPr>
              <a:lnSpc>
                <a:spcPct val="90000"/>
              </a:lnSpc>
              <a:spcAft>
                <a:spcPts val="600"/>
              </a:spcAft>
            </a:pPr>
            <a:r>
              <a:rPr lang="en-US" sz="2800" b="1" dirty="0"/>
              <a:t>Expectations in Year 6 </a:t>
            </a:r>
          </a:p>
          <a:p>
            <a:pPr>
              <a:lnSpc>
                <a:spcPct val="90000"/>
              </a:lnSpc>
              <a:spcAft>
                <a:spcPts val="600"/>
              </a:spcAft>
            </a:pPr>
            <a:r>
              <a:rPr lang="en-US" sz="2800" dirty="0"/>
              <a:t>• Role models to the younger children, as they are the senior members of the school.</a:t>
            </a:r>
          </a:p>
          <a:p>
            <a:pPr>
              <a:lnSpc>
                <a:spcPct val="90000"/>
              </a:lnSpc>
              <a:spcAft>
                <a:spcPts val="600"/>
              </a:spcAft>
            </a:pPr>
            <a:r>
              <a:rPr lang="en-US" sz="2800" dirty="0"/>
              <a:t>• Uniform – neat and correct.</a:t>
            </a:r>
          </a:p>
          <a:p>
            <a:pPr>
              <a:lnSpc>
                <a:spcPct val="90000"/>
              </a:lnSpc>
              <a:spcAft>
                <a:spcPts val="600"/>
              </a:spcAft>
            </a:pPr>
            <a:r>
              <a:rPr lang="en-US" sz="2800" dirty="0"/>
              <a:t>• Homework on time, where possible.</a:t>
            </a:r>
          </a:p>
          <a:p>
            <a:pPr>
              <a:lnSpc>
                <a:spcPct val="90000"/>
              </a:lnSpc>
              <a:spcAft>
                <a:spcPts val="600"/>
              </a:spcAft>
            </a:pPr>
            <a:r>
              <a:rPr lang="en-US" sz="2800" dirty="0"/>
              <a:t>• Sensible, helpful and polite around the school.</a:t>
            </a:r>
          </a:p>
          <a:p>
            <a:pPr>
              <a:lnSpc>
                <a:spcPct val="90000"/>
              </a:lnSpc>
              <a:spcAft>
                <a:spcPts val="600"/>
              </a:spcAft>
            </a:pPr>
            <a:r>
              <a:rPr lang="en-US" sz="2800" dirty="0"/>
              <a:t>• Hard work but lots of fun too! </a:t>
            </a:r>
          </a:p>
          <a:p>
            <a:pPr>
              <a:lnSpc>
                <a:spcPct val="90000"/>
              </a:lnSpc>
              <a:spcAft>
                <a:spcPts val="600"/>
              </a:spcAft>
            </a:pPr>
            <a:r>
              <a:rPr lang="en-US" sz="2800" dirty="0"/>
              <a:t>• Achieving our best – in thought, in word, in deed.</a:t>
            </a:r>
          </a:p>
          <a:p>
            <a:pPr>
              <a:lnSpc>
                <a:spcPct val="90000"/>
              </a:lnSpc>
              <a:spcAft>
                <a:spcPts val="600"/>
              </a:spcAft>
            </a:pPr>
            <a:r>
              <a:rPr lang="en-US" sz="2800" dirty="0"/>
              <a:t>• The children will also be given different ‘jobs’ this year in order to promote responsibility and pride in their school. </a:t>
            </a:r>
          </a:p>
        </p:txBody>
      </p:sp>
      <p:grpSp>
        <p:nvGrpSpPr>
          <p:cNvPr id="2057" name="Group 2056">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2058" name="Rectangle 205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Isosceles Triangle 205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061" name="Isosceles Triangle 206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3" name="Rectangle 206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6" descr="St Michaels School PTA">
            <a:extLst>
              <a:ext uri="{FF2B5EF4-FFF2-40B4-BE49-F238E27FC236}">
                <a16:creationId xmlns:a16="http://schemas.microsoft.com/office/drawing/2014/main" id="{C25FE2FA-56FD-F1A5-FA3A-14F67C8639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09917" y="144167"/>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0024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081" name="Group 3080">
            <a:extLst>
              <a:ext uri="{FF2B5EF4-FFF2-40B4-BE49-F238E27FC236}">
                <a16:creationId xmlns:a16="http://schemas.microsoft.com/office/drawing/2014/main" id="{912209CB-3E4C-43AE-B507-08269FAE89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4720" y="0"/>
            <a:ext cx="1097280" cy="1097280"/>
            <a:chOff x="11094720" y="0"/>
            <a:chExt cx="1097280" cy="1097280"/>
          </a:xfrm>
        </p:grpSpPr>
        <p:sp>
          <p:nvSpPr>
            <p:cNvPr id="3082" name="Isosceles Triangle 308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1094720" y="0"/>
              <a:ext cx="1097280" cy="1097280"/>
            </a:xfrm>
            <a:prstGeom prst="triangle">
              <a:avLst>
                <a:gd name="adj" fmla="val 10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3" name="Rectangle 3082">
              <a:extLst>
                <a:ext uri="{FF2B5EF4-FFF2-40B4-BE49-F238E27FC236}">
                  <a16:creationId xmlns:a16="http://schemas.microsoft.com/office/drawing/2014/main" id="{7BCB7912-FEA6-4C89-8E9B-D95EF15647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189552" y="127618"/>
              <a:ext cx="457894" cy="457894"/>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D61F9F4F-E95E-9767-8D8D-80362E1FB1A3}"/>
              </a:ext>
            </a:extLst>
          </p:cNvPr>
          <p:cNvSpPr txBox="1"/>
          <p:nvPr/>
        </p:nvSpPr>
        <p:spPr>
          <a:xfrm>
            <a:off x="1341409" y="1312442"/>
            <a:ext cx="7340475" cy="423295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b="1" dirty="0"/>
              <a:t>Team Ticks</a:t>
            </a:r>
          </a:p>
          <a:p>
            <a:pPr indent="-228600">
              <a:lnSpc>
                <a:spcPct val="90000"/>
              </a:lnSpc>
              <a:spcAft>
                <a:spcPts val="600"/>
              </a:spcAft>
              <a:buFont typeface="Arial" panose="020B0604020202020204" pitchFamily="34" charset="0"/>
              <a:buChar char="•"/>
            </a:pPr>
            <a:r>
              <a:rPr lang="en-US" sz="3200" dirty="0"/>
              <a:t>These will be awarded to children for working hard, being helpful, demonstrating good </a:t>
            </a:r>
            <a:r>
              <a:rPr lang="en-US" sz="3200" dirty="0" err="1"/>
              <a:t>behaviour</a:t>
            </a:r>
            <a:r>
              <a:rPr lang="en-US" sz="3200" dirty="0"/>
              <a:t> etc. </a:t>
            </a:r>
          </a:p>
          <a:p>
            <a:pPr indent="-228600">
              <a:lnSpc>
                <a:spcPct val="90000"/>
              </a:lnSpc>
              <a:spcAft>
                <a:spcPts val="600"/>
              </a:spcAft>
              <a:buFont typeface="Arial" panose="020B0604020202020204" pitchFamily="34" charset="0"/>
              <a:buChar char="•"/>
            </a:pPr>
            <a:r>
              <a:rPr lang="en-US" sz="3200" dirty="0"/>
              <a:t>These are displayed on a chart in class. The team ticks earned by the children will solely go towards raising money for the charities that the children have selected. </a:t>
            </a:r>
          </a:p>
        </p:txBody>
      </p:sp>
      <p:sp>
        <p:nvSpPr>
          <p:cNvPr id="3085" name="Isosceles Triangle 3084">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3086">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green check mark icon. Approval check vector icon. Tick ​​symbol vector  illustration. Stock Vector | Adobe Stock">
            <a:extLst>
              <a:ext uri="{FF2B5EF4-FFF2-40B4-BE49-F238E27FC236}">
                <a16:creationId xmlns:a16="http://schemas.microsoft.com/office/drawing/2014/main" id="{91461562-097B-C1C7-918C-FD2B6E34AE1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69957" y="3428918"/>
            <a:ext cx="2868338" cy="263543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St Michaels School PTA">
            <a:extLst>
              <a:ext uri="{FF2B5EF4-FFF2-40B4-BE49-F238E27FC236}">
                <a16:creationId xmlns:a16="http://schemas.microsoft.com/office/drawing/2014/main" id="{46CE5D70-D1BB-660D-30D8-FE0445DF71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52495" y="136560"/>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016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2023 SATs Papers - KS1 &amp; KS2 SATs Papers [2023] - Free Download">
            <a:extLst>
              <a:ext uri="{FF2B5EF4-FFF2-40B4-BE49-F238E27FC236}">
                <a16:creationId xmlns:a16="http://schemas.microsoft.com/office/drawing/2014/main" id="{A9073686-9E4D-48C0-EB11-FB15931E3E3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6110" y="241783"/>
            <a:ext cx="11139778" cy="278494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A69F9E3-97F1-EEC3-6AA6-D5E1F8AFE56F}"/>
              </a:ext>
            </a:extLst>
          </p:cNvPr>
          <p:cNvSpPr txBox="1"/>
          <p:nvPr/>
        </p:nvSpPr>
        <p:spPr>
          <a:xfrm>
            <a:off x="117987" y="3026727"/>
            <a:ext cx="11965858" cy="3366874"/>
          </a:xfrm>
          <a:prstGeom prst="rect">
            <a:avLst/>
          </a:prstGeom>
        </p:spPr>
        <p:txBody>
          <a:bodyPr vert="horz" lIns="91440" tIns="45720" rIns="91440" bIns="45720" rtlCol="0" anchor="t">
            <a:noAutofit/>
          </a:bodyPr>
          <a:lstStyle/>
          <a:p>
            <a:pPr>
              <a:lnSpc>
                <a:spcPct val="90000"/>
              </a:lnSpc>
              <a:spcAft>
                <a:spcPts val="600"/>
              </a:spcAft>
            </a:pPr>
            <a:r>
              <a:rPr lang="en-US" sz="2800" b="1" dirty="0"/>
              <a:t>Year 6 SATs</a:t>
            </a:r>
          </a:p>
          <a:p>
            <a:pPr>
              <a:lnSpc>
                <a:spcPct val="90000"/>
              </a:lnSpc>
              <a:spcAft>
                <a:spcPts val="600"/>
              </a:spcAft>
            </a:pPr>
            <a:r>
              <a:rPr lang="en-US" sz="2800" b="0" i="0" dirty="0">
                <a:effectLst/>
              </a:rPr>
              <a:t>The key stage 2 tests are timetabled from Monday 8 May to Thursday 11 May 2023.</a:t>
            </a:r>
            <a:r>
              <a:rPr lang="en-US" sz="2800" dirty="0"/>
              <a:t> </a:t>
            </a:r>
          </a:p>
          <a:p>
            <a:pPr>
              <a:lnSpc>
                <a:spcPct val="90000"/>
              </a:lnSpc>
              <a:spcAft>
                <a:spcPts val="600"/>
              </a:spcAft>
            </a:pPr>
            <a:r>
              <a:rPr lang="en-US" sz="2800" dirty="0"/>
              <a:t>There will be an English Reading test; English Spelling and Grammar test; </a:t>
            </a:r>
            <a:r>
              <a:rPr lang="en-US" sz="2800" dirty="0" err="1"/>
              <a:t>Maths</a:t>
            </a:r>
            <a:r>
              <a:rPr lang="en-US" sz="2800" dirty="0"/>
              <a:t> Arithmetic paper; </a:t>
            </a:r>
            <a:r>
              <a:rPr lang="en-US" sz="2800" dirty="0" err="1"/>
              <a:t>Maths</a:t>
            </a:r>
            <a:r>
              <a:rPr lang="en-US" sz="2800" dirty="0"/>
              <a:t> Reasoning paper 1 and </a:t>
            </a:r>
            <a:r>
              <a:rPr lang="en-US" sz="2800" dirty="0" err="1"/>
              <a:t>Maths</a:t>
            </a:r>
            <a:r>
              <a:rPr lang="en-US" sz="2800" dirty="0"/>
              <a:t> Reasoning paper 2. </a:t>
            </a:r>
          </a:p>
          <a:p>
            <a:pPr>
              <a:lnSpc>
                <a:spcPct val="90000"/>
              </a:lnSpc>
              <a:spcAft>
                <a:spcPts val="600"/>
              </a:spcAft>
            </a:pPr>
            <a:r>
              <a:rPr lang="en-US" sz="2800" dirty="0"/>
              <a:t>Writing scores are taken from a selection of pieces, from across the year, that are assessed internally and moderated.</a:t>
            </a:r>
          </a:p>
        </p:txBody>
      </p:sp>
      <p:sp>
        <p:nvSpPr>
          <p:cNvPr id="4105" name="Rectangle 4104">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Rectangle 4106">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6" descr="St Michaels School PTA">
            <a:extLst>
              <a:ext uri="{FF2B5EF4-FFF2-40B4-BE49-F238E27FC236}">
                <a16:creationId xmlns:a16="http://schemas.microsoft.com/office/drawing/2014/main" id="{1A3AC21A-3FAB-C6F1-A667-794D6B9EAE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987" y="141764"/>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36790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2" name="Picture 2" descr="40 Favorite Interview Questions from Some of the Sharpest Folks We Know |  First Round Review">
            <a:extLst>
              <a:ext uri="{FF2B5EF4-FFF2-40B4-BE49-F238E27FC236}">
                <a16:creationId xmlns:a16="http://schemas.microsoft.com/office/drawing/2014/main" id="{F8CBE06B-80BD-4C54-53AF-64A2EF2849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057" b="8674"/>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5127" name="Rectangle 5126">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3B53916-576B-B13E-8F9C-8F0FA15B5223}"/>
              </a:ext>
            </a:extLst>
          </p:cNvPr>
          <p:cNvSpPr txBox="1"/>
          <p:nvPr/>
        </p:nvSpPr>
        <p:spPr>
          <a:xfrm>
            <a:off x="226142" y="59511"/>
            <a:ext cx="7767484" cy="6559566"/>
          </a:xfrm>
          <a:prstGeom prst="rect">
            <a:avLst/>
          </a:prstGeom>
        </p:spPr>
        <p:txBody>
          <a:bodyPr vert="horz" lIns="91440" tIns="45720" rIns="91440" bIns="45720" rtlCol="0">
            <a:noAutofit/>
          </a:bodyPr>
          <a:lstStyle/>
          <a:p>
            <a:pPr algn="ctr">
              <a:lnSpc>
                <a:spcPct val="90000"/>
              </a:lnSpc>
              <a:spcAft>
                <a:spcPts val="600"/>
              </a:spcAft>
            </a:pPr>
            <a:r>
              <a:rPr lang="en-US" sz="3200" b="1" dirty="0"/>
              <a:t>Can I help? </a:t>
            </a:r>
          </a:p>
          <a:p>
            <a:pPr indent="-228600">
              <a:lnSpc>
                <a:spcPct val="90000"/>
              </a:lnSpc>
              <a:spcAft>
                <a:spcPts val="600"/>
              </a:spcAft>
              <a:buFont typeface="Arial" panose="020B0604020202020204" pitchFamily="34" charset="0"/>
              <a:buChar char="•"/>
            </a:pPr>
            <a:r>
              <a:rPr lang="en-US" sz="3200" dirty="0"/>
              <a:t>I am always here for a quick chat at the end of each day – if you have something urgent to tell me, please email the office. </a:t>
            </a:r>
          </a:p>
          <a:p>
            <a:pPr indent="-228600">
              <a:lnSpc>
                <a:spcPct val="90000"/>
              </a:lnSpc>
              <a:spcAft>
                <a:spcPts val="600"/>
              </a:spcAft>
              <a:buFont typeface="Arial" panose="020B0604020202020204" pitchFamily="34" charset="0"/>
              <a:buChar char="•"/>
            </a:pPr>
            <a:endParaRPr lang="en-US" sz="3200" dirty="0"/>
          </a:p>
          <a:p>
            <a:pPr indent="-228600">
              <a:lnSpc>
                <a:spcPct val="90000"/>
              </a:lnSpc>
              <a:spcAft>
                <a:spcPts val="600"/>
              </a:spcAft>
              <a:buFont typeface="Arial" panose="020B0604020202020204" pitchFamily="34" charset="0"/>
              <a:buChar char="•"/>
            </a:pPr>
            <a:r>
              <a:rPr lang="en-US" sz="3200" dirty="0"/>
              <a:t>If you want to see me for a longer chat, please ask and I will arrange a meeting. Staff meetings tend to happen on a Wednesday after school, but I am available the rest of the week. </a:t>
            </a:r>
          </a:p>
          <a:p>
            <a:pPr indent="-228600">
              <a:lnSpc>
                <a:spcPct val="90000"/>
              </a:lnSpc>
              <a:spcAft>
                <a:spcPts val="600"/>
              </a:spcAft>
              <a:buFont typeface="Arial" panose="020B0604020202020204" pitchFamily="34" charset="0"/>
              <a:buChar char="•"/>
            </a:pPr>
            <a:endParaRPr lang="en-US" sz="3200" dirty="0"/>
          </a:p>
          <a:p>
            <a:pPr indent="-228600">
              <a:lnSpc>
                <a:spcPct val="90000"/>
              </a:lnSpc>
              <a:spcAft>
                <a:spcPts val="600"/>
              </a:spcAft>
              <a:buFont typeface="Arial" panose="020B0604020202020204" pitchFamily="34" charset="0"/>
              <a:buChar char="•"/>
            </a:pPr>
            <a:r>
              <a:rPr lang="en-US" sz="3200" dirty="0"/>
              <a:t>I will be using our ‘Class Page’, on the website, so please do look there. </a:t>
            </a:r>
          </a:p>
        </p:txBody>
      </p:sp>
      <p:grpSp>
        <p:nvGrpSpPr>
          <p:cNvPr id="5129" name="Group 5128">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5130" name="Rectangle 512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1" name="Isosceles Triangle 5130">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133" name="Isosceles Triangle 5132">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Rectangle 513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6" descr="St Michaels School PTA">
            <a:extLst>
              <a:ext uri="{FF2B5EF4-FFF2-40B4-BE49-F238E27FC236}">
                <a16:creationId xmlns:a16="http://schemas.microsoft.com/office/drawing/2014/main" id="{9498FE97-8548-F07F-C7DC-E89CF9B703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72160" y="134335"/>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935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5" name="Rectangle 1034">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30" name="Picture 6" descr="Quotes about Thank You For Coming (36 quotes)">
            <a:extLst>
              <a:ext uri="{FF2B5EF4-FFF2-40B4-BE49-F238E27FC236}">
                <a16:creationId xmlns:a16="http://schemas.microsoft.com/office/drawing/2014/main" id="{45504C4D-4078-B20E-DBBD-813AE05C541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261" b="4663"/>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3444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827</TotalTime>
  <Words>1118</Words>
  <Application>Microsoft Office PowerPoint</Application>
  <PresentationFormat>Widescreen</PresentationFormat>
  <Paragraphs>179</Paragraphs>
  <Slides>17</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4" baseType="lpstr">
      <vt:lpstr>Arial</vt:lpstr>
      <vt:lpstr>Calibri</vt:lpstr>
      <vt:lpstr>Calibri Light</vt:lpstr>
      <vt:lpstr>Goudy Stout</vt:lpstr>
      <vt:lpstr>Lucida Handwriting</vt:lpstr>
      <vt:lpstr>Office Theme</vt:lpstr>
      <vt:lpstr>Presentation</vt:lpstr>
      <vt:lpstr>Owls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Owls</dc:title>
  <dc:creator>melanie</dc:creator>
  <cp:lastModifiedBy>melanie</cp:lastModifiedBy>
  <cp:revision>5</cp:revision>
  <dcterms:created xsi:type="dcterms:W3CDTF">2022-07-16T17:32:07Z</dcterms:created>
  <dcterms:modified xsi:type="dcterms:W3CDTF">2022-09-12T17:06:05Z</dcterms:modified>
</cp:coreProperties>
</file>