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77" r:id="rId2"/>
    <p:sldId id="258" r:id="rId3"/>
    <p:sldId id="264" r:id="rId4"/>
    <p:sldId id="278" r:id="rId5"/>
    <p:sldId id="279" r:id="rId6"/>
    <p:sldId id="280" r:id="rId7"/>
    <p:sldId id="281" r:id="rId8"/>
    <p:sldId id="282" r:id="rId9"/>
    <p:sldId id="283" r:id="rId10"/>
    <p:sldId id="284" r:id="rId11"/>
    <p:sldId id="285" r:id="rId12"/>
    <p:sldId id="267" r:id="rId13"/>
  </p:sldIdLst>
  <p:sldSz cx="9144000" cy="6858000" type="screen4x3"/>
  <p:notesSz cx="6858000" cy="9144000"/>
  <p:embeddedFontLst>
    <p:embeddedFont>
      <p:font typeface="Calibri" panose="020F0502020204030204" pitchFamily="34" charset="0"/>
      <p:regular r:id="rId16"/>
      <p:bold r:id="rId17"/>
      <p:italic r:id="rId18"/>
      <p:boldItalic r:id="rId19"/>
    </p:embeddedFont>
    <p:embeddedFont>
      <p:font typeface="Twinkl" pitchFamily="2" charset="0"/>
      <p:regular r:id="rId20"/>
      <p:bold r:id="rId21"/>
    </p:embeddedFont>
    <p:embeddedFont>
      <p:font typeface="Roboto" panose="020B0604020202020204" charset="0"/>
      <p:regular r:id="rId22"/>
      <p:bold r:id="rId23"/>
      <p:italic r:id="rId24"/>
      <p:boldItalic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94E13"/>
    <a:srgbClr val="E51E21"/>
    <a:srgbClr val="BC0105"/>
    <a:srgbClr val="E34192"/>
    <a:srgbClr val="DE1E5A"/>
    <a:srgbClr val="18A0DB"/>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69" d="100"/>
          <a:sy n="69" d="100"/>
        </p:scale>
        <p:origin x="1224" y="3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65" d="100"/>
          <a:sy n="65" d="100"/>
        </p:scale>
        <p:origin x="2405" y="67"/>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17/01/2022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17/01/2022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hyperlink" Target="https://www.twinkl.co.uk/resources/summer-2020-scheme-of-learning-eyfs-reception-white-rose-maths-supporting-resources-key-stage-1-year-1-year-2/on-the-move-summer-eyfs-white-rose-maths-ks1/spatial-reasoning-mapping-summer-eyfs-white-rose-maths-ks1"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summer-2020-scheme-of-learning-eyfs-reception-white-rose-maths-supporting-resources-key-stage-1-year-1-year-2/on-the-move-summer-eyfs-white-rose-maths-ks1/spatial-reasoning-mapping-summer-eyfs-white-rose-maths-ks1"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4"/>
            <a:extLst>
              <a:ext uri="{FF2B5EF4-FFF2-40B4-BE49-F238E27FC236}">
                <a16:creationId xmlns:a16="http://schemas.microsoft.com/office/drawing/2014/main" id="{6BFBD777-21CA-4F4E-AF92-9760543305FF}"/>
              </a:ext>
            </a:extLst>
          </p:cNvPr>
          <p:cNvSpPr/>
          <p:nvPr userDrawn="1"/>
        </p:nvSpPr>
        <p:spPr>
          <a:xfrm>
            <a:off x="254977" y="5978769"/>
            <a:ext cx="1336431" cy="791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4"/>
            <a:extLst>
              <a:ext uri="{FF2B5EF4-FFF2-40B4-BE49-F238E27FC236}">
                <a16:creationId xmlns:a16="http://schemas.microsoft.com/office/drawing/2014/main" id="{A9E982A9-28F0-4941-A926-E81D5689603C}"/>
              </a:ext>
            </a:extLst>
          </p:cNvPr>
          <p:cNvSpPr/>
          <p:nvPr userDrawn="1"/>
        </p:nvSpPr>
        <p:spPr>
          <a:xfrm>
            <a:off x="8291146" y="5987561"/>
            <a:ext cx="852854" cy="791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hlinkClick r:id="rId4"/>
            <a:extLst>
              <a:ext uri="{FF2B5EF4-FFF2-40B4-BE49-F238E27FC236}">
                <a16:creationId xmlns:a16="http://schemas.microsoft.com/office/drawing/2014/main" id="{955D44AF-780A-43D8-AC33-20410F4D2E1C}"/>
              </a:ext>
            </a:extLst>
          </p:cNvPr>
          <p:cNvSpPr/>
          <p:nvPr userDrawn="1"/>
        </p:nvSpPr>
        <p:spPr>
          <a:xfrm>
            <a:off x="254977" y="5978769"/>
            <a:ext cx="1336431" cy="791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4"/>
            <a:extLst>
              <a:ext uri="{FF2B5EF4-FFF2-40B4-BE49-F238E27FC236}">
                <a16:creationId xmlns:a16="http://schemas.microsoft.com/office/drawing/2014/main" id="{CE5CDF7B-ECC2-4911-A1AE-D8FA200C518F}"/>
              </a:ext>
            </a:extLst>
          </p:cNvPr>
          <p:cNvSpPr/>
          <p:nvPr userDrawn="1"/>
        </p:nvSpPr>
        <p:spPr>
          <a:xfrm>
            <a:off x="8291146" y="5987561"/>
            <a:ext cx="852854" cy="791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tiff"/><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tiff"/><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8" Type="http://schemas.openxmlformats.org/officeDocument/2006/relationships/image" Target="../media/image20.tiff"/><Relationship Id="rId13" Type="http://schemas.openxmlformats.org/officeDocument/2006/relationships/image" Target="../media/image25.tiff"/><Relationship Id="rId3" Type="http://schemas.openxmlformats.org/officeDocument/2006/relationships/image" Target="../media/image9.png"/><Relationship Id="rId7" Type="http://schemas.openxmlformats.org/officeDocument/2006/relationships/image" Target="../media/image19.tiff"/><Relationship Id="rId12" Type="http://schemas.openxmlformats.org/officeDocument/2006/relationships/image" Target="../media/image24.tiff"/><Relationship Id="rId2" Type="http://schemas.openxmlformats.org/officeDocument/2006/relationships/image" Target="../media/image16.tiff"/><Relationship Id="rId1" Type="http://schemas.openxmlformats.org/officeDocument/2006/relationships/slideLayout" Target="../slideLayouts/slideLayout3.xml"/><Relationship Id="rId6" Type="http://schemas.openxmlformats.org/officeDocument/2006/relationships/image" Target="../media/image18.tiff"/><Relationship Id="rId11" Type="http://schemas.openxmlformats.org/officeDocument/2006/relationships/image" Target="../media/image23.tiff"/><Relationship Id="rId5" Type="http://schemas.openxmlformats.org/officeDocument/2006/relationships/image" Target="../media/image17.tiff"/><Relationship Id="rId10" Type="http://schemas.openxmlformats.org/officeDocument/2006/relationships/image" Target="../media/image22.tiff"/><Relationship Id="rId4" Type="http://schemas.openxmlformats.org/officeDocument/2006/relationships/image" Target="../media/image10.png"/><Relationship Id="rId9" Type="http://schemas.openxmlformats.org/officeDocument/2006/relationships/image" Target="../media/image21.tiff"/></Relationships>
</file>

<file path=ppt/slides/_rels/slide11.xml.rels><?xml version="1.0" encoding="UTF-8" standalone="yes"?>
<Relationships xmlns="http://schemas.openxmlformats.org/package/2006/relationships"><Relationship Id="rId8" Type="http://schemas.openxmlformats.org/officeDocument/2006/relationships/image" Target="../media/image30.tiff"/><Relationship Id="rId13" Type="http://schemas.openxmlformats.org/officeDocument/2006/relationships/image" Target="../media/image35.tiff"/><Relationship Id="rId3" Type="http://schemas.openxmlformats.org/officeDocument/2006/relationships/image" Target="../media/image10.png"/><Relationship Id="rId7" Type="http://schemas.openxmlformats.org/officeDocument/2006/relationships/image" Target="../media/image29.tiff"/><Relationship Id="rId12" Type="http://schemas.openxmlformats.org/officeDocument/2006/relationships/image" Target="../media/image34.tiff"/><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28.tiff"/><Relationship Id="rId11" Type="http://schemas.openxmlformats.org/officeDocument/2006/relationships/image" Target="../media/image33.tiff"/><Relationship Id="rId5" Type="http://schemas.openxmlformats.org/officeDocument/2006/relationships/image" Target="../media/image27.tiff"/><Relationship Id="rId15" Type="http://schemas.openxmlformats.org/officeDocument/2006/relationships/image" Target="../media/image37.png"/><Relationship Id="rId10" Type="http://schemas.openxmlformats.org/officeDocument/2006/relationships/image" Target="../media/image32.tiff"/><Relationship Id="rId4" Type="http://schemas.openxmlformats.org/officeDocument/2006/relationships/image" Target="../media/image26.tiff"/><Relationship Id="rId9" Type="http://schemas.openxmlformats.org/officeDocument/2006/relationships/image" Target="../media/image31.tiff"/><Relationship Id="rId14" Type="http://schemas.openxmlformats.org/officeDocument/2006/relationships/image" Target="../media/image36.tif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08442"/>
            <a:ext cx="8220075" cy="652318"/>
          </a:xfrm>
        </p:spPr>
        <p:txBody>
          <a:bodyPr/>
          <a:lstStyle/>
          <a:p>
            <a:pPr algn="ctr"/>
            <a:r>
              <a:rPr lang="en-GB" altLang="en-US" sz="2800" dirty="0">
                <a:solidFill>
                  <a:schemeClr val="accent1"/>
                </a:solidFill>
                <a:latin typeface="Roboto" panose="02000000000000000000" pitchFamily="2" charset="0"/>
                <a:ea typeface="Roboto" panose="02000000000000000000" pitchFamily="2" charset="0"/>
                <a:cs typeface="Arial" panose="020B0604020202020204" pitchFamily="34" charset="0"/>
              </a:rPr>
              <a:t>Disclaimer/s</a:t>
            </a:r>
          </a:p>
        </p:txBody>
      </p:sp>
      <p:sp>
        <p:nvSpPr>
          <p:cNvPr id="14" name="Title 2"/>
          <p:cNvSpPr>
            <a:spLocks/>
          </p:cNvSpPr>
          <p:nvPr/>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10" name="Group 9"/>
          <p:cNvGrpSpPr/>
          <p:nvPr/>
        </p:nvGrpSpPr>
        <p:grpSpPr>
          <a:xfrm>
            <a:off x="743837" y="1471737"/>
            <a:ext cx="7644513" cy="2295228"/>
            <a:chOff x="743837" y="1344834"/>
            <a:chExt cx="7644513" cy="2295228"/>
          </a:xfrm>
        </p:grpSpPr>
        <p:sp>
          <p:nvSpPr>
            <p:cNvPr id="6" name="Rectangle 5"/>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8" name="Rectangle 7"/>
            <p:cNvSpPr/>
            <p:nvPr/>
          </p:nvSpPr>
          <p:spPr>
            <a:xfrm>
              <a:off x="755650" y="1618794"/>
              <a:ext cx="7632700"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2" name="Rectangle 1"/>
          <p:cNvSpPr/>
          <p:nvPr/>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Tree>
    <p:extLst>
      <p:ext uri="{BB962C8B-B14F-4D97-AF65-F5344CB8AC3E}">
        <p14:creationId xmlns:p14="http://schemas.microsoft.com/office/powerpoint/2010/main" val="28629749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3E65BFF-3946-4CB9-BB07-29358DD2519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62296" y="417184"/>
            <a:ext cx="6751779" cy="4722987"/>
          </a:xfrm>
          <a:prstGeom prst="rect">
            <a:avLst/>
          </a:prstGeom>
        </p:spPr>
      </p:pic>
      <p:pic>
        <p:nvPicPr>
          <p:cNvPr id="4" name="Picture 3">
            <a:extLst>
              <a:ext uri="{FF2B5EF4-FFF2-40B4-BE49-F238E27FC236}">
                <a16:creationId xmlns:a16="http://schemas.microsoft.com/office/drawing/2014/main" id="{53569427-546C-4276-BA41-18C08F5CA3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15409" y="4287912"/>
            <a:ext cx="1544890" cy="3315809"/>
          </a:xfrm>
          <a:prstGeom prst="rect">
            <a:avLst/>
          </a:prstGeom>
        </p:spPr>
      </p:pic>
      <p:pic>
        <p:nvPicPr>
          <p:cNvPr id="7" name="Picture 6">
            <a:extLst>
              <a:ext uri="{FF2B5EF4-FFF2-40B4-BE49-F238E27FC236}">
                <a16:creationId xmlns:a16="http://schemas.microsoft.com/office/drawing/2014/main" id="{CD64DB4F-AC9B-4AEE-AC1D-30A719C7C6CB}"/>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725717" y="4287912"/>
            <a:ext cx="1666063" cy="3315809"/>
          </a:xfrm>
          <a:prstGeom prst="rect">
            <a:avLst/>
          </a:prstGeom>
        </p:spPr>
      </p:pic>
      <p:sp>
        <p:nvSpPr>
          <p:cNvPr id="6" name="Speech Bubble: Rectangle with Corners Rounded 5">
            <a:extLst>
              <a:ext uri="{FF2B5EF4-FFF2-40B4-BE49-F238E27FC236}">
                <a16:creationId xmlns:a16="http://schemas.microsoft.com/office/drawing/2014/main" id="{73C8E332-D0E6-45C4-9128-E1161A6CCDC1}"/>
              </a:ext>
            </a:extLst>
          </p:cNvPr>
          <p:cNvSpPr/>
          <p:nvPr/>
        </p:nvSpPr>
        <p:spPr>
          <a:xfrm>
            <a:off x="1429481" y="5069149"/>
            <a:ext cx="3302493" cy="1216241"/>
          </a:xfrm>
          <a:prstGeom prst="wedgeRoundRectCallout">
            <a:avLst>
              <a:gd name="adj1" fmla="val -55779"/>
              <a:gd name="adj2" fmla="val -33120"/>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Hello everyone. My name is </a:t>
            </a:r>
            <a:r>
              <a:rPr lang="en-GB" dirty="0" err="1">
                <a:solidFill>
                  <a:schemeClr val="tx1"/>
                </a:solidFill>
              </a:rPr>
              <a:t>Tomasin</a:t>
            </a:r>
            <a:r>
              <a:rPr lang="en-GB" dirty="0">
                <a:solidFill>
                  <a:schemeClr val="tx1"/>
                </a:solidFill>
              </a:rPr>
              <a:t>. I spotted this poster on the wall of our classroom. Do you know what it is Phil?</a:t>
            </a:r>
          </a:p>
        </p:txBody>
      </p:sp>
      <p:sp>
        <p:nvSpPr>
          <p:cNvPr id="10" name="Speech Bubble: Rectangle with Corners Rounded 9">
            <a:extLst>
              <a:ext uri="{FF2B5EF4-FFF2-40B4-BE49-F238E27FC236}">
                <a16:creationId xmlns:a16="http://schemas.microsoft.com/office/drawing/2014/main" id="{058B1B6D-66B0-44DF-A8D7-D8118B71FEFF}"/>
              </a:ext>
            </a:extLst>
          </p:cNvPr>
          <p:cNvSpPr/>
          <p:nvPr/>
        </p:nvSpPr>
        <p:spPr>
          <a:xfrm>
            <a:off x="4710613" y="3974975"/>
            <a:ext cx="3132502" cy="1216241"/>
          </a:xfrm>
          <a:prstGeom prst="wedgeRoundRectCallout">
            <a:avLst>
              <a:gd name="adj1" fmla="val 55599"/>
              <a:gd name="adj2" fmla="val 30384"/>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Oh! I think I know what that is – it’s a map of the world! Shall we have a look at some maps together?</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1+#ppt_w/2"/>
                                          </p:val>
                                        </p:tav>
                                        <p:tav tm="100000">
                                          <p:val>
                                            <p:strVal val="#ppt_x"/>
                                          </p:val>
                                        </p:tav>
                                      </p:tavLst>
                                    </p:anim>
                                    <p:anim calcmode="lin" valueType="num">
                                      <p:cBhvr additive="base">
                                        <p:cTn id="13" dur="1000" fill="hold"/>
                                        <p:tgtEl>
                                          <p:spTgt spid="7"/>
                                        </p:tgtEl>
                                        <p:attrNameLst>
                                          <p:attrName>ppt_y</p:attrName>
                                        </p:attrNameLst>
                                      </p:cBhvr>
                                      <p:tavLst>
                                        <p:tav tm="0">
                                          <p:val>
                                            <p:strVal val="#ppt_y"/>
                                          </p:val>
                                        </p:tav>
                                        <p:tav tm="100000">
                                          <p:val>
                                            <p:strVal val="#ppt_y"/>
                                          </p:val>
                                        </p:tav>
                                      </p:tavLst>
                                    </p:anim>
                                  </p:childTnLst>
                                </p:cTn>
                              </p:par>
                            </p:childTnLst>
                          </p:cTn>
                        </p:par>
                        <p:par>
                          <p:cTn id="14" fill="hold">
                            <p:stCondLst>
                              <p:cond delay="2000"/>
                            </p:stCondLst>
                            <p:childTnLst>
                              <p:par>
                                <p:cTn id="15" presetID="10" presetClass="entr" presetSubtype="0" fill="hold" grpId="0" nodeType="after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par>
                          <p:cTn id="18" fill="hold">
                            <p:stCondLst>
                              <p:cond delay="3000"/>
                            </p:stCondLst>
                            <p:childTnLst>
                              <p:par>
                                <p:cTn id="19" presetID="10" presetClass="entr" presetSubtype="0" fill="hold" grpId="0" nodeType="afterEffect">
                                  <p:stCondLst>
                                    <p:cond delay="50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3E65BFF-3946-4CB9-BB07-29358DD2519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34916" y="322281"/>
            <a:ext cx="6751779" cy="4722987"/>
          </a:xfrm>
          <a:prstGeom prst="rect">
            <a:avLst/>
          </a:prstGeom>
        </p:spPr>
      </p:pic>
      <p:pic>
        <p:nvPicPr>
          <p:cNvPr id="4" name="Picture 3">
            <a:extLst>
              <a:ext uri="{FF2B5EF4-FFF2-40B4-BE49-F238E27FC236}">
                <a16:creationId xmlns:a16="http://schemas.microsoft.com/office/drawing/2014/main" id="{53569427-546C-4276-BA41-18C08F5CA3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15409" y="4287912"/>
            <a:ext cx="1544890" cy="3315809"/>
          </a:xfrm>
          <a:prstGeom prst="rect">
            <a:avLst/>
          </a:prstGeom>
        </p:spPr>
      </p:pic>
      <p:pic>
        <p:nvPicPr>
          <p:cNvPr id="7" name="Picture 6">
            <a:extLst>
              <a:ext uri="{FF2B5EF4-FFF2-40B4-BE49-F238E27FC236}">
                <a16:creationId xmlns:a16="http://schemas.microsoft.com/office/drawing/2014/main" id="{CD64DB4F-AC9B-4AEE-AC1D-30A719C7C6CB}"/>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725717" y="4287912"/>
            <a:ext cx="1666063" cy="3315809"/>
          </a:xfrm>
          <a:prstGeom prst="rect">
            <a:avLst/>
          </a:prstGeom>
        </p:spPr>
      </p:pic>
      <p:sp>
        <p:nvSpPr>
          <p:cNvPr id="6" name="Speech Bubble: Rectangle with Corners Rounded 5">
            <a:extLst>
              <a:ext uri="{FF2B5EF4-FFF2-40B4-BE49-F238E27FC236}">
                <a16:creationId xmlns:a16="http://schemas.microsoft.com/office/drawing/2014/main" id="{73C8E332-D0E6-45C4-9128-E1161A6CCDC1}"/>
              </a:ext>
            </a:extLst>
          </p:cNvPr>
          <p:cNvSpPr/>
          <p:nvPr/>
        </p:nvSpPr>
        <p:spPr>
          <a:xfrm>
            <a:off x="657036" y="2814187"/>
            <a:ext cx="3281132" cy="1216241"/>
          </a:xfrm>
          <a:prstGeom prst="wedgeRoundRectCallout">
            <a:avLst>
              <a:gd name="adj1" fmla="val -27640"/>
              <a:gd name="adj2" fmla="val 98267"/>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Oh yes! It’s a map. It shows lots of different places around the world. I can see where I went on holiday.</a:t>
            </a:r>
          </a:p>
        </p:txBody>
      </p:sp>
      <p:sp>
        <p:nvSpPr>
          <p:cNvPr id="10" name="Speech Bubble: Rectangle with Corners Rounded 9">
            <a:extLst>
              <a:ext uri="{FF2B5EF4-FFF2-40B4-BE49-F238E27FC236}">
                <a16:creationId xmlns:a16="http://schemas.microsoft.com/office/drawing/2014/main" id="{058B1B6D-66B0-44DF-A8D7-D8118B71FEFF}"/>
              </a:ext>
            </a:extLst>
          </p:cNvPr>
          <p:cNvSpPr/>
          <p:nvPr/>
        </p:nvSpPr>
        <p:spPr>
          <a:xfrm>
            <a:off x="4579908" y="3610990"/>
            <a:ext cx="3132502" cy="1216241"/>
          </a:xfrm>
          <a:prstGeom prst="wedgeRoundRectCallout">
            <a:avLst>
              <a:gd name="adj1" fmla="val 50214"/>
              <a:gd name="adj2" fmla="val 63961"/>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I can see where my favourite animal lives. Can you see the snowy land where polar bears live?</a:t>
            </a:r>
          </a:p>
        </p:txBody>
      </p:sp>
      <p:sp>
        <p:nvSpPr>
          <p:cNvPr id="2" name="TextBox 1">
            <a:extLst>
              <a:ext uri="{FF2B5EF4-FFF2-40B4-BE49-F238E27FC236}">
                <a16:creationId xmlns:a16="http://schemas.microsoft.com/office/drawing/2014/main" id="{97E44A4D-5543-4054-A046-8DB92F9A3CF6}"/>
              </a:ext>
            </a:extLst>
          </p:cNvPr>
          <p:cNvSpPr txBox="1"/>
          <p:nvPr/>
        </p:nvSpPr>
        <p:spPr>
          <a:xfrm>
            <a:off x="1502550" y="4940990"/>
            <a:ext cx="6216513" cy="1508105"/>
          </a:xfrm>
          <a:prstGeom prst="rect">
            <a:avLst/>
          </a:prstGeom>
          <a:noFill/>
        </p:spPr>
        <p:txBody>
          <a:bodyPr wrap="square" rtlCol="0">
            <a:spAutoFit/>
          </a:bodyPr>
          <a:lstStyle/>
          <a:p>
            <a:pPr marL="0" marR="0" lvl="0" indent="0" rtl="0">
              <a:spcBef>
                <a:spcPts val="0"/>
              </a:spcBef>
              <a:spcAft>
                <a:spcPts val="0"/>
              </a:spcAft>
              <a:buNone/>
            </a:pPr>
            <a:r>
              <a:rPr lang="en-GB" sz="1800" dirty="0">
                <a:solidFill>
                  <a:schemeClr val="dk1"/>
                </a:solidFill>
                <a:ea typeface="Roboto"/>
                <a:cs typeface="Roboto"/>
                <a:sym typeface="Roboto"/>
              </a:rPr>
              <a:t>This is a map of the world.</a:t>
            </a:r>
            <a:r>
              <a:rPr lang="en-GB" dirty="0">
                <a:sym typeface="Roboto"/>
              </a:rPr>
              <a:t> </a:t>
            </a:r>
            <a:r>
              <a:rPr lang="en-GB" sz="1800" dirty="0">
                <a:solidFill>
                  <a:schemeClr val="dk1"/>
                </a:solidFill>
                <a:ea typeface="Roboto"/>
                <a:cs typeface="Roboto"/>
                <a:sym typeface="Roboto"/>
              </a:rPr>
              <a:t>The different colours show different areas of land, such as white for snowy places. The key on this map explains the different colours. This map shows where some animals live in the wild and also some famous landmarks</a:t>
            </a:r>
            <a:r>
              <a:rPr lang="en-GB" sz="2000" dirty="0">
                <a:solidFill>
                  <a:schemeClr val="dk1"/>
                </a:solidFill>
                <a:ea typeface="Roboto"/>
                <a:cs typeface="Roboto"/>
                <a:sym typeface="Roboto"/>
              </a:rPr>
              <a:t>. </a:t>
            </a:r>
            <a:endParaRPr lang="en-GB" dirty="0"/>
          </a:p>
        </p:txBody>
      </p:sp>
    </p:spTree>
    <p:extLst>
      <p:ext uri="{BB962C8B-B14F-4D97-AF65-F5344CB8AC3E}">
        <p14:creationId xmlns:p14="http://schemas.microsoft.com/office/powerpoint/2010/main" val="794121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1+#ppt_w/2"/>
                                          </p:val>
                                        </p:tav>
                                        <p:tav tm="100000">
                                          <p:val>
                                            <p:strVal val="#ppt_x"/>
                                          </p:val>
                                        </p:tav>
                                      </p:tavLst>
                                    </p:anim>
                                    <p:anim calcmode="lin" valueType="num">
                                      <p:cBhvr additive="base">
                                        <p:cTn id="13" dur="1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3E65BFF-3946-4CB9-BB07-29358DD2519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192" t="20742" r="1385" b="5509"/>
          <a:stretch/>
        </p:blipFill>
        <p:spPr>
          <a:xfrm>
            <a:off x="668368" y="464726"/>
            <a:ext cx="7791450" cy="4210723"/>
          </a:xfrm>
          <a:prstGeom prst="rect">
            <a:avLst/>
          </a:prstGeom>
        </p:spPr>
      </p:pic>
      <p:pic>
        <p:nvPicPr>
          <p:cNvPr id="4" name="Picture 3">
            <a:extLst>
              <a:ext uri="{FF2B5EF4-FFF2-40B4-BE49-F238E27FC236}">
                <a16:creationId xmlns:a16="http://schemas.microsoft.com/office/drawing/2014/main" id="{53569427-546C-4276-BA41-18C08F5CA3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15409" y="4287912"/>
            <a:ext cx="1544890" cy="3315809"/>
          </a:xfrm>
          <a:prstGeom prst="rect">
            <a:avLst/>
          </a:prstGeom>
        </p:spPr>
      </p:pic>
      <p:pic>
        <p:nvPicPr>
          <p:cNvPr id="7" name="Picture 6">
            <a:extLst>
              <a:ext uri="{FF2B5EF4-FFF2-40B4-BE49-F238E27FC236}">
                <a16:creationId xmlns:a16="http://schemas.microsoft.com/office/drawing/2014/main" id="{CD64DB4F-AC9B-4AEE-AC1D-30A719C7C6CB}"/>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725717" y="4287912"/>
            <a:ext cx="1666063" cy="3315809"/>
          </a:xfrm>
          <a:prstGeom prst="rect">
            <a:avLst/>
          </a:prstGeom>
        </p:spPr>
      </p:pic>
      <p:sp>
        <p:nvSpPr>
          <p:cNvPr id="6" name="Speech Bubble: Rectangle with Corners Rounded 5">
            <a:extLst>
              <a:ext uri="{FF2B5EF4-FFF2-40B4-BE49-F238E27FC236}">
                <a16:creationId xmlns:a16="http://schemas.microsoft.com/office/drawing/2014/main" id="{73C8E332-D0E6-45C4-9128-E1161A6CCDC1}"/>
              </a:ext>
            </a:extLst>
          </p:cNvPr>
          <p:cNvSpPr/>
          <p:nvPr/>
        </p:nvSpPr>
        <p:spPr>
          <a:xfrm>
            <a:off x="490563" y="2781506"/>
            <a:ext cx="2296180" cy="1216241"/>
          </a:xfrm>
          <a:prstGeom prst="wedgeRoundRectCallout">
            <a:avLst>
              <a:gd name="adj1" fmla="val -15314"/>
              <a:gd name="adj2" fmla="val 85737"/>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Let’s see what other maps we can find. Have you used a map before?</a:t>
            </a:r>
          </a:p>
        </p:txBody>
      </p:sp>
      <p:sp>
        <p:nvSpPr>
          <p:cNvPr id="10" name="Speech Bubble: Rectangle with Corners Rounded 9">
            <a:extLst>
              <a:ext uri="{FF2B5EF4-FFF2-40B4-BE49-F238E27FC236}">
                <a16:creationId xmlns:a16="http://schemas.microsoft.com/office/drawing/2014/main" id="{058B1B6D-66B0-44DF-A8D7-D8118B71FEFF}"/>
              </a:ext>
            </a:extLst>
          </p:cNvPr>
          <p:cNvSpPr/>
          <p:nvPr/>
        </p:nvSpPr>
        <p:spPr>
          <a:xfrm>
            <a:off x="5124449" y="3114675"/>
            <a:ext cx="2722927" cy="1369115"/>
          </a:xfrm>
          <a:prstGeom prst="wedgeRoundRectCallout">
            <a:avLst>
              <a:gd name="adj1" fmla="val 44267"/>
              <a:gd name="adj2" fmla="val 67440"/>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I used a little map when I went to the zoo. It showed me where to find the different animals and the cafe.</a:t>
            </a:r>
          </a:p>
        </p:txBody>
      </p:sp>
      <p:sp>
        <p:nvSpPr>
          <p:cNvPr id="2" name="TextBox 1">
            <a:extLst>
              <a:ext uri="{FF2B5EF4-FFF2-40B4-BE49-F238E27FC236}">
                <a16:creationId xmlns:a16="http://schemas.microsoft.com/office/drawing/2014/main" id="{97E44A4D-5543-4054-A046-8DB92F9A3CF6}"/>
              </a:ext>
            </a:extLst>
          </p:cNvPr>
          <p:cNvSpPr txBox="1"/>
          <p:nvPr/>
        </p:nvSpPr>
        <p:spPr>
          <a:xfrm>
            <a:off x="1502548" y="4636190"/>
            <a:ext cx="6216513" cy="1754326"/>
          </a:xfrm>
          <a:prstGeom prst="rect">
            <a:avLst/>
          </a:prstGeom>
          <a:noFill/>
        </p:spPr>
        <p:txBody>
          <a:bodyPr wrap="square" rtlCol="0">
            <a:spAutoFit/>
          </a:bodyPr>
          <a:lstStyle/>
          <a:p>
            <a:pPr marL="0" marR="0" lvl="0" indent="0" algn="l" rtl="0">
              <a:spcBef>
                <a:spcPts val="0"/>
              </a:spcBef>
              <a:spcAft>
                <a:spcPts val="0"/>
              </a:spcAft>
              <a:buNone/>
            </a:pPr>
            <a:r>
              <a:rPr lang="en-GB" sz="1800" dirty="0">
                <a:solidFill>
                  <a:schemeClr val="dk1"/>
                </a:solidFill>
                <a:ea typeface="Roboto"/>
                <a:cs typeface="Roboto"/>
                <a:sym typeface="Roboto"/>
              </a:rPr>
              <a:t>Maps show information about a place. They can show large places, such as the world, or smaller places, such as a town or zoo. They often use small pictures or symbols to show where things are. There is a key to explain the pictures or symbols. What symbols can you see on this map of the zoo? Can you see the cafe? Where are the lions? </a:t>
            </a:r>
            <a:endParaRPr lang="en-GB" dirty="0"/>
          </a:p>
        </p:txBody>
      </p:sp>
    </p:spTree>
    <p:extLst>
      <p:ext uri="{BB962C8B-B14F-4D97-AF65-F5344CB8AC3E}">
        <p14:creationId xmlns:p14="http://schemas.microsoft.com/office/powerpoint/2010/main" val="4112629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1+#ppt_w/2"/>
                                          </p:val>
                                        </p:tav>
                                        <p:tav tm="100000">
                                          <p:val>
                                            <p:strVal val="#ppt_x"/>
                                          </p:val>
                                        </p:tav>
                                      </p:tavLst>
                                    </p:anim>
                                    <p:anim calcmode="lin" valueType="num">
                                      <p:cBhvr additive="base">
                                        <p:cTn id="13" dur="1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3E65BFF-3946-4CB9-BB07-29358DD2519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4526" b="7674"/>
          <a:stretch/>
        </p:blipFill>
        <p:spPr>
          <a:xfrm>
            <a:off x="3012309" y="354566"/>
            <a:ext cx="3339752" cy="4974615"/>
          </a:xfrm>
          <a:prstGeom prst="rect">
            <a:avLst/>
          </a:prstGeom>
        </p:spPr>
      </p:pic>
      <p:pic>
        <p:nvPicPr>
          <p:cNvPr id="4" name="Picture 3">
            <a:extLst>
              <a:ext uri="{FF2B5EF4-FFF2-40B4-BE49-F238E27FC236}">
                <a16:creationId xmlns:a16="http://schemas.microsoft.com/office/drawing/2014/main" id="{53569427-546C-4276-BA41-18C08F5CA3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15409" y="4287912"/>
            <a:ext cx="1544890" cy="3315809"/>
          </a:xfrm>
          <a:prstGeom prst="rect">
            <a:avLst/>
          </a:prstGeom>
        </p:spPr>
      </p:pic>
      <p:pic>
        <p:nvPicPr>
          <p:cNvPr id="7" name="Picture 6">
            <a:extLst>
              <a:ext uri="{FF2B5EF4-FFF2-40B4-BE49-F238E27FC236}">
                <a16:creationId xmlns:a16="http://schemas.microsoft.com/office/drawing/2014/main" id="{CD64DB4F-AC9B-4AEE-AC1D-30A719C7C6CB}"/>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725717" y="4287912"/>
            <a:ext cx="1666063" cy="3315809"/>
          </a:xfrm>
          <a:prstGeom prst="rect">
            <a:avLst/>
          </a:prstGeom>
        </p:spPr>
      </p:pic>
      <p:sp>
        <p:nvSpPr>
          <p:cNvPr id="10" name="Speech Bubble: Rectangle with Corners Rounded 9">
            <a:extLst>
              <a:ext uri="{FF2B5EF4-FFF2-40B4-BE49-F238E27FC236}">
                <a16:creationId xmlns:a16="http://schemas.microsoft.com/office/drawing/2014/main" id="{058B1B6D-66B0-44DF-A8D7-D8118B71FEFF}"/>
              </a:ext>
            </a:extLst>
          </p:cNvPr>
          <p:cNvSpPr/>
          <p:nvPr/>
        </p:nvSpPr>
        <p:spPr>
          <a:xfrm>
            <a:off x="5002790" y="4136845"/>
            <a:ext cx="2722927" cy="800100"/>
          </a:xfrm>
          <a:prstGeom prst="wedgeRoundRectCallout">
            <a:avLst>
              <a:gd name="adj1" fmla="val 52662"/>
              <a:gd name="adj2" fmla="val 65059"/>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Have you seen a weather map before?</a:t>
            </a:r>
          </a:p>
        </p:txBody>
      </p:sp>
      <p:sp>
        <p:nvSpPr>
          <p:cNvPr id="2" name="TextBox 1">
            <a:extLst>
              <a:ext uri="{FF2B5EF4-FFF2-40B4-BE49-F238E27FC236}">
                <a16:creationId xmlns:a16="http://schemas.microsoft.com/office/drawing/2014/main" id="{97E44A4D-5543-4054-A046-8DB92F9A3CF6}"/>
              </a:ext>
            </a:extLst>
          </p:cNvPr>
          <p:cNvSpPr txBox="1"/>
          <p:nvPr/>
        </p:nvSpPr>
        <p:spPr>
          <a:xfrm>
            <a:off x="1638653" y="5347762"/>
            <a:ext cx="6216513" cy="923330"/>
          </a:xfrm>
          <a:prstGeom prst="rect">
            <a:avLst/>
          </a:prstGeom>
          <a:noFill/>
        </p:spPr>
        <p:txBody>
          <a:bodyPr wrap="square" rtlCol="0">
            <a:spAutoFit/>
          </a:bodyPr>
          <a:lstStyle/>
          <a:p>
            <a:pPr marL="0" marR="0" lvl="0" indent="0" algn="l" rtl="0">
              <a:spcBef>
                <a:spcPts val="0"/>
              </a:spcBef>
              <a:spcAft>
                <a:spcPts val="0"/>
              </a:spcAft>
              <a:buNone/>
            </a:pPr>
            <a:r>
              <a:rPr lang="en-GB" sz="1800" dirty="0">
                <a:solidFill>
                  <a:schemeClr val="dk1"/>
                </a:solidFill>
                <a:ea typeface="Roboto"/>
                <a:cs typeface="Roboto"/>
                <a:sym typeface="Roboto"/>
              </a:rPr>
              <a:t>Weather forecasters often use maps to show what the weather is like in different places. They use symbols to show different types of weather. </a:t>
            </a:r>
            <a:endParaRPr lang="en-GB" dirty="0"/>
          </a:p>
        </p:txBody>
      </p:sp>
    </p:spTree>
    <p:extLst>
      <p:ext uri="{BB962C8B-B14F-4D97-AF65-F5344CB8AC3E}">
        <p14:creationId xmlns:p14="http://schemas.microsoft.com/office/powerpoint/2010/main" val="3515379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1+#ppt_w/2"/>
                                          </p:val>
                                        </p:tav>
                                        <p:tav tm="100000">
                                          <p:val>
                                            <p:strVal val="#ppt_x"/>
                                          </p:val>
                                        </p:tav>
                                      </p:tavLst>
                                    </p:anim>
                                    <p:anim calcmode="lin" valueType="num">
                                      <p:cBhvr additive="base">
                                        <p:cTn id="13" dur="1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3E65BFF-3946-4CB9-BB07-29358DD2519E}"/>
              </a:ext>
            </a:extLst>
          </p:cNvPr>
          <p:cNvPicPr>
            <a:picLocks noChangeAspect="1"/>
          </p:cNvPicPr>
          <p:nvPr/>
        </p:nvPicPr>
        <p:blipFill>
          <a:blip r:embed="rId2" cstate="print">
            <a:extLst>
              <a:ext uri="{28A0092B-C50C-407E-A947-70E740481C1C}">
                <a14:useLocalDpi xmlns:a14="http://schemas.microsoft.com/office/drawing/2010/main" val="0"/>
              </a:ext>
            </a:extLst>
          </a:blip>
          <a:srcRect l="2525" r="2525"/>
          <a:stretch/>
        </p:blipFill>
        <p:spPr>
          <a:xfrm>
            <a:off x="1638653" y="569444"/>
            <a:ext cx="3839576" cy="5719111"/>
          </a:xfrm>
          <a:prstGeom prst="rect">
            <a:avLst/>
          </a:prstGeom>
        </p:spPr>
      </p:pic>
      <p:pic>
        <p:nvPicPr>
          <p:cNvPr id="4" name="Picture 3">
            <a:extLst>
              <a:ext uri="{FF2B5EF4-FFF2-40B4-BE49-F238E27FC236}">
                <a16:creationId xmlns:a16="http://schemas.microsoft.com/office/drawing/2014/main" id="{53569427-546C-4276-BA41-18C08F5CA3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15409" y="4287912"/>
            <a:ext cx="1544890" cy="3315809"/>
          </a:xfrm>
          <a:prstGeom prst="rect">
            <a:avLst/>
          </a:prstGeom>
        </p:spPr>
      </p:pic>
      <p:pic>
        <p:nvPicPr>
          <p:cNvPr id="7" name="Picture 6">
            <a:extLst>
              <a:ext uri="{FF2B5EF4-FFF2-40B4-BE49-F238E27FC236}">
                <a16:creationId xmlns:a16="http://schemas.microsoft.com/office/drawing/2014/main" id="{CD64DB4F-AC9B-4AEE-AC1D-30A719C7C6CB}"/>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725717" y="4287912"/>
            <a:ext cx="1666063" cy="3315809"/>
          </a:xfrm>
          <a:prstGeom prst="rect">
            <a:avLst/>
          </a:prstGeom>
        </p:spPr>
      </p:pic>
      <p:sp>
        <p:nvSpPr>
          <p:cNvPr id="6" name="Speech Bubble: Rectangle with Corners Rounded 5">
            <a:extLst>
              <a:ext uri="{FF2B5EF4-FFF2-40B4-BE49-F238E27FC236}">
                <a16:creationId xmlns:a16="http://schemas.microsoft.com/office/drawing/2014/main" id="{73C8E332-D0E6-45C4-9128-E1161A6CCDC1}"/>
              </a:ext>
            </a:extLst>
          </p:cNvPr>
          <p:cNvSpPr/>
          <p:nvPr/>
        </p:nvSpPr>
        <p:spPr>
          <a:xfrm>
            <a:off x="571311" y="2866262"/>
            <a:ext cx="2238564" cy="1086613"/>
          </a:xfrm>
          <a:prstGeom prst="wedgeRoundRectCallout">
            <a:avLst>
              <a:gd name="adj1" fmla="val -17484"/>
              <a:gd name="adj2" fmla="val 90435"/>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This is a map of my local area. I can see my school!</a:t>
            </a:r>
          </a:p>
        </p:txBody>
      </p:sp>
      <p:sp>
        <p:nvSpPr>
          <p:cNvPr id="10" name="Speech Bubble: Rectangle with Corners Rounded 9">
            <a:extLst>
              <a:ext uri="{FF2B5EF4-FFF2-40B4-BE49-F238E27FC236}">
                <a16:creationId xmlns:a16="http://schemas.microsoft.com/office/drawing/2014/main" id="{058B1B6D-66B0-44DF-A8D7-D8118B71FEFF}"/>
              </a:ext>
            </a:extLst>
          </p:cNvPr>
          <p:cNvSpPr/>
          <p:nvPr/>
        </p:nvSpPr>
        <p:spPr>
          <a:xfrm>
            <a:off x="5606949" y="4527370"/>
            <a:ext cx="2038316" cy="800100"/>
          </a:xfrm>
          <a:prstGeom prst="wedgeRoundRectCallout">
            <a:avLst>
              <a:gd name="adj1" fmla="val 65746"/>
              <a:gd name="adj2" fmla="val 12678"/>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What can you see on this map?</a:t>
            </a:r>
          </a:p>
        </p:txBody>
      </p:sp>
      <p:sp>
        <p:nvSpPr>
          <p:cNvPr id="2" name="TextBox 1">
            <a:extLst>
              <a:ext uri="{FF2B5EF4-FFF2-40B4-BE49-F238E27FC236}">
                <a16:creationId xmlns:a16="http://schemas.microsoft.com/office/drawing/2014/main" id="{97E44A4D-5543-4054-A046-8DB92F9A3CF6}"/>
              </a:ext>
            </a:extLst>
          </p:cNvPr>
          <p:cNvSpPr txBox="1"/>
          <p:nvPr/>
        </p:nvSpPr>
        <p:spPr>
          <a:xfrm>
            <a:off x="5606949" y="539716"/>
            <a:ext cx="2885288" cy="3693319"/>
          </a:xfrm>
          <a:prstGeom prst="rect">
            <a:avLst/>
          </a:prstGeom>
          <a:noFill/>
        </p:spPr>
        <p:txBody>
          <a:bodyPr wrap="square" rtlCol="0">
            <a:spAutoFit/>
          </a:bodyPr>
          <a:lstStyle/>
          <a:p>
            <a:pPr marL="0" marR="0" lvl="0" indent="0" algn="l" rtl="0">
              <a:spcBef>
                <a:spcPts val="0"/>
              </a:spcBef>
              <a:spcAft>
                <a:spcPts val="0"/>
              </a:spcAft>
              <a:buNone/>
            </a:pPr>
            <a:r>
              <a:rPr lang="en-GB" sz="1800" dirty="0">
                <a:solidFill>
                  <a:schemeClr val="dk1"/>
                </a:solidFill>
                <a:ea typeface="Roboto"/>
                <a:cs typeface="Roboto"/>
                <a:sym typeface="Roboto"/>
              </a:rPr>
              <a:t>Maps can help us to find our way around. This map shows a town. It shows roads, a railway line, buildings and a park. The roads and railway line are shown from above. Pretend you are flying over the town, like a bird – the roads would look they do on the map. This is sometimes called bird’s-eye view. </a:t>
            </a:r>
            <a:endParaRPr lang="en-GB" dirty="0"/>
          </a:p>
        </p:txBody>
      </p:sp>
    </p:spTree>
    <p:extLst>
      <p:ext uri="{BB962C8B-B14F-4D97-AF65-F5344CB8AC3E}">
        <p14:creationId xmlns:p14="http://schemas.microsoft.com/office/powerpoint/2010/main" val="4059260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1+#ppt_w/2"/>
                                          </p:val>
                                        </p:tav>
                                        <p:tav tm="100000">
                                          <p:val>
                                            <p:strVal val="#ppt_x"/>
                                          </p:val>
                                        </p:tav>
                                      </p:tavLst>
                                    </p:anim>
                                    <p:anim calcmode="lin" valueType="num">
                                      <p:cBhvr additive="base">
                                        <p:cTn id="13" dur="1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3E65BFF-3946-4CB9-BB07-29358DD2519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5" t="-697" r="-145" b="-878"/>
          <a:stretch/>
        </p:blipFill>
        <p:spPr>
          <a:xfrm>
            <a:off x="1302895" y="534955"/>
            <a:ext cx="6615817" cy="4373880"/>
          </a:xfrm>
          <a:prstGeom prst="rect">
            <a:avLst/>
          </a:prstGeom>
        </p:spPr>
      </p:pic>
      <p:pic>
        <p:nvPicPr>
          <p:cNvPr id="4" name="Picture 3">
            <a:extLst>
              <a:ext uri="{FF2B5EF4-FFF2-40B4-BE49-F238E27FC236}">
                <a16:creationId xmlns:a16="http://schemas.microsoft.com/office/drawing/2014/main" id="{53569427-546C-4276-BA41-18C08F5CA3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15409" y="4287912"/>
            <a:ext cx="1544890" cy="3315809"/>
          </a:xfrm>
          <a:prstGeom prst="rect">
            <a:avLst/>
          </a:prstGeom>
        </p:spPr>
      </p:pic>
      <p:pic>
        <p:nvPicPr>
          <p:cNvPr id="7" name="Picture 6">
            <a:extLst>
              <a:ext uri="{FF2B5EF4-FFF2-40B4-BE49-F238E27FC236}">
                <a16:creationId xmlns:a16="http://schemas.microsoft.com/office/drawing/2014/main" id="{CD64DB4F-AC9B-4AEE-AC1D-30A719C7C6CB}"/>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725717" y="4287912"/>
            <a:ext cx="1666063" cy="3315809"/>
          </a:xfrm>
          <a:prstGeom prst="rect">
            <a:avLst/>
          </a:prstGeom>
        </p:spPr>
      </p:pic>
      <p:sp>
        <p:nvSpPr>
          <p:cNvPr id="10" name="Speech Bubble: Rectangle with Corners Rounded 9">
            <a:extLst>
              <a:ext uri="{FF2B5EF4-FFF2-40B4-BE49-F238E27FC236}">
                <a16:creationId xmlns:a16="http://schemas.microsoft.com/office/drawing/2014/main" id="{058B1B6D-66B0-44DF-A8D7-D8118B71FEFF}"/>
              </a:ext>
            </a:extLst>
          </p:cNvPr>
          <p:cNvSpPr/>
          <p:nvPr/>
        </p:nvSpPr>
        <p:spPr>
          <a:xfrm>
            <a:off x="5075147" y="4074178"/>
            <a:ext cx="2650570" cy="834657"/>
          </a:xfrm>
          <a:prstGeom prst="wedgeRoundRectCallout">
            <a:avLst>
              <a:gd name="adj1" fmla="val 47461"/>
              <a:gd name="adj2" fmla="val 59325"/>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That’s clever! I can see how to get from my house to the library.</a:t>
            </a:r>
          </a:p>
        </p:txBody>
      </p:sp>
      <p:sp>
        <p:nvSpPr>
          <p:cNvPr id="2" name="TextBox 1">
            <a:extLst>
              <a:ext uri="{FF2B5EF4-FFF2-40B4-BE49-F238E27FC236}">
                <a16:creationId xmlns:a16="http://schemas.microsoft.com/office/drawing/2014/main" id="{97E44A4D-5543-4054-A046-8DB92F9A3CF6}"/>
              </a:ext>
            </a:extLst>
          </p:cNvPr>
          <p:cNvSpPr txBox="1"/>
          <p:nvPr/>
        </p:nvSpPr>
        <p:spPr>
          <a:xfrm>
            <a:off x="1509204" y="5122716"/>
            <a:ext cx="6216513" cy="1200329"/>
          </a:xfrm>
          <a:prstGeom prst="rect">
            <a:avLst/>
          </a:prstGeom>
          <a:noFill/>
        </p:spPr>
        <p:txBody>
          <a:bodyPr wrap="square" rtlCol="0">
            <a:spAutoFit/>
          </a:bodyPr>
          <a:lstStyle/>
          <a:p>
            <a:pPr lvl="0"/>
            <a:r>
              <a:rPr lang="en-GB" dirty="0">
                <a:solidFill>
                  <a:schemeClr val="dk1"/>
                </a:solidFill>
                <a:ea typeface="Roboto"/>
                <a:cs typeface="Roboto"/>
                <a:sym typeface="Roboto"/>
              </a:rPr>
              <a:t>Sometimes, maps can be used on a phone, tablet or computer. They can give you directions about how to get somewhere. They show you which roads to follow to get from one place to another. </a:t>
            </a:r>
            <a:endParaRPr lang="en-GB" dirty="0"/>
          </a:p>
        </p:txBody>
      </p:sp>
      <p:cxnSp>
        <p:nvCxnSpPr>
          <p:cNvPr id="5" name="Straight Connector 4">
            <a:extLst>
              <a:ext uri="{FF2B5EF4-FFF2-40B4-BE49-F238E27FC236}">
                <a16:creationId xmlns:a16="http://schemas.microsoft.com/office/drawing/2014/main" id="{85DA5E7F-73AD-4568-B8C7-32E892DD0884}"/>
              </a:ext>
            </a:extLst>
          </p:cNvPr>
          <p:cNvCxnSpPr>
            <a:cxnSpLocks/>
          </p:cNvCxnSpPr>
          <p:nvPr/>
        </p:nvCxnSpPr>
        <p:spPr>
          <a:xfrm>
            <a:off x="4741333" y="3052763"/>
            <a:ext cx="0" cy="1235149"/>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C4E1620F-C3BE-432C-AE1B-4BE638BA7F3A}"/>
              </a:ext>
            </a:extLst>
          </p:cNvPr>
          <p:cNvCxnSpPr>
            <a:cxnSpLocks/>
          </p:cNvCxnSpPr>
          <p:nvPr/>
        </p:nvCxnSpPr>
        <p:spPr>
          <a:xfrm>
            <a:off x="4741333" y="4257824"/>
            <a:ext cx="183092"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F77783D0-6C01-4509-BC31-C8C5D407612B}"/>
              </a:ext>
            </a:extLst>
          </p:cNvPr>
          <p:cNvCxnSpPr>
            <a:cxnSpLocks/>
          </p:cNvCxnSpPr>
          <p:nvPr/>
        </p:nvCxnSpPr>
        <p:spPr>
          <a:xfrm>
            <a:off x="2609850" y="3081485"/>
            <a:ext cx="2150005"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88B46959-78E1-4A63-8F87-BFFA7710D13D}"/>
              </a:ext>
            </a:extLst>
          </p:cNvPr>
          <p:cNvCxnSpPr>
            <a:cxnSpLocks/>
          </p:cNvCxnSpPr>
          <p:nvPr/>
        </p:nvCxnSpPr>
        <p:spPr>
          <a:xfrm>
            <a:off x="2622021" y="1238250"/>
            <a:ext cx="0" cy="186705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EBD5DD93-448C-4F51-A2A5-56E1A46A4EA1}"/>
              </a:ext>
            </a:extLst>
          </p:cNvPr>
          <p:cNvCxnSpPr>
            <a:cxnSpLocks/>
          </p:cNvCxnSpPr>
          <p:nvPr/>
        </p:nvCxnSpPr>
        <p:spPr>
          <a:xfrm>
            <a:off x="2595561" y="1238250"/>
            <a:ext cx="183092" cy="0"/>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20" name="Star: 5 Points 19">
            <a:extLst>
              <a:ext uri="{FF2B5EF4-FFF2-40B4-BE49-F238E27FC236}">
                <a16:creationId xmlns:a16="http://schemas.microsoft.com/office/drawing/2014/main" id="{41891812-8694-49E5-BCDF-AAD371D0B429}"/>
              </a:ext>
            </a:extLst>
          </p:cNvPr>
          <p:cNvSpPr/>
          <p:nvPr/>
        </p:nvSpPr>
        <p:spPr>
          <a:xfrm>
            <a:off x="2671237" y="1054895"/>
            <a:ext cx="293687" cy="293687"/>
          </a:xfrm>
          <a:prstGeom prst="star5">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peech Bubble: Rectangle with Corners Rounded 5">
            <a:extLst>
              <a:ext uri="{FF2B5EF4-FFF2-40B4-BE49-F238E27FC236}">
                <a16:creationId xmlns:a16="http://schemas.microsoft.com/office/drawing/2014/main" id="{73C8E332-D0E6-45C4-9128-E1161A6CCDC1}"/>
              </a:ext>
            </a:extLst>
          </p:cNvPr>
          <p:cNvSpPr/>
          <p:nvPr/>
        </p:nvSpPr>
        <p:spPr>
          <a:xfrm>
            <a:off x="522332" y="2096426"/>
            <a:ext cx="2650570" cy="1745614"/>
          </a:xfrm>
          <a:prstGeom prst="wedgeRoundRectCallout">
            <a:avLst>
              <a:gd name="adj1" fmla="val -18828"/>
              <a:gd name="adj2" fmla="val 78462"/>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Sometimes, my Daddy uses a map on his phone. These maps can show you the directions of how to get to a place.</a:t>
            </a:r>
          </a:p>
        </p:txBody>
      </p:sp>
    </p:spTree>
    <p:extLst>
      <p:ext uri="{BB962C8B-B14F-4D97-AF65-F5344CB8AC3E}">
        <p14:creationId xmlns:p14="http://schemas.microsoft.com/office/powerpoint/2010/main" val="3893422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1+#ppt_w/2"/>
                                          </p:val>
                                        </p:tav>
                                        <p:tav tm="100000">
                                          <p:val>
                                            <p:strVal val="#ppt_x"/>
                                          </p:val>
                                        </p:tav>
                                      </p:tavLst>
                                    </p:anim>
                                    <p:anim calcmode="lin" valueType="num">
                                      <p:cBhvr additive="base">
                                        <p:cTn id="13" dur="1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 grpId="0"/>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3E65BFF-3946-4CB9-BB07-29358DD2519E}"/>
              </a:ext>
            </a:extLst>
          </p:cNvPr>
          <p:cNvPicPr>
            <a:picLocks noChangeAspect="1"/>
          </p:cNvPicPr>
          <p:nvPr/>
        </p:nvPicPr>
        <p:blipFill>
          <a:blip r:embed="rId2" cstate="print">
            <a:extLst>
              <a:ext uri="{28A0092B-C50C-407E-A947-70E740481C1C}">
                <a14:useLocalDpi xmlns:a14="http://schemas.microsoft.com/office/drawing/2010/main" val="0"/>
              </a:ext>
            </a:extLst>
          </a:blip>
          <a:srcRect t="3235" b="3235"/>
          <a:stretch/>
        </p:blipFill>
        <p:spPr>
          <a:xfrm>
            <a:off x="1264091" y="525900"/>
            <a:ext cx="6615817" cy="4373880"/>
          </a:xfrm>
          <a:prstGeom prst="rect">
            <a:avLst/>
          </a:prstGeom>
        </p:spPr>
      </p:pic>
      <p:pic>
        <p:nvPicPr>
          <p:cNvPr id="4" name="Picture 3">
            <a:extLst>
              <a:ext uri="{FF2B5EF4-FFF2-40B4-BE49-F238E27FC236}">
                <a16:creationId xmlns:a16="http://schemas.microsoft.com/office/drawing/2014/main" id="{53569427-546C-4276-BA41-18C08F5CA3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15409" y="4287912"/>
            <a:ext cx="1544890" cy="3315809"/>
          </a:xfrm>
          <a:prstGeom prst="rect">
            <a:avLst/>
          </a:prstGeom>
        </p:spPr>
      </p:pic>
      <p:pic>
        <p:nvPicPr>
          <p:cNvPr id="7" name="Picture 6">
            <a:extLst>
              <a:ext uri="{FF2B5EF4-FFF2-40B4-BE49-F238E27FC236}">
                <a16:creationId xmlns:a16="http://schemas.microsoft.com/office/drawing/2014/main" id="{CD64DB4F-AC9B-4AEE-AC1D-30A719C7C6CB}"/>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725717" y="4287912"/>
            <a:ext cx="1666063" cy="3315809"/>
          </a:xfrm>
          <a:prstGeom prst="rect">
            <a:avLst/>
          </a:prstGeom>
        </p:spPr>
      </p:pic>
      <p:sp>
        <p:nvSpPr>
          <p:cNvPr id="10" name="Speech Bubble: Rectangle with Corners Rounded 9">
            <a:extLst>
              <a:ext uri="{FF2B5EF4-FFF2-40B4-BE49-F238E27FC236}">
                <a16:creationId xmlns:a16="http://schemas.microsoft.com/office/drawing/2014/main" id="{058B1B6D-66B0-44DF-A8D7-D8118B71FEFF}"/>
              </a:ext>
            </a:extLst>
          </p:cNvPr>
          <p:cNvSpPr/>
          <p:nvPr/>
        </p:nvSpPr>
        <p:spPr>
          <a:xfrm>
            <a:off x="5039780" y="4079784"/>
            <a:ext cx="2650570" cy="932576"/>
          </a:xfrm>
          <a:prstGeom prst="wedgeRoundRectCallout">
            <a:avLst>
              <a:gd name="adj1" fmla="val 58241"/>
              <a:gd name="adj2" fmla="val 40941"/>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Can you see an X on the map? That’s where the treasure is.</a:t>
            </a:r>
          </a:p>
        </p:txBody>
      </p:sp>
      <p:sp>
        <p:nvSpPr>
          <p:cNvPr id="2" name="TextBox 1">
            <a:extLst>
              <a:ext uri="{FF2B5EF4-FFF2-40B4-BE49-F238E27FC236}">
                <a16:creationId xmlns:a16="http://schemas.microsoft.com/office/drawing/2014/main" id="{97E44A4D-5543-4054-A046-8DB92F9A3CF6}"/>
              </a:ext>
            </a:extLst>
          </p:cNvPr>
          <p:cNvSpPr txBox="1"/>
          <p:nvPr/>
        </p:nvSpPr>
        <p:spPr>
          <a:xfrm>
            <a:off x="1943009" y="5124940"/>
            <a:ext cx="5366056" cy="1200329"/>
          </a:xfrm>
          <a:prstGeom prst="rect">
            <a:avLst/>
          </a:prstGeom>
          <a:noFill/>
        </p:spPr>
        <p:txBody>
          <a:bodyPr wrap="square" rtlCol="0">
            <a:spAutoFit/>
          </a:bodyPr>
          <a:lstStyle/>
          <a:p>
            <a:pPr lvl="0"/>
            <a:r>
              <a:rPr lang="en-GB" dirty="0">
                <a:solidFill>
                  <a:schemeClr val="dk1"/>
                </a:solidFill>
                <a:ea typeface="Roboto"/>
                <a:cs typeface="Roboto"/>
                <a:sym typeface="Roboto"/>
              </a:rPr>
              <a:t>Sometimes, people draw maps to help find places and things. What can you see on this map? What has the pirate drawn on their map to help them find the buried treasure?  </a:t>
            </a:r>
            <a:endParaRPr lang="en-GB" dirty="0"/>
          </a:p>
        </p:txBody>
      </p:sp>
      <p:sp>
        <p:nvSpPr>
          <p:cNvPr id="6" name="Speech Bubble: Rectangle with Corners Rounded 5">
            <a:extLst>
              <a:ext uri="{FF2B5EF4-FFF2-40B4-BE49-F238E27FC236}">
                <a16:creationId xmlns:a16="http://schemas.microsoft.com/office/drawing/2014/main" id="{73C8E332-D0E6-45C4-9128-E1161A6CCDC1}"/>
              </a:ext>
            </a:extLst>
          </p:cNvPr>
          <p:cNvSpPr/>
          <p:nvPr/>
        </p:nvSpPr>
        <p:spPr>
          <a:xfrm>
            <a:off x="522332" y="2096426"/>
            <a:ext cx="2650570" cy="1745614"/>
          </a:xfrm>
          <a:prstGeom prst="wedgeRoundRectCallout">
            <a:avLst>
              <a:gd name="adj1" fmla="val -18828"/>
              <a:gd name="adj2" fmla="val 78462"/>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Oh look, a treasure map! A pirate must have buried some treasure and used this map so that they could find it again.</a:t>
            </a:r>
          </a:p>
        </p:txBody>
      </p:sp>
      <p:sp>
        <p:nvSpPr>
          <p:cNvPr id="16" name="TextBox 15">
            <a:extLst>
              <a:ext uri="{FF2B5EF4-FFF2-40B4-BE49-F238E27FC236}">
                <a16:creationId xmlns:a16="http://schemas.microsoft.com/office/drawing/2014/main" id="{F09EB095-D132-4307-A27A-BD6D8C105CF5}"/>
              </a:ext>
            </a:extLst>
          </p:cNvPr>
          <p:cNvSpPr txBox="1"/>
          <p:nvPr/>
        </p:nvSpPr>
        <p:spPr>
          <a:xfrm>
            <a:off x="4771651" y="1464026"/>
            <a:ext cx="6216513" cy="584775"/>
          </a:xfrm>
          <a:prstGeom prst="rect">
            <a:avLst/>
          </a:prstGeom>
          <a:noFill/>
        </p:spPr>
        <p:txBody>
          <a:bodyPr wrap="square" rtlCol="0">
            <a:spAutoFit/>
          </a:bodyPr>
          <a:lstStyle/>
          <a:p>
            <a:pPr lvl="0"/>
            <a:r>
              <a:rPr lang="en-GB" sz="3200" b="1" dirty="0">
                <a:solidFill>
                  <a:srgbClr val="E51E21"/>
                </a:solidFill>
                <a:ea typeface="Roboto"/>
                <a:cs typeface="Roboto"/>
                <a:sym typeface="Roboto"/>
              </a:rPr>
              <a:t>X</a:t>
            </a:r>
            <a:endParaRPr lang="en-GB" b="1" dirty="0">
              <a:solidFill>
                <a:srgbClr val="E51E21"/>
              </a:solidFill>
            </a:endParaRPr>
          </a:p>
        </p:txBody>
      </p:sp>
    </p:spTree>
    <p:extLst>
      <p:ext uri="{BB962C8B-B14F-4D97-AF65-F5344CB8AC3E}">
        <p14:creationId xmlns:p14="http://schemas.microsoft.com/office/powerpoint/2010/main" val="3715498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1+#ppt_w/2"/>
                                          </p:val>
                                        </p:tav>
                                        <p:tav tm="100000">
                                          <p:val>
                                            <p:strVal val="#ppt_x"/>
                                          </p:val>
                                        </p:tav>
                                      </p:tavLst>
                                    </p:anim>
                                    <p:anim calcmode="lin" valueType="num">
                                      <p:cBhvr additive="base">
                                        <p:cTn id="13" dur="1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 grpId="0"/>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3E65BFF-3946-4CB9-BB07-29358DD2519E}"/>
              </a:ext>
            </a:extLst>
          </p:cNvPr>
          <p:cNvPicPr>
            <a:picLocks noChangeAspect="1"/>
          </p:cNvPicPr>
          <p:nvPr/>
        </p:nvPicPr>
        <p:blipFill>
          <a:blip r:embed="rId2" cstate="print">
            <a:extLst>
              <a:ext uri="{28A0092B-C50C-407E-A947-70E740481C1C}">
                <a14:useLocalDpi xmlns:a14="http://schemas.microsoft.com/office/drawing/2010/main" val="0"/>
              </a:ext>
            </a:extLst>
          </a:blip>
          <a:srcRect t="3235" b="3235"/>
          <a:stretch/>
        </p:blipFill>
        <p:spPr>
          <a:xfrm>
            <a:off x="1264091" y="525900"/>
            <a:ext cx="6615817" cy="4373880"/>
          </a:xfrm>
          <a:prstGeom prst="rect">
            <a:avLst/>
          </a:prstGeom>
        </p:spPr>
      </p:pic>
      <p:pic>
        <p:nvPicPr>
          <p:cNvPr id="4" name="Picture 3">
            <a:extLst>
              <a:ext uri="{FF2B5EF4-FFF2-40B4-BE49-F238E27FC236}">
                <a16:creationId xmlns:a16="http://schemas.microsoft.com/office/drawing/2014/main" id="{53569427-546C-4276-BA41-18C08F5CA3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15409" y="4287912"/>
            <a:ext cx="1544890" cy="3315809"/>
          </a:xfrm>
          <a:prstGeom prst="rect">
            <a:avLst/>
          </a:prstGeom>
        </p:spPr>
      </p:pic>
      <p:pic>
        <p:nvPicPr>
          <p:cNvPr id="7" name="Picture 6">
            <a:extLst>
              <a:ext uri="{FF2B5EF4-FFF2-40B4-BE49-F238E27FC236}">
                <a16:creationId xmlns:a16="http://schemas.microsoft.com/office/drawing/2014/main" id="{CD64DB4F-AC9B-4AEE-AC1D-30A719C7C6CB}"/>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725717" y="4287912"/>
            <a:ext cx="1666063" cy="3315809"/>
          </a:xfrm>
          <a:prstGeom prst="rect">
            <a:avLst/>
          </a:prstGeom>
        </p:spPr>
      </p:pic>
      <p:sp>
        <p:nvSpPr>
          <p:cNvPr id="2" name="TextBox 1">
            <a:extLst>
              <a:ext uri="{FF2B5EF4-FFF2-40B4-BE49-F238E27FC236}">
                <a16:creationId xmlns:a16="http://schemas.microsoft.com/office/drawing/2014/main" id="{97E44A4D-5543-4054-A046-8DB92F9A3CF6}"/>
              </a:ext>
            </a:extLst>
          </p:cNvPr>
          <p:cNvSpPr txBox="1"/>
          <p:nvPr/>
        </p:nvSpPr>
        <p:spPr>
          <a:xfrm>
            <a:off x="2076356" y="5131771"/>
            <a:ext cx="5002485" cy="1200329"/>
          </a:xfrm>
          <a:prstGeom prst="rect">
            <a:avLst/>
          </a:prstGeom>
          <a:noFill/>
        </p:spPr>
        <p:txBody>
          <a:bodyPr wrap="square" rtlCol="0">
            <a:spAutoFit/>
          </a:bodyPr>
          <a:lstStyle/>
          <a:p>
            <a:pPr lvl="0"/>
            <a:r>
              <a:rPr lang="en-GB" dirty="0">
                <a:solidFill>
                  <a:schemeClr val="dk1"/>
                </a:solidFill>
                <a:ea typeface="Roboto"/>
                <a:cs typeface="Roboto"/>
                <a:sym typeface="Roboto"/>
              </a:rPr>
              <a:t>Can you tell a friend about Teddy’s map?</a:t>
            </a:r>
            <a:r>
              <a:rPr lang="en-GB" dirty="0">
                <a:sym typeface="Roboto"/>
              </a:rPr>
              <a:t> </a:t>
            </a:r>
            <a:r>
              <a:rPr lang="en-GB" dirty="0">
                <a:solidFill>
                  <a:schemeClr val="dk1"/>
                </a:solidFill>
                <a:ea typeface="Roboto"/>
                <a:cs typeface="Roboto"/>
                <a:sym typeface="Roboto"/>
              </a:rPr>
              <a:t>What do you see on your way to school or on your way to the park or shops? You could draw your own map and tell a friend about it. </a:t>
            </a:r>
            <a:endParaRPr lang="en-GB" dirty="0"/>
          </a:p>
        </p:txBody>
      </p:sp>
      <p:pic>
        <p:nvPicPr>
          <p:cNvPr id="9" name="Picture 8">
            <a:extLst>
              <a:ext uri="{FF2B5EF4-FFF2-40B4-BE49-F238E27FC236}">
                <a16:creationId xmlns:a16="http://schemas.microsoft.com/office/drawing/2014/main" id="{33120420-EAA3-48AE-B872-74DC317D26D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2618" b="-1100"/>
          <a:stretch/>
        </p:blipFill>
        <p:spPr>
          <a:xfrm flipH="1">
            <a:off x="1429481" y="863252"/>
            <a:ext cx="431391" cy="859017"/>
          </a:xfrm>
          <a:prstGeom prst="rect">
            <a:avLst/>
          </a:prstGeom>
        </p:spPr>
      </p:pic>
      <p:pic>
        <p:nvPicPr>
          <p:cNvPr id="5" name="Picture 4">
            <a:extLst>
              <a:ext uri="{FF2B5EF4-FFF2-40B4-BE49-F238E27FC236}">
                <a16:creationId xmlns:a16="http://schemas.microsoft.com/office/drawing/2014/main" id="{E2BE9E7E-E473-4DDF-A133-403B87F08A2D}"/>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672179" y="863251"/>
            <a:ext cx="1422839" cy="859017"/>
          </a:xfrm>
          <a:prstGeom prst="rect">
            <a:avLst/>
          </a:prstGeom>
        </p:spPr>
      </p:pic>
      <p:pic>
        <p:nvPicPr>
          <p:cNvPr id="12" name="Picture 11">
            <a:extLst>
              <a:ext uri="{FF2B5EF4-FFF2-40B4-BE49-F238E27FC236}">
                <a16:creationId xmlns:a16="http://schemas.microsoft.com/office/drawing/2014/main" id="{B1B1ECE0-EDC2-4ED1-93D7-7F95E530505C}"/>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4728000" y="1200284"/>
            <a:ext cx="775106" cy="1043968"/>
          </a:xfrm>
          <a:prstGeom prst="rect">
            <a:avLst/>
          </a:prstGeom>
        </p:spPr>
      </p:pic>
      <p:pic>
        <p:nvPicPr>
          <p:cNvPr id="13" name="Picture 12">
            <a:extLst>
              <a:ext uri="{FF2B5EF4-FFF2-40B4-BE49-F238E27FC236}">
                <a16:creationId xmlns:a16="http://schemas.microsoft.com/office/drawing/2014/main" id="{1EC8248D-9CFE-4FA0-97B4-A6EC15D1592A}"/>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flipH="1">
            <a:off x="2185457" y="3357473"/>
            <a:ext cx="973444" cy="468803"/>
          </a:xfrm>
          <a:prstGeom prst="rect">
            <a:avLst/>
          </a:prstGeom>
        </p:spPr>
      </p:pic>
      <p:pic>
        <p:nvPicPr>
          <p:cNvPr id="14" name="Picture 13">
            <a:extLst>
              <a:ext uri="{FF2B5EF4-FFF2-40B4-BE49-F238E27FC236}">
                <a16:creationId xmlns:a16="http://schemas.microsoft.com/office/drawing/2014/main" id="{57E9C3FE-4892-48FA-8911-6A9969D03085}"/>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6592119" y="2151590"/>
            <a:ext cx="973443" cy="468803"/>
          </a:xfrm>
          <a:prstGeom prst="rect">
            <a:avLst/>
          </a:prstGeom>
        </p:spPr>
      </p:pic>
      <p:pic>
        <p:nvPicPr>
          <p:cNvPr id="16" name="Picture 15">
            <a:extLst>
              <a:ext uri="{FF2B5EF4-FFF2-40B4-BE49-F238E27FC236}">
                <a16:creationId xmlns:a16="http://schemas.microsoft.com/office/drawing/2014/main" id="{84A9F008-55B7-4766-9FCF-B0DC9459DB07}"/>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2463953" y="2467193"/>
            <a:ext cx="1336628" cy="961807"/>
          </a:xfrm>
          <a:prstGeom prst="rect">
            <a:avLst/>
          </a:prstGeom>
        </p:spPr>
      </p:pic>
      <p:pic>
        <p:nvPicPr>
          <p:cNvPr id="17" name="Picture 16">
            <a:extLst>
              <a:ext uri="{FF2B5EF4-FFF2-40B4-BE49-F238E27FC236}">
                <a16:creationId xmlns:a16="http://schemas.microsoft.com/office/drawing/2014/main" id="{AC3F3B41-A403-4928-8367-E3D2BD753B3E}"/>
              </a:ext>
            </a:extLst>
          </p:cNvPr>
          <p:cNvPicPr>
            <a:picLocks noChangeAspect="1"/>
          </p:cNvPicPr>
          <p:nvPr/>
        </p:nvPicPr>
        <p:blipFill>
          <a:blip r:embed="rId11" cstate="print">
            <a:extLst>
              <a:ext uri="{28A0092B-C50C-407E-A947-70E740481C1C}">
                <a14:useLocalDpi xmlns:a14="http://schemas.microsoft.com/office/drawing/2010/main" val="0"/>
              </a:ext>
            </a:extLst>
          </a:blip>
          <a:srcRect/>
          <a:stretch/>
        </p:blipFill>
        <p:spPr>
          <a:xfrm>
            <a:off x="6547446" y="1043851"/>
            <a:ext cx="1054628" cy="1107739"/>
          </a:xfrm>
          <a:prstGeom prst="rect">
            <a:avLst/>
          </a:prstGeom>
        </p:spPr>
      </p:pic>
      <p:pic>
        <p:nvPicPr>
          <p:cNvPr id="18" name="Picture 17">
            <a:extLst>
              <a:ext uri="{FF2B5EF4-FFF2-40B4-BE49-F238E27FC236}">
                <a16:creationId xmlns:a16="http://schemas.microsoft.com/office/drawing/2014/main" id="{5A0254C8-C9BC-481A-BC1D-B8814EC517D5}"/>
              </a:ext>
            </a:extLst>
          </p:cNvPr>
          <p:cNvPicPr>
            <a:picLocks noChangeAspect="1"/>
          </p:cNvPicPr>
          <p:nvPr/>
        </p:nvPicPr>
        <p:blipFill>
          <a:blip r:embed="rId12" cstate="print">
            <a:extLst>
              <a:ext uri="{28A0092B-C50C-407E-A947-70E740481C1C}">
                <a14:useLocalDpi xmlns:a14="http://schemas.microsoft.com/office/drawing/2010/main" val="0"/>
              </a:ext>
            </a:extLst>
          </a:blip>
          <a:srcRect/>
          <a:stretch/>
        </p:blipFill>
        <p:spPr>
          <a:xfrm>
            <a:off x="4266540" y="2318163"/>
            <a:ext cx="1477312" cy="1118032"/>
          </a:xfrm>
          <a:prstGeom prst="rect">
            <a:avLst/>
          </a:prstGeom>
        </p:spPr>
      </p:pic>
      <p:pic>
        <p:nvPicPr>
          <p:cNvPr id="19" name="Picture 18">
            <a:extLst>
              <a:ext uri="{FF2B5EF4-FFF2-40B4-BE49-F238E27FC236}">
                <a16:creationId xmlns:a16="http://schemas.microsoft.com/office/drawing/2014/main" id="{32919056-08FF-4EA2-96A9-792974BFC8F9}"/>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6183437" y="3715624"/>
            <a:ext cx="775106" cy="1043968"/>
          </a:xfrm>
          <a:prstGeom prst="rect">
            <a:avLst/>
          </a:prstGeom>
        </p:spPr>
      </p:pic>
      <p:pic>
        <p:nvPicPr>
          <p:cNvPr id="20" name="Picture 19">
            <a:extLst>
              <a:ext uri="{FF2B5EF4-FFF2-40B4-BE49-F238E27FC236}">
                <a16:creationId xmlns:a16="http://schemas.microsoft.com/office/drawing/2014/main" id="{B9E1A80E-2EA5-4CAF-9690-B59C3151C6A1}"/>
              </a:ext>
            </a:extLst>
          </p:cNvPr>
          <p:cNvPicPr>
            <a:picLocks noChangeAspect="1"/>
          </p:cNvPicPr>
          <p:nvPr/>
        </p:nvPicPr>
        <p:blipFill>
          <a:blip r:embed="rId13" cstate="print">
            <a:extLst>
              <a:ext uri="{28A0092B-C50C-407E-A947-70E740481C1C}">
                <a14:useLocalDpi xmlns:a14="http://schemas.microsoft.com/office/drawing/2010/main" val="0"/>
              </a:ext>
            </a:extLst>
          </a:blip>
          <a:srcRect/>
          <a:stretch/>
        </p:blipFill>
        <p:spPr>
          <a:xfrm>
            <a:off x="3705404" y="4113806"/>
            <a:ext cx="1797702" cy="601313"/>
          </a:xfrm>
          <a:prstGeom prst="rect">
            <a:avLst/>
          </a:prstGeom>
        </p:spPr>
      </p:pic>
      <p:sp>
        <p:nvSpPr>
          <p:cNvPr id="6" name="Speech Bubble: Rectangle with Corners Rounded 5">
            <a:extLst>
              <a:ext uri="{FF2B5EF4-FFF2-40B4-BE49-F238E27FC236}">
                <a16:creationId xmlns:a16="http://schemas.microsoft.com/office/drawing/2014/main" id="{73C8E332-D0E6-45C4-9128-E1161A6CCDC1}"/>
              </a:ext>
            </a:extLst>
          </p:cNvPr>
          <p:cNvSpPr/>
          <p:nvPr/>
        </p:nvSpPr>
        <p:spPr>
          <a:xfrm>
            <a:off x="1360532" y="3610901"/>
            <a:ext cx="2650570" cy="1199224"/>
          </a:xfrm>
          <a:prstGeom prst="wedgeRoundRectCallout">
            <a:avLst>
              <a:gd name="adj1" fmla="val -46498"/>
              <a:gd name="adj2" fmla="val 62577"/>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Teddy is making a map to show how to get to his house.</a:t>
            </a:r>
          </a:p>
        </p:txBody>
      </p:sp>
      <p:sp>
        <p:nvSpPr>
          <p:cNvPr id="10" name="Speech Bubble: Rectangle with Corners Rounded 9">
            <a:extLst>
              <a:ext uri="{FF2B5EF4-FFF2-40B4-BE49-F238E27FC236}">
                <a16:creationId xmlns:a16="http://schemas.microsoft.com/office/drawing/2014/main" id="{058B1B6D-66B0-44DF-A8D7-D8118B71FEFF}"/>
              </a:ext>
            </a:extLst>
          </p:cNvPr>
          <p:cNvSpPr/>
          <p:nvPr/>
        </p:nvSpPr>
        <p:spPr>
          <a:xfrm>
            <a:off x="5505450" y="4079784"/>
            <a:ext cx="2184900" cy="932576"/>
          </a:xfrm>
          <a:prstGeom prst="wedgeRoundRectCallout">
            <a:avLst>
              <a:gd name="adj1" fmla="val 58241"/>
              <a:gd name="adj2" fmla="val 40941"/>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What can you see on Teddy’s map?</a:t>
            </a:r>
          </a:p>
        </p:txBody>
      </p:sp>
    </p:spTree>
    <p:extLst>
      <p:ext uri="{BB962C8B-B14F-4D97-AF65-F5344CB8AC3E}">
        <p14:creationId xmlns:p14="http://schemas.microsoft.com/office/powerpoint/2010/main" val="3406527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1+#ppt_w/2"/>
                                          </p:val>
                                        </p:tav>
                                        <p:tav tm="100000">
                                          <p:val>
                                            <p:strVal val="#ppt_x"/>
                                          </p:val>
                                        </p:tav>
                                      </p:tavLst>
                                    </p:anim>
                                    <p:anim calcmode="lin" valueType="num">
                                      <p:cBhvr additive="base">
                                        <p:cTn id="13" dur="1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3569427-546C-4276-BA41-18C08F5CA3F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1667108" y="1162173"/>
            <a:ext cx="1544890" cy="3315809"/>
          </a:xfrm>
          <a:prstGeom prst="rect">
            <a:avLst/>
          </a:prstGeom>
        </p:spPr>
      </p:pic>
      <p:pic>
        <p:nvPicPr>
          <p:cNvPr id="7" name="Picture 6">
            <a:extLst>
              <a:ext uri="{FF2B5EF4-FFF2-40B4-BE49-F238E27FC236}">
                <a16:creationId xmlns:a16="http://schemas.microsoft.com/office/drawing/2014/main" id="{CD64DB4F-AC9B-4AEE-AC1D-30A719C7C6C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6438806" y="1151291"/>
            <a:ext cx="1666063" cy="3315809"/>
          </a:xfrm>
          <a:prstGeom prst="rect">
            <a:avLst/>
          </a:prstGeom>
        </p:spPr>
      </p:pic>
      <p:grpSp>
        <p:nvGrpSpPr>
          <p:cNvPr id="3" name="Group 2">
            <a:extLst>
              <a:ext uri="{FF2B5EF4-FFF2-40B4-BE49-F238E27FC236}">
                <a16:creationId xmlns:a16="http://schemas.microsoft.com/office/drawing/2014/main" id="{615165F0-582D-4793-A7A2-BF3596949FEC}"/>
              </a:ext>
            </a:extLst>
          </p:cNvPr>
          <p:cNvGrpSpPr/>
          <p:nvPr/>
        </p:nvGrpSpPr>
        <p:grpSpPr>
          <a:xfrm>
            <a:off x="978287" y="4775030"/>
            <a:ext cx="2233711" cy="1476762"/>
            <a:chOff x="1264091" y="525900"/>
            <a:chExt cx="6615817" cy="4373880"/>
          </a:xfrm>
        </p:grpSpPr>
        <p:pic>
          <p:nvPicPr>
            <p:cNvPr id="8" name="Picture 7">
              <a:extLst>
                <a:ext uri="{FF2B5EF4-FFF2-40B4-BE49-F238E27FC236}">
                  <a16:creationId xmlns:a16="http://schemas.microsoft.com/office/drawing/2014/main" id="{03E65BFF-3946-4CB9-BB07-29358DD2519E}"/>
                </a:ext>
              </a:extLst>
            </p:cNvPr>
            <p:cNvPicPr>
              <a:picLocks noChangeAspect="1"/>
            </p:cNvPicPr>
            <p:nvPr/>
          </p:nvPicPr>
          <p:blipFill>
            <a:blip r:embed="rId4" cstate="print">
              <a:extLst>
                <a:ext uri="{28A0092B-C50C-407E-A947-70E740481C1C}">
                  <a14:useLocalDpi xmlns:a14="http://schemas.microsoft.com/office/drawing/2010/main" val="0"/>
                </a:ext>
              </a:extLst>
            </a:blip>
            <a:srcRect t="3235" b="3235"/>
            <a:stretch/>
          </p:blipFill>
          <p:spPr>
            <a:xfrm>
              <a:off x="1264091" y="525900"/>
              <a:ext cx="6615817" cy="4373880"/>
            </a:xfrm>
            <a:prstGeom prst="rect">
              <a:avLst/>
            </a:prstGeom>
          </p:spPr>
        </p:pic>
        <p:pic>
          <p:nvPicPr>
            <p:cNvPr id="9" name="Picture 8">
              <a:extLst>
                <a:ext uri="{FF2B5EF4-FFF2-40B4-BE49-F238E27FC236}">
                  <a16:creationId xmlns:a16="http://schemas.microsoft.com/office/drawing/2014/main" id="{33120420-EAA3-48AE-B872-74DC317D26D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2618" b="-1100"/>
            <a:stretch/>
          </p:blipFill>
          <p:spPr>
            <a:xfrm flipH="1">
              <a:off x="1429481" y="863252"/>
              <a:ext cx="431391" cy="859017"/>
            </a:xfrm>
            <a:prstGeom prst="rect">
              <a:avLst/>
            </a:prstGeom>
          </p:spPr>
        </p:pic>
        <p:pic>
          <p:nvPicPr>
            <p:cNvPr id="5" name="Picture 4">
              <a:extLst>
                <a:ext uri="{FF2B5EF4-FFF2-40B4-BE49-F238E27FC236}">
                  <a16:creationId xmlns:a16="http://schemas.microsoft.com/office/drawing/2014/main" id="{E2BE9E7E-E473-4DDF-A133-403B87F08A2D}"/>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672179" y="863251"/>
              <a:ext cx="1422839" cy="859017"/>
            </a:xfrm>
            <a:prstGeom prst="rect">
              <a:avLst/>
            </a:prstGeom>
          </p:spPr>
        </p:pic>
        <p:pic>
          <p:nvPicPr>
            <p:cNvPr id="12" name="Picture 11">
              <a:extLst>
                <a:ext uri="{FF2B5EF4-FFF2-40B4-BE49-F238E27FC236}">
                  <a16:creationId xmlns:a16="http://schemas.microsoft.com/office/drawing/2014/main" id="{B1B1ECE0-EDC2-4ED1-93D7-7F95E530505C}"/>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4728000" y="1200284"/>
              <a:ext cx="775106" cy="1043968"/>
            </a:xfrm>
            <a:prstGeom prst="rect">
              <a:avLst/>
            </a:prstGeom>
          </p:spPr>
        </p:pic>
        <p:pic>
          <p:nvPicPr>
            <p:cNvPr id="13" name="Picture 12">
              <a:extLst>
                <a:ext uri="{FF2B5EF4-FFF2-40B4-BE49-F238E27FC236}">
                  <a16:creationId xmlns:a16="http://schemas.microsoft.com/office/drawing/2014/main" id="{1EC8248D-9CFE-4FA0-97B4-A6EC15D1592A}"/>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flipH="1">
              <a:off x="2185457" y="3357473"/>
              <a:ext cx="973444" cy="468803"/>
            </a:xfrm>
            <a:prstGeom prst="rect">
              <a:avLst/>
            </a:prstGeom>
          </p:spPr>
        </p:pic>
        <p:pic>
          <p:nvPicPr>
            <p:cNvPr id="14" name="Picture 13">
              <a:extLst>
                <a:ext uri="{FF2B5EF4-FFF2-40B4-BE49-F238E27FC236}">
                  <a16:creationId xmlns:a16="http://schemas.microsoft.com/office/drawing/2014/main" id="{57E9C3FE-4892-48FA-8911-6A9969D03085}"/>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6592119" y="2151590"/>
              <a:ext cx="973443" cy="468803"/>
            </a:xfrm>
            <a:prstGeom prst="rect">
              <a:avLst/>
            </a:prstGeom>
          </p:spPr>
        </p:pic>
        <p:pic>
          <p:nvPicPr>
            <p:cNvPr id="16" name="Picture 15">
              <a:extLst>
                <a:ext uri="{FF2B5EF4-FFF2-40B4-BE49-F238E27FC236}">
                  <a16:creationId xmlns:a16="http://schemas.microsoft.com/office/drawing/2014/main" id="{84A9F008-55B7-4766-9FCF-B0DC9459DB07}"/>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2463953" y="2467193"/>
              <a:ext cx="1336628" cy="961807"/>
            </a:xfrm>
            <a:prstGeom prst="rect">
              <a:avLst/>
            </a:prstGeom>
          </p:spPr>
        </p:pic>
        <p:pic>
          <p:nvPicPr>
            <p:cNvPr id="17" name="Picture 16">
              <a:extLst>
                <a:ext uri="{FF2B5EF4-FFF2-40B4-BE49-F238E27FC236}">
                  <a16:creationId xmlns:a16="http://schemas.microsoft.com/office/drawing/2014/main" id="{AC3F3B41-A403-4928-8367-E3D2BD753B3E}"/>
                </a:ext>
              </a:extLst>
            </p:cNvPr>
            <p:cNvPicPr>
              <a:picLocks noChangeAspect="1"/>
            </p:cNvPicPr>
            <p:nvPr/>
          </p:nvPicPr>
          <p:blipFill>
            <a:blip r:embed="rId11" cstate="print">
              <a:extLst>
                <a:ext uri="{28A0092B-C50C-407E-A947-70E740481C1C}">
                  <a14:useLocalDpi xmlns:a14="http://schemas.microsoft.com/office/drawing/2010/main" val="0"/>
                </a:ext>
              </a:extLst>
            </a:blip>
            <a:srcRect/>
            <a:stretch/>
          </p:blipFill>
          <p:spPr>
            <a:xfrm>
              <a:off x="6547446" y="1043851"/>
              <a:ext cx="1054628" cy="1107739"/>
            </a:xfrm>
            <a:prstGeom prst="rect">
              <a:avLst/>
            </a:prstGeom>
          </p:spPr>
        </p:pic>
        <p:pic>
          <p:nvPicPr>
            <p:cNvPr id="18" name="Picture 17">
              <a:extLst>
                <a:ext uri="{FF2B5EF4-FFF2-40B4-BE49-F238E27FC236}">
                  <a16:creationId xmlns:a16="http://schemas.microsoft.com/office/drawing/2014/main" id="{5A0254C8-C9BC-481A-BC1D-B8814EC517D5}"/>
                </a:ext>
              </a:extLst>
            </p:cNvPr>
            <p:cNvPicPr>
              <a:picLocks noChangeAspect="1"/>
            </p:cNvPicPr>
            <p:nvPr/>
          </p:nvPicPr>
          <p:blipFill>
            <a:blip r:embed="rId12" cstate="print">
              <a:extLst>
                <a:ext uri="{28A0092B-C50C-407E-A947-70E740481C1C}">
                  <a14:useLocalDpi xmlns:a14="http://schemas.microsoft.com/office/drawing/2010/main" val="0"/>
                </a:ext>
              </a:extLst>
            </a:blip>
            <a:srcRect/>
            <a:stretch/>
          </p:blipFill>
          <p:spPr>
            <a:xfrm>
              <a:off x="4266540" y="2318163"/>
              <a:ext cx="1477312" cy="1118032"/>
            </a:xfrm>
            <a:prstGeom prst="rect">
              <a:avLst/>
            </a:prstGeom>
          </p:spPr>
        </p:pic>
        <p:pic>
          <p:nvPicPr>
            <p:cNvPr id="19" name="Picture 18">
              <a:extLst>
                <a:ext uri="{FF2B5EF4-FFF2-40B4-BE49-F238E27FC236}">
                  <a16:creationId xmlns:a16="http://schemas.microsoft.com/office/drawing/2014/main" id="{32919056-08FF-4EA2-96A9-792974BFC8F9}"/>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6183437" y="3715624"/>
              <a:ext cx="775106" cy="1043968"/>
            </a:xfrm>
            <a:prstGeom prst="rect">
              <a:avLst/>
            </a:prstGeom>
          </p:spPr>
        </p:pic>
        <p:pic>
          <p:nvPicPr>
            <p:cNvPr id="20" name="Picture 19">
              <a:extLst>
                <a:ext uri="{FF2B5EF4-FFF2-40B4-BE49-F238E27FC236}">
                  <a16:creationId xmlns:a16="http://schemas.microsoft.com/office/drawing/2014/main" id="{B9E1A80E-2EA5-4CAF-9690-B59C3151C6A1}"/>
                </a:ext>
              </a:extLst>
            </p:cNvPr>
            <p:cNvPicPr>
              <a:picLocks noChangeAspect="1"/>
            </p:cNvPicPr>
            <p:nvPr/>
          </p:nvPicPr>
          <p:blipFill>
            <a:blip r:embed="rId13" cstate="print">
              <a:extLst>
                <a:ext uri="{28A0092B-C50C-407E-A947-70E740481C1C}">
                  <a14:useLocalDpi xmlns:a14="http://schemas.microsoft.com/office/drawing/2010/main" val="0"/>
                </a:ext>
              </a:extLst>
            </a:blip>
            <a:srcRect/>
            <a:stretch/>
          </p:blipFill>
          <p:spPr>
            <a:xfrm>
              <a:off x="3705404" y="4113806"/>
              <a:ext cx="1797702" cy="601313"/>
            </a:xfrm>
            <a:prstGeom prst="rect">
              <a:avLst/>
            </a:prstGeom>
          </p:spPr>
        </p:pic>
      </p:grpSp>
      <p:sp>
        <p:nvSpPr>
          <p:cNvPr id="6" name="Speech Bubble: Rectangle with Corners Rounded 5">
            <a:extLst>
              <a:ext uri="{FF2B5EF4-FFF2-40B4-BE49-F238E27FC236}">
                <a16:creationId xmlns:a16="http://schemas.microsoft.com/office/drawing/2014/main" id="{73C8E332-D0E6-45C4-9128-E1161A6CCDC1}"/>
              </a:ext>
            </a:extLst>
          </p:cNvPr>
          <p:cNvSpPr/>
          <p:nvPr/>
        </p:nvSpPr>
        <p:spPr>
          <a:xfrm>
            <a:off x="3144188" y="584970"/>
            <a:ext cx="2650570" cy="1199224"/>
          </a:xfrm>
          <a:prstGeom prst="wedgeRoundRectCallout">
            <a:avLst>
              <a:gd name="adj1" fmla="val -46498"/>
              <a:gd name="adj2" fmla="val 62577"/>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What a lot of maps we saw today! Which one was your favourite?</a:t>
            </a:r>
          </a:p>
        </p:txBody>
      </p:sp>
      <p:sp>
        <p:nvSpPr>
          <p:cNvPr id="10" name="Speech Bubble: Rectangle with Corners Rounded 9">
            <a:extLst>
              <a:ext uri="{FF2B5EF4-FFF2-40B4-BE49-F238E27FC236}">
                <a16:creationId xmlns:a16="http://schemas.microsoft.com/office/drawing/2014/main" id="{058B1B6D-66B0-44DF-A8D7-D8118B71FEFF}"/>
              </a:ext>
            </a:extLst>
          </p:cNvPr>
          <p:cNvSpPr/>
          <p:nvPr/>
        </p:nvSpPr>
        <p:spPr>
          <a:xfrm>
            <a:off x="3561692" y="2095736"/>
            <a:ext cx="2785842" cy="2275797"/>
          </a:xfrm>
          <a:prstGeom prst="wedgeRoundRectCallout">
            <a:avLst>
              <a:gd name="adj1" fmla="val 54417"/>
              <a:gd name="adj2" fmla="val -61263"/>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dk1"/>
                </a:solidFill>
                <a:ea typeface="NTR"/>
                <a:cs typeface="NTR"/>
                <a:sym typeface="NTR"/>
              </a:rPr>
              <a:t>You could try making your own map. It could be a treasure map, a weather map, a map of how you get to school or a map of places you like to visit. </a:t>
            </a:r>
            <a:endParaRPr lang="en-GB" dirty="0"/>
          </a:p>
        </p:txBody>
      </p:sp>
      <p:pic>
        <p:nvPicPr>
          <p:cNvPr id="21" name="Picture 20">
            <a:extLst>
              <a:ext uri="{FF2B5EF4-FFF2-40B4-BE49-F238E27FC236}">
                <a16:creationId xmlns:a16="http://schemas.microsoft.com/office/drawing/2014/main" id="{DC9C0072-A93C-4D0C-A71A-ED154F22961B}"/>
              </a:ext>
            </a:extLst>
          </p:cNvPr>
          <p:cNvPicPr>
            <a:picLocks noChangeAspect="1"/>
          </p:cNvPicPr>
          <p:nvPr/>
        </p:nvPicPr>
        <p:blipFill rotWithShape="1">
          <a:blip r:embed="rId14" cstate="print">
            <a:extLst>
              <a:ext uri="{28A0092B-C50C-407E-A947-70E740481C1C}">
                <a14:useLocalDpi xmlns:a14="http://schemas.microsoft.com/office/drawing/2010/main" val="0"/>
              </a:ext>
            </a:extLst>
          </a:blip>
          <a:srcRect t="-4526" b="7674"/>
          <a:stretch/>
        </p:blipFill>
        <p:spPr>
          <a:xfrm>
            <a:off x="674308" y="606208"/>
            <a:ext cx="1160379" cy="1728404"/>
          </a:xfrm>
          <a:prstGeom prst="rect">
            <a:avLst/>
          </a:prstGeom>
        </p:spPr>
      </p:pic>
      <p:pic>
        <p:nvPicPr>
          <p:cNvPr id="22" name="Picture 21">
            <a:extLst>
              <a:ext uri="{FF2B5EF4-FFF2-40B4-BE49-F238E27FC236}">
                <a16:creationId xmlns:a16="http://schemas.microsoft.com/office/drawing/2014/main" id="{E971E3C7-6FF7-4323-AEC8-830B7C96ED95}"/>
              </a:ext>
            </a:extLst>
          </p:cNvPr>
          <p:cNvPicPr>
            <a:picLocks noChangeAspect="1"/>
          </p:cNvPicPr>
          <p:nvPr/>
        </p:nvPicPr>
        <p:blipFill>
          <a:blip r:embed="rId15" cstate="print">
            <a:extLst>
              <a:ext uri="{28A0092B-C50C-407E-A947-70E740481C1C}">
                <a14:useLocalDpi xmlns:a14="http://schemas.microsoft.com/office/drawing/2010/main" val="0"/>
              </a:ext>
            </a:extLst>
          </a:blip>
          <a:srcRect/>
          <a:stretch/>
        </p:blipFill>
        <p:spPr>
          <a:xfrm>
            <a:off x="6125474" y="4815661"/>
            <a:ext cx="2053031" cy="1436131"/>
          </a:xfrm>
          <a:prstGeom prst="rect">
            <a:avLst/>
          </a:prstGeom>
        </p:spPr>
      </p:pic>
    </p:spTree>
    <p:extLst>
      <p:ext uri="{BB962C8B-B14F-4D97-AF65-F5344CB8AC3E}">
        <p14:creationId xmlns:p14="http://schemas.microsoft.com/office/powerpoint/2010/main" val="3183693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1+#ppt_w/2"/>
                                          </p:val>
                                        </p:tav>
                                        <p:tav tm="100000">
                                          <p:val>
                                            <p:strVal val="#ppt_x"/>
                                          </p:val>
                                        </p:tav>
                                      </p:tavLst>
                                    </p:anim>
                                    <p:anim calcmode="lin" valueType="num">
                                      <p:cBhvr additive="base">
                                        <p:cTn id="13" dur="1000" fill="hold"/>
                                        <p:tgtEl>
                                          <p:spTgt spid="7"/>
                                        </p:tgtEl>
                                        <p:attrNameLst>
                                          <p:attrName>ppt_y</p:attrName>
                                        </p:attrNameLst>
                                      </p:cBhvr>
                                      <p:tavLst>
                                        <p:tav tm="0">
                                          <p:val>
                                            <p:strVal val="#ppt_y"/>
                                          </p:val>
                                        </p:tav>
                                        <p:tav tm="100000">
                                          <p:val>
                                            <p:strVal val="#ppt_y"/>
                                          </p:val>
                                        </p:tav>
                                      </p:tavLst>
                                    </p:anim>
                                  </p:childTnLst>
                                </p:cTn>
                              </p:par>
                            </p:childTnLst>
                          </p:cTn>
                        </p:par>
                        <p:par>
                          <p:cTn id="14" fill="hold">
                            <p:stCondLst>
                              <p:cond delay="2000"/>
                            </p:stCondLst>
                            <p:childTnLst>
                              <p:par>
                                <p:cTn id="15" presetID="10" presetClass="entr" presetSubtype="0" fill="hold" grpId="0" nodeType="after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par>
                          <p:cTn id="18" fill="hold">
                            <p:stCondLst>
                              <p:cond delay="3000"/>
                            </p:stCondLst>
                            <p:childTnLst>
                              <p:par>
                                <p:cTn id="19" presetID="10" presetClass="entr" presetSubtype="0" fill="hold" grpId="0" nodeType="afterEffect">
                                  <p:stCondLst>
                                    <p:cond delay="50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4000"/>
                            </p:stCondLst>
                            <p:childTnLst>
                              <p:par>
                                <p:cTn id="23" presetID="10" presetClass="entr" presetSubtype="0" fill="hold" nodeType="afterEffect">
                                  <p:stCondLst>
                                    <p:cond delay="50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childTnLst>
                          </p:cTn>
                        </p:par>
                        <p:par>
                          <p:cTn id="26" fill="hold">
                            <p:stCondLst>
                              <p:cond delay="5000"/>
                            </p:stCondLst>
                            <p:childTnLst>
                              <p:par>
                                <p:cTn id="27" presetID="10" presetClass="entr" presetSubtype="0" fill="hold" nodeType="afterEffect">
                                  <p:stCondLst>
                                    <p:cond delay="50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childTnLst>
                          </p:cTn>
                        </p:par>
                        <p:par>
                          <p:cTn id="30" fill="hold">
                            <p:stCondLst>
                              <p:cond delay="6000"/>
                            </p:stCondLst>
                            <p:childTnLst>
                              <p:par>
                                <p:cTn id="31" presetID="10" presetClass="entr" presetSubtype="0" fill="hold" nodeType="afterEffect">
                                  <p:stCondLst>
                                    <p:cond delay="50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8C058020-CE1A-4275-96FF-3E9B179AFEF1}" vid="{BE2BE99D-79A1-4F73-BB89-E052F53DA92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166</TotalTime>
  <Words>793</Words>
  <Application>Microsoft Office PowerPoint</Application>
  <PresentationFormat>On-screen Show (4:3)</PresentationFormat>
  <Paragraphs>31</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Twinkl</vt:lpstr>
      <vt:lpstr>Roboto</vt:lpstr>
      <vt:lpstr>NTR</vt:lpstr>
      <vt:lpstr>Office Theme</vt:lpstr>
      <vt:lpstr>Disclaimer/s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Faye Leather</dc:creator>
  <cp:lastModifiedBy>Deanna Coe</cp:lastModifiedBy>
  <cp:revision>9</cp:revision>
  <dcterms:created xsi:type="dcterms:W3CDTF">2021-05-24T09:12:54Z</dcterms:created>
  <dcterms:modified xsi:type="dcterms:W3CDTF">2022-01-17T16:27:08Z</dcterms:modified>
</cp:coreProperties>
</file>