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4"/>
  </p:notesMasterIdLst>
  <p:sldIdLst>
    <p:sldId id="296" r:id="rId11"/>
    <p:sldId id="297" r:id="rId12"/>
    <p:sldId id="298" r:id="rId13"/>
    <p:sldId id="310" r:id="rId14"/>
    <p:sldId id="299" r:id="rId15"/>
    <p:sldId id="300" r:id="rId16"/>
    <p:sldId id="306" r:id="rId17"/>
    <p:sldId id="307" r:id="rId18"/>
    <p:sldId id="301" r:id="rId19"/>
    <p:sldId id="304" r:id="rId20"/>
    <p:sldId id="308" r:id="rId21"/>
    <p:sldId id="309" r:id="rId22"/>
    <p:sldId id="311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655BE07-62D1-AC46-9AFB-06754B3A430E}" v="7" dt="2020-11-17T09:58:18.62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6" autoAdjust="0"/>
    <p:restoredTop sz="96327"/>
  </p:normalViewPr>
  <p:slideViewPr>
    <p:cSldViewPr snapToGrid="0" snapToObjects="1">
      <p:cViewPr varScale="1">
        <p:scale>
          <a:sx n="109" d="100"/>
          <a:sy n="109" d="100"/>
        </p:scale>
        <p:origin x="992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6AD50387-E6F5-4562-B412-E9C9ABC2FE23}"/>
    <pc:docChg chg="custSel modSld">
      <pc:chgData name="James Clegg" userId="c6df1435-7a36-4b38-be4d-16e68e91152f" providerId="ADAL" clId="{6AD50387-E6F5-4562-B412-E9C9ABC2FE23}" dt="2020-11-17T10:15:33.515" v="10"/>
      <pc:docMkLst>
        <pc:docMk/>
      </pc:docMkLst>
      <pc:sldChg chg="modTransition">
        <pc:chgData name="James Clegg" userId="c6df1435-7a36-4b38-be4d-16e68e91152f" providerId="ADAL" clId="{6AD50387-E6F5-4562-B412-E9C9ABC2FE23}" dt="2020-11-17T10:15:33.515" v="10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6AD50387-E6F5-4562-B412-E9C9ABC2FE23}" dt="2020-11-17T10:15:33.515" v="10"/>
        <pc:sldMkLst>
          <pc:docMk/>
          <pc:sldMk cId="861935487" sldId="297"/>
        </pc:sldMkLst>
      </pc:sldChg>
      <pc:sldChg chg="delSp modTransition delAnim">
        <pc:chgData name="James Clegg" userId="c6df1435-7a36-4b38-be4d-16e68e91152f" providerId="ADAL" clId="{6AD50387-E6F5-4562-B412-E9C9ABC2FE23}" dt="2020-11-17T10:15:33.515" v="10"/>
        <pc:sldMkLst>
          <pc:docMk/>
          <pc:sldMk cId="4128357408" sldId="298"/>
        </pc:sldMkLst>
        <pc:picChg chg="del">
          <ac:chgData name="James Clegg" userId="c6df1435-7a36-4b38-be4d-16e68e91152f" providerId="ADAL" clId="{6AD50387-E6F5-4562-B412-E9C9ABC2FE23}" dt="2020-11-17T10:15:03.186" v="0" actId="478"/>
          <ac:picMkLst>
            <pc:docMk/>
            <pc:sldMk cId="4128357408" sldId="298"/>
            <ac:picMk id="7" creationId="{00000000-0000-0000-0000-000000000000}"/>
          </ac:picMkLst>
        </pc:picChg>
      </pc:sldChg>
      <pc:sldChg chg="modTransition">
        <pc:chgData name="James Clegg" userId="c6df1435-7a36-4b38-be4d-16e68e91152f" providerId="ADAL" clId="{6AD50387-E6F5-4562-B412-E9C9ABC2FE23}" dt="2020-11-17T10:15:33.515" v="10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6AD50387-E6F5-4562-B412-E9C9ABC2FE23}" dt="2020-11-17T10:15:33.515" v="10"/>
        <pc:sldMkLst>
          <pc:docMk/>
          <pc:sldMk cId="3939627984" sldId="300"/>
        </pc:sldMkLst>
        <pc:picChg chg="del">
          <ac:chgData name="James Clegg" userId="c6df1435-7a36-4b38-be4d-16e68e91152f" providerId="ADAL" clId="{6AD50387-E6F5-4562-B412-E9C9ABC2FE23}" dt="2020-11-17T10:15:08.354" v="2" actId="478"/>
          <ac:picMkLst>
            <pc:docMk/>
            <pc:sldMk cId="3939627984" sldId="300"/>
            <ac:picMk id="1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AD50387-E6F5-4562-B412-E9C9ABC2FE23}" dt="2020-11-17T10:15:33.515" v="10"/>
        <pc:sldMkLst>
          <pc:docMk/>
          <pc:sldMk cId="3782242679" sldId="301"/>
        </pc:sldMkLst>
        <pc:picChg chg="del">
          <ac:chgData name="James Clegg" userId="c6df1435-7a36-4b38-be4d-16e68e91152f" providerId="ADAL" clId="{6AD50387-E6F5-4562-B412-E9C9ABC2FE23}" dt="2020-11-17T10:15:16.685" v="5" actId="478"/>
          <ac:picMkLst>
            <pc:docMk/>
            <pc:sldMk cId="3782242679" sldId="301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AD50387-E6F5-4562-B412-E9C9ABC2FE23}" dt="2020-11-17T10:15:33.515" v="10"/>
        <pc:sldMkLst>
          <pc:docMk/>
          <pc:sldMk cId="3195527484" sldId="304"/>
        </pc:sldMkLst>
        <pc:picChg chg="del">
          <ac:chgData name="James Clegg" userId="c6df1435-7a36-4b38-be4d-16e68e91152f" providerId="ADAL" clId="{6AD50387-E6F5-4562-B412-E9C9ABC2FE23}" dt="2020-11-17T10:15:19.934" v="6" actId="478"/>
          <ac:picMkLst>
            <pc:docMk/>
            <pc:sldMk cId="3195527484" sldId="304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AD50387-E6F5-4562-B412-E9C9ABC2FE23}" dt="2020-11-17T10:15:33.515" v="10"/>
        <pc:sldMkLst>
          <pc:docMk/>
          <pc:sldMk cId="3408179767" sldId="306"/>
        </pc:sldMkLst>
        <pc:picChg chg="del">
          <ac:chgData name="James Clegg" userId="c6df1435-7a36-4b38-be4d-16e68e91152f" providerId="ADAL" clId="{6AD50387-E6F5-4562-B412-E9C9ABC2FE23}" dt="2020-11-17T10:15:10.840" v="3" actId="478"/>
          <ac:picMkLst>
            <pc:docMk/>
            <pc:sldMk cId="3408179767" sldId="30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AD50387-E6F5-4562-B412-E9C9ABC2FE23}" dt="2020-11-17T10:15:33.515" v="10"/>
        <pc:sldMkLst>
          <pc:docMk/>
          <pc:sldMk cId="370761702" sldId="307"/>
        </pc:sldMkLst>
        <pc:picChg chg="del">
          <ac:chgData name="James Clegg" userId="c6df1435-7a36-4b38-be4d-16e68e91152f" providerId="ADAL" clId="{6AD50387-E6F5-4562-B412-E9C9ABC2FE23}" dt="2020-11-17T10:15:13.748" v="4" actId="478"/>
          <ac:picMkLst>
            <pc:docMk/>
            <pc:sldMk cId="370761702" sldId="30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AD50387-E6F5-4562-B412-E9C9ABC2FE23}" dt="2020-11-17T10:15:33.515" v="10"/>
        <pc:sldMkLst>
          <pc:docMk/>
          <pc:sldMk cId="1837416941" sldId="308"/>
        </pc:sldMkLst>
        <pc:picChg chg="del">
          <ac:chgData name="James Clegg" userId="c6df1435-7a36-4b38-be4d-16e68e91152f" providerId="ADAL" clId="{6AD50387-E6F5-4562-B412-E9C9ABC2FE23}" dt="2020-11-17T10:15:22.231" v="7" actId="478"/>
          <ac:picMkLst>
            <pc:docMk/>
            <pc:sldMk cId="1837416941" sldId="308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AD50387-E6F5-4562-B412-E9C9ABC2FE23}" dt="2020-11-17T10:15:33.515" v="10"/>
        <pc:sldMkLst>
          <pc:docMk/>
          <pc:sldMk cId="631335585" sldId="309"/>
        </pc:sldMkLst>
        <pc:picChg chg="del">
          <ac:chgData name="James Clegg" userId="c6df1435-7a36-4b38-be4d-16e68e91152f" providerId="ADAL" clId="{6AD50387-E6F5-4562-B412-E9C9ABC2FE23}" dt="2020-11-17T10:15:25.216" v="8" actId="478"/>
          <ac:picMkLst>
            <pc:docMk/>
            <pc:sldMk cId="631335585" sldId="309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AD50387-E6F5-4562-B412-E9C9ABC2FE23}" dt="2020-11-17T10:15:33.515" v="10"/>
        <pc:sldMkLst>
          <pc:docMk/>
          <pc:sldMk cId="1789675377" sldId="310"/>
        </pc:sldMkLst>
        <pc:picChg chg="del">
          <ac:chgData name="James Clegg" userId="c6df1435-7a36-4b38-be4d-16e68e91152f" providerId="ADAL" clId="{6AD50387-E6F5-4562-B412-E9C9ABC2FE23}" dt="2020-11-17T10:15:05.237" v="1" actId="478"/>
          <ac:picMkLst>
            <pc:docMk/>
            <pc:sldMk cId="1789675377" sldId="310"/>
            <ac:picMk id="11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6AD50387-E6F5-4562-B412-E9C9ABC2FE23}" dt="2020-11-17T10:15:33.515" v="10"/>
        <pc:sldMkLst>
          <pc:docMk/>
          <pc:sldMk cId="2901044714" sldId="311"/>
        </pc:sldMkLst>
        <pc:picChg chg="del">
          <ac:chgData name="James Clegg" userId="c6df1435-7a36-4b38-be4d-16e68e91152f" providerId="ADAL" clId="{6AD50387-E6F5-4562-B412-E9C9ABC2FE23}" dt="2020-11-17T10:15:27.450" v="9" actId="478"/>
          <ac:picMkLst>
            <pc:docMk/>
            <pc:sldMk cId="2901044714" sldId="311"/>
            <ac:picMk id="5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4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4E6A6CA-8024-4CF1-B548-B121ABBB12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9990" y="2532810"/>
            <a:ext cx="6657409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___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90 mm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30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5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76668" y="2715880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41846" y="3958129"/>
            <a:ext cx="4895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	___ cm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90 mm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		30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6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×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___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		5   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4)		100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775608" y="2715881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34283" y="3963870"/>
            <a:ext cx="48959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73572" y="353458"/>
            <a:ext cx="401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9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150019" y="1626103"/>
            <a:ext cx="4015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563319" y="2914440"/>
            <a:ext cx="766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25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48630" y="4167383"/>
            <a:ext cx="766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89675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45ADFBDA-D1F8-4D0E-9894-6A8FC6F8F0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0903917"/>
              </p:ext>
            </p:extLst>
          </p:nvPr>
        </p:nvGraphicFramePr>
        <p:xfrm>
          <a:off x="881851" y="1290710"/>
          <a:ext cx="5040000" cy="35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8997720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0017413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54769"/>
                  </a:ext>
                </a:extLst>
              </a:tr>
            </a:tbl>
          </a:graphicData>
        </a:graphic>
      </p:graphicFrame>
      <p:cxnSp>
        <p:nvCxnSpPr>
          <p:cNvPr id="5" name="Straight Arrow Connector 4"/>
          <p:cNvCxnSpPr/>
          <p:nvPr/>
        </p:nvCxnSpPr>
        <p:spPr>
          <a:xfrm>
            <a:off x="5407902" y="1196723"/>
            <a:ext cx="514759" cy="0"/>
          </a:xfrm>
          <a:prstGeom prst="straightConnector1">
            <a:avLst/>
          </a:prstGeom>
          <a:ln w="190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265251" y="735058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6032198" y="1298552"/>
            <a:ext cx="0" cy="489739"/>
          </a:xfrm>
          <a:prstGeom prst="straightConnector1">
            <a:avLst/>
          </a:prstGeom>
          <a:ln w="19050">
            <a:solidFill>
              <a:schemeClr val="accent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6026337" y="1298552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10" name="Rectangle 9"/>
          <p:cNvSpPr/>
          <p:nvPr/>
        </p:nvSpPr>
        <p:spPr>
          <a:xfrm>
            <a:off x="5422318" y="1298552"/>
            <a:ext cx="494482" cy="489739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069232" y="2864818"/>
            <a:ext cx="29682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 squared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069232" y="3588380"/>
            <a:ext cx="11692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745729" y="3463098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069232" y="2141255"/>
                <a:ext cx="220460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 cm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 cm  </a:t>
                </a: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69232" y="2141255"/>
                <a:ext cx="2204607" cy="523220"/>
              </a:xfrm>
              <a:prstGeom prst="rect">
                <a:avLst/>
              </a:prstGeom>
              <a:blipFill>
                <a:blip r:embed="rId5"/>
                <a:stretch>
                  <a:fillRect l="-5817" t="-10465" r="-3601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 animBg="1"/>
      <p:bldP spid="11" grpId="0"/>
      <p:bldP spid="12" grpId="0"/>
      <p:bldP spid="13" grpId="0"/>
      <p:bldP spid="13" grpId="1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9444743"/>
              </p:ext>
            </p:extLst>
          </p:nvPr>
        </p:nvGraphicFramePr>
        <p:xfrm>
          <a:off x="1651172" y="797300"/>
          <a:ext cx="5040000" cy="2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43083428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118840842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647771978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2152385744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1097871" y="2925658"/>
            <a:ext cx="2715230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are 2 rows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V="1">
            <a:off x="2499217" y="1302025"/>
            <a:ext cx="0" cy="1009888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3446425" y="695366"/>
            <a:ext cx="157934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6 squares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380712" y="1438165"/>
            <a:ext cx="115057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2 rows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097871" y="4546654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2 × 6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300021" y="4546654"/>
            <a:ext cx="5501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12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657863" y="1302025"/>
            <a:ext cx="3008451" cy="99377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6" name="Straight Arrow Connector 25"/>
          <p:cNvCxnSpPr>
            <a:cxnSpLocks/>
          </p:cNvCxnSpPr>
          <p:nvPr/>
        </p:nvCxnSpPr>
        <p:spPr>
          <a:xfrm>
            <a:off x="2660749" y="1172438"/>
            <a:ext cx="3005565" cy="0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1097871" y="3465990"/>
            <a:ext cx="489159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are 6 squares in each row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097871" y="4006322"/>
            <a:ext cx="488524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are 12 squares altogether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6176413" y="667149"/>
            <a:ext cx="51475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000261" y="167897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790628" y="780130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6809235" y="813611"/>
            <a:ext cx="0" cy="489739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1097871" y="5086986"/>
            <a:ext cx="645946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area of the rectangle is 12 cm squared.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097871" y="5627319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12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957653" y="5522376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08179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8" grpId="0"/>
      <p:bldP spid="19" grpId="0"/>
      <p:bldP spid="20" grpId="0"/>
      <p:bldP spid="21" grpId="0"/>
      <p:bldP spid="28" grpId="0"/>
      <p:bldP spid="29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6079945"/>
              </p:ext>
            </p:extLst>
          </p:nvPr>
        </p:nvGraphicFramePr>
        <p:xfrm>
          <a:off x="2135190" y="828543"/>
          <a:ext cx="3024000" cy="2016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4000">
                  <a:extLst>
                    <a:ext uri="{9D8B030D-6E8A-4147-A177-3AD203B41FA5}">
                      <a16:colId xmlns:a16="http://schemas.microsoft.com/office/drawing/2014/main" val="37114381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287644847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4115157896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1901769775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948267230"/>
                    </a:ext>
                  </a:extLst>
                </a:gridCol>
                <a:gridCol w="504000">
                  <a:extLst>
                    <a:ext uri="{9D8B030D-6E8A-4147-A177-3AD203B41FA5}">
                      <a16:colId xmlns:a16="http://schemas.microsoft.com/office/drawing/2014/main" val="3932146019"/>
                    </a:ext>
                  </a:extLst>
                </a:gridCol>
              </a:tblGrid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26848632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640435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1760844"/>
                  </a:ext>
                </a:extLst>
              </a:tr>
              <a:tr h="504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33629487"/>
                  </a:ext>
                </a:extLst>
              </a:tr>
            </a:tbl>
          </a:graphicData>
        </a:graphic>
      </p:graphicFrame>
      <p:sp>
        <p:nvSpPr>
          <p:cNvPr id="13" name="Rectangle 12"/>
          <p:cNvSpPr/>
          <p:nvPr/>
        </p:nvSpPr>
        <p:spPr>
          <a:xfrm>
            <a:off x="1099355" y="2850787"/>
            <a:ext cx="307109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are ___ rows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sp>
        <p:nvSpPr>
          <p:cNvPr id="20" name="Rectangle 19"/>
          <p:cNvSpPr/>
          <p:nvPr/>
        </p:nvSpPr>
        <p:spPr>
          <a:xfrm>
            <a:off x="1099355" y="4471783"/>
            <a:ext cx="211307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___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___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3048425" y="4496101"/>
            <a:ext cx="72327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___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124285" y="836303"/>
            <a:ext cx="522905" cy="1511275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1099355" y="3391119"/>
            <a:ext cx="500053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is ___ square in each row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1099355" y="3931451"/>
            <a:ext cx="5058372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There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are ___ squares altogether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.</a:t>
            </a: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4644431" y="729526"/>
            <a:ext cx="514759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4472853" y="231468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5253275" y="806821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5252888" y="857734"/>
            <a:ext cx="0" cy="489739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Rectangle 33"/>
          <p:cNvSpPr/>
          <p:nvPr/>
        </p:nvSpPr>
        <p:spPr>
          <a:xfrm>
            <a:off x="1099355" y="5012115"/>
            <a:ext cx="663258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The area of the rectangle is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___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cm squared.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099355" y="5552448"/>
            <a:ext cx="124425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___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128677" y="5439903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8165" y="1775960"/>
            <a:ext cx="747045" cy="747045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5411009" y="191864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749359" y="2843955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491479" y="3387516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709214" y="3946250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296984" y="4460114"/>
            <a:ext cx="5476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2205994" y="4469470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3212434" y="4481139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290378" y="5001835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1303804" y="5535335"/>
            <a:ext cx="4474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 flipV="1">
            <a:off x="2995612" y="821677"/>
            <a:ext cx="3288" cy="1489844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5" name="Rectangle 44"/>
          <p:cNvSpPr/>
          <p:nvPr/>
        </p:nvSpPr>
        <p:spPr>
          <a:xfrm>
            <a:off x="1844655" y="1304989"/>
            <a:ext cx="1150571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3 rows</a:t>
            </a:r>
          </a:p>
        </p:txBody>
      </p:sp>
      <p:sp>
        <p:nvSpPr>
          <p:cNvPr id="46" name="Rectangle 45"/>
          <p:cNvSpPr/>
          <p:nvPr/>
        </p:nvSpPr>
        <p:spPr>
          <a:xfrm>
            <a:off x="2731690" y="238297"/>
            <a:ext cx="1438279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1 square</a:t>
            </a: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3124285" y="754688"/>
            <a:ext cx="504256" cy="0"/>
          </a:xfrm>
          <a:prstGeom prst="straightConnector1">
            <a:avLst/>
          </a:prstGeom>
          <a:ln w="28575">
            <a:solidFill>
              <a:schemeClr val="accent2"/>
            </a:solidFill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707617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19544276">
            <a:off x="1916697" y="1432965"/>
            <a:ext cx="1147530" cy="2518818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1097648" y="1111516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3 cm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1246913" y="1251199"/>
            <a:ext cx="939904" cy="64396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097648" y="2912559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7 cm</a:t>
            </a:r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1190127" y="2049747"/>
            <a:ext cx="1435665" cy="208380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 14"/>
          <p:cNvSpPr/>
          <p:nvPr/>
        </p:nvSpPr>
        <p:spPr>
          <a:xfrm>
            <a:off x="1190127" y="4419617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3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7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56010" y="4309893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395244" y="4419617"/>
            <a:ext cx="1071127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21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19" name="Rectangle 18"/>
          <p:cNvSpPr/>
          <p:nvPr/>
        </p:nvSpPr>
        <p:spPr>
          <a:xfrm rot="16004948">
            <a:off x="6254186" y="1323453"/>
            <a:ext cx="542108" cy="28344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1062" y="581446"/>
            <a:ext cx="747045" cy="747045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5183906" y="7241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030629" y="1907466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4 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946399" y="2556658"/>
            <a:ext cx="11982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20 mm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247906" y="2554336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 cm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265294" y="3383393"/>
            <a:ext cx="1401346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4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2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141254" y="3272976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7" name="Rectangle 26"/>
          <p:cNvSpPr/>
          <p:nvPr/>
        </p:nvSpPr>
        <p:spPr>
          <a:xfrm>
            <a:off x="6462065" y="3383393"/>
            <a:ext cx="888385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8</a:t>
            </a:r>
            <a:r>
              <a:rPr lang="en-GB" sz="2800" dirty="0">
                <a:solidFill>
                  <a:prstClr val="black"/>
                </a:solidFill>
                <a:latin typeface="Calibri" panose="020F0502020204030204"/>
                <a:ea typeface="Cambria Math" panose="02040503050406030204" pitchFamily="18" charset="0"/>
              </a:rPr>
              <a:t> cm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5" grpId="0"/>
      <p:bldP spid="16" grpId="0"/>
      <p:bldP spid="18" grpId="0"/>
      <p:bldP spid="19" grpId="0" animBg="1"/>
      <p:bldP spid="21" grpId="0"/>
      <p:bldP spid="22" grpId="0"/>
      <p:bldP spid="23" grpId="0"/>
      <p:bldP spid="23" grpId="1"/>
      <p:bldP spid="23" grpId="2"/>
      <p:bldP spid="24" grpId="0"/>
      <p:bldP spid="25" grpId="0"/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245" y="4483156"/>
            <a:ext cx="1354638" cy="948246"/>
          </a:xfrm>
          <a:prstGeom prst="rect">
            <a:avLst/>
          </a:prstGeom>
        </p:spPr>
      </p:pic>
      <p:sp>
        <p:nvSpPr>
          <p:cNvPr id="4" name="Rounded Rectangular Callout 3"/>
          <p:cNvSpPr/>
          <p:nvPr/>
        </p:nvSpPr>
        <p:spPr>
          <a:xfrm>
            <a:off x="5430019" y="3045392"/>
            <a:ext cx="2645864" cy="1176154"/>
          </a:xfrm>
          <a:prstGeom prst="wedgeRoundRectCallout">
            <a:avLst>
              <a:gd name="adj1" fmla="val -2778"/>
              <a:gd name="adj2" fmla="val 73230"/>
              <a:gd name="adj3" fmla="val 16667"/>
            </a:avLst>
          </a:prstGeom>
          <a:solidFill>
            <a:schemeClr val="bg1"/>
          </a:solidFill>
          <a:ln w="2857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The area of this rectangle is 4 m</a:t>
            </a:r>
          </a:p>
        </p:txBody>
      </p:sp>
      <p:sp>
        <p:nvSpPr>
          <p:cNvPr id="5" name="Rectangle 4"/>
          <p:cNvSpPr/>
          <p:nvPr/>
        </p:nvSpPr>
        <p:spPr>
          <a:xfrm rot="12348852">
            <a:off x="1241619" y="1425524"/>
            <a:ext cx="1224000" cy="122400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2113140" y="945936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9 mm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1604251" y="1086052"/>
            <a:ext cx="1143399" cy="547965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1252226" y="1785760"/>
            <a:ext cx="1385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Square</a:t>
            </a:r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2281599" y="1785760"/>
            <a:ext cx="571700" cy="112412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2541179" y="2222006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9 mm</a:t>
            </a:r>
          </a:p>
        </p:txBody>
      </p:sp>
      <p:sp>
        <p:nvSpPr>
          <p:cNvPr id="15" name="Rectangle 14"/>
          <p:cNvSpPr/>
          <p:nvPr/>
        </p:nvSpPr>
        <p:spPr>
          <a:xfrm>
            <a:off x="1036191" y="3093546"/>
            <a:ext cx="1483098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9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9 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466502" y="3734340"/>
            <a:ext cx="962123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9    </a:t>
            </a:r>
            <a:r>
              <a:rPr lang="en-GB" sz="2800" dirty="0">
                <a:solidFill>
                  <a:prstClr val="black"/>
                </a:solidFill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Cambria Math" panose="02040503050406030204" pitchFamily="18" charset="0"/>
              <a:cs typeface="+mn-cs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659284" y="3570123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343142" y="3757761"/>
            <a:ext cx="1453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81 mm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27619" y="3639436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20" name="Rectangle 19"/>
          <p:cNvSpPr/>
          <p:nvPr/>
        </p:nvSpPr>
        <p:spPr>
          <a:xfrm rot="10800000">
            <a:off x="6068998" y="586949"/>
            <a:ext cx="1224000" cy="2233832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5237680" y="1428474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 m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452969" y="1442255"/>
            <a:ext cx="11598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2 m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V="1">
            <a:off x="5958612" y="605338"/>
            <a:ext cx="0" cy="224961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7398564" y="579058"/>
            <a:ext cx="0" cy="2249614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7615691" y="3518896"/>
            <a:ext cx="5986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6417" y="4523731"/>
            <a:ext cx="747045" cy="747045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3619261" y="466642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942380" y="5148910"/>
            <a:ext cx="4847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Explain why Tiny is incorrect.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6034980" y="476225"/>
            <a:ext cx="1291783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2355098" y="3093546"/>
            <a:ext cx="14535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81 mm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3355447" y="2988568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A1AAC1BC-F192-4FCD-B4E7-0EF116B954E6}"/>
              </a:ext>
            </a:extLst>
          </p:cNvPr>
          <p:cNvCxnSpPr/>
          <p:nvPr/>
        </p:nvCxnSpPr>
        <p:spPr>
          <a:xfrm>
            <a:off x="1208366" y="1709070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>
            <a:extLst>
              <a:ext uri="{FF2B5EF4-FFF2-40B4-BE49-F238E27FC236}">
                <a16:creationId xmlns:a16="http://schemas.microsoft.com/office/drawing/2014/main" id="{7164A4E2-2733-443E-9077-D234264AC40A}"/>
              </a:ext>
            </a:extLst>
          </p:cNvPr>
          <p:cNvCxnSpPr/>
          <p:nvPr/>
        </p:nvCxnSpPr>
        <p:spPr>
          <a:xfrm>
            <a:off x="2319521" y="2236679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8631EAA9-66BF-4EDD-8A45-67F99D946585}"/>
              </a:ext>
            </a:extLst>
          </p:cNvPr>
          <p:cNvCxnSpPr>
            <a:cxnSpLocks/>
          </p:cNvCxnSpPr>
          <p:nvPr/>
        </p:nvCxnSpPr>
        <p:spPr>
          <a:xfrm rot="5400000">
            <a:off x="1978726" y="1436435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1E7E243-20FE-4D60-8D89-5FC421E87D51}"/>
              </a:ext>
            </a:extLst>
          </p:cNvPr>
          <p:cNvCxnSpPr>
            <a:cxnSpLocks/>
          </p:cNvCxnSpPr>
          <p:nvPr/>
        </p:nvCxnSpPr>
        <p:spPr>
          <a:xfrm rot="5400000">
            <a:off x="1468208" y="2540757"/>
            <a:ext cx="177796" cy="951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1837416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/>
      <p:bldP spid="10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/>
      <p:bldP spid="22" grpId="0"/>
      <p:bldP spid="22" grpId="1"/>
      <p:bldP spid="27" grpId="0"/>
      <p:bldP spid="29" grpId="0"/>
      <p:bldP spid="30" grpId="0"/>
      <p:bldP spid="32" grpId="0"/>
      <p:bldP spid="3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10800000">
            <a:off x="999496" y="5001526"/>
            <a:ext cx="4824319" cy="483886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404467" y="1905689"/>
            <a:ext cx="20881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Area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72 m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214385" y="1798717"/>
            <a:ext cx="59867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cxnSp>
        <p:nvCxnSpPr>
          <p:cNvPr id="6" name="Straight Arrow Connector 5"/>
          <p:cNvCxnSpPr/>
          <p:nvPr/>
        </p:nvCxnSpPr>
        <p:spPr>
          <a:xfrm flipV="1">
            <a:off x="6441038" y="2547261"/>
            <a:ext cx="854602" cy="1696112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866013" y="3262754"/>
            <a:ext cx="914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6 m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1929269" y="2237370"/>
            <a:ext cx="4394017" cy="211983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628910" y="3180272"/>
            <a:ext cx="5137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?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997989" y="3278417"/>
            <a:ext cx="223330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6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___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 Math" panose="02040503050406030204" pitchFamily="18" charset="0"/>
              </a:rPr>
              <a:t>72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681813" y="3262754"/>
            <a:ext cx="555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3376698" y="3211917"/>
            <a:ext cx="989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12 m</a:t>
            </a:r>
          </a:p>
        </p:txBody>
      </p:sp>
      <p:sp>
        <p:nvSpPr>
          <p:cNvPr id="20" name="Rectangle 19"/>
          <p:cNvSpPr/>
          <p:nvPr/>
        </p:nvSpPr>
        <p:spPr>
          <a:xfrm rot="12348852">
            <a:off x="2170509" y="1315915"/>
            <a:ext cx="4824319" cy="1946319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5959664" y="5001526"/>
            <a:ext cx="0" cy="481606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967587" y="5020122"/>
            <a:ext cx="914206" cy="461665"/>
          </a:xfrm>
          <a:prstGeom prst="rect">
            <a:avLst/>
          </a:prstGeom>
          <a:noFill/>
          <a:ln w="28575">
            <a:noFill/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1 cm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999495" y="4873653"/>
            <a:ext cx="4824320" cy="0"/>
          </a:xfrm>
          <a:prstGeom prst="straightConnector1">
            <a:avLst/>
          </a:prstGeom>
          <a:ln w="28575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3389045" y="4405209"/>
            <a:ext cx="914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?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552279" y="4990120"/>
            <a:ext cx="21975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Area </a:t>
            </a:r>
            <a:r>
              <a:rPr lang="en-GB" sz="2800" dirty="0">
                <a:latin typeface="Cambria Math" panose="02040503050406030204" pitchFamily="18" charset="0"/>
                <a:ea typeface="Cambria Math" panose="02040503050406030204" pitchFamily="18" charset="0"/>
                <a:cs typeface="Calibri" panose="020F0502020204030204" pitchFamily="34" charset="0"/>
              </a:rPr>
              <a:t>=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17 cm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4508505" y="4896702"/>
            <a:ext cx="332177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6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6641" y="4244646"/>
            <a:ext cx="747045" cy="747045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699485" y="438733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4" name="Rectangle 33"/>
          <p:cNvSpPr/>
          <p:nvPr/>
        </p:nvSpPr>
        <p:spPr>
          <a:xfrm>
            <a:off x="1194386" y="5536293"/>
            <a:ext cx="2201244" cy="52322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1 </a:t>
            </a:r>
            <a:r>
              <a:rPr lang="en-GB" sz="2800" dirty="0">
                <a:solidFill>
                  <a:prstClr val="black"/>
                </a:solidFill>
                <a:ea typeface="Cambria Math" panose="02040503050406030204" pitchFamily="18" charset="0"/>
              </a:rPr>
              <a:t>× ___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 Math" panose="02040503050406030204" pitchFamily="18" charset="0"/>
                <a:ea typeface="Cambria Math" panose="02040503050406030204" pitchFamily="18" charset="0"/>
              </a:rPr>
              <a:t>=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Cambria Math" panose="02040503050406030204" pitchFamily="18" charset="0"/>
              </a:rPr>
              <a:t>17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Cambria Math" panose="02040503050406030204" pitchFamily="18" charset="0"/>
                <a:cs typeface="+mn-cs"/>
              </a:rPr>
              <a:t>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882782" y="5533416"/>
            <a:ext cx="989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34894" y="4437110"/>
            <a:ext cx="1324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70C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17 cm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31335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/>
      <p:bldP spid="17" grpId="0"/>
      <p:bldP spid="23" grpId="0"/>
      <p:bldP spid="29" grpId="0"/>
      <p:bldP spid="29" grpId="1"/>
      <p:bldP spid="30" grpId="0"/>
      <p:bldP spid="31" grpId="0"/>
      <p:bldP spid="33" grpId="0"/>
      <p:bldP spid="3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4 - 8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90104471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4|3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8.9|4.4|5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9.5|9.6|5.4|6.7|6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8|4.5|4.2|3.7|1.8|11.2|10.5|1.6|11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3.5|3.1|2.6|1|5.5|3.5|3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3.4|1.9|11.1|1.9|5.8|20.4|0.9|2.5|6.6|3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5.3|3.4|2.5|4|16.2|5.2|6.1|4.1|26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9|10.9|4.1|9.2|8.2|15.1|3.9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www.w3.org/XML/1998/namespace"/>
    <ds:schemaRef ds:uri="http://schemas.microsoft.com/office/2006/metadata/properti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B4337A-8D2E-466D-AF7C-D1839E8E77B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8671</TotalTime>
  <Words>312</Words>
  <Application>Microsoft Office PowerPoint</Application>
  <PresentationFormat>On-screen Show (4:3)</PresentationFormat>
  <Paragraphs>112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1 - 3 on the worksheet</vt:lpstr>
      <vt:lpstr>PowerPoint Presentation</vt:lpstr>
      <vt:lpstr>PowerPoint Presentation</vt:lpstr>
      <vt:lpstr>PowerPoint Presentation</vt:lpstr>
      <vt:lpstr>Have a go at questions  4 - 8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226</cp:revision>
  <dcterms:created xsi:type="dcterms:W3CDTF">2019-07-05T11:02:13Z</dcterms:created>
  <dcterms:modified xsi:type="dcterms:W3CDTF">2020-11-17T10:15:37Z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