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8"/>
  </p:handoutMasterIdLst>
  <p:sldIdLst>
    <p:sldId id="258" r:id="rId2"/>
    <p:sldId id="283" r:id="rId3"/>
    <p:sldId id="274" r:id="rId4"/>
    <p:sldId id="284" r:id="rId5"/>
    <p:sldId id="276" r:id="rId6"/>
    <p:sldId id="285" r:id="rId7"/>
    <p:sldId id="286" r:id="rId8"/>
    <p:sldId id="288" r:id="rId9"/>
    <p:sldId id="289" r:id="rId10"/>
    <p:sldId id="290" r:id="rId11"/>
    <p:sldId id="291" r:id="rId12"/>
    <p:sldId id="292" r:id="rId13"/>
    <p:sldId id="28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5" r:id="rId27"/>
  </p:sldIdLst>
  <p:sldSz cx="9144000" cy="6858000" type="screen4x3"/>
  <p:notesSz cx="6858000" cy="9144000"/>
  <p:embeddedFontLst>
    <p:embeddedFont>
      <p:font typeface="Sassoon Infant Md" panose="02000603050000020003" charset="0"/>
      <p:regular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Sassoon Infant Rg" panose="02000503030000020003" charset="0"/>
      <p:regular r:id="rId34"/>
      <p:bold r:id="rId35"/>
    </p:embeddedFont>
    <p:embeddedFont>
      <p:font typeface="HVD Bodedo" panose="020B0604020202020204" charset="0"/>
      <p:regular r:id="rId36"/>
    </p:embeddedFont>
    <p:embeddedFont>
      <p:font typeface="BPreplay" panose="02000503000000020004" charset="0"/>
      <p:regular r:id="rId37"/>
      <p:bold r:id="rId38"/>
      <p:italic r:id="rId39"/>
      <p:boldItalic r:id="rId4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97">
          <p15:clr>
            <a:srgbClr val="A4A3A4"/>
          </p15:clr>
        </p15:guide>
        <p15:guide id="3" orient="horz" pos="323">
          <p15:clr>
            <a:srgbClr val="A4A3A4"/>
          </p15:clr>
        </p15:guide>
        <p15:guide id="4" orient="horz" pos="459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17">
          <p15:clr>
            <a:srgbClr val="A4A3A4"/>
          </p15:clr>
        </p15:guide>
        <p15:guide id="8" pos="5420">
          <p15:clr>
            <a:srgbClr val="A4A3A4"/>
          </p15:clr>
        </p15:guide>
        <p15:guide id="9" pos="499">
          <p15:clr>
            <a:srgbClr val="A4A3A4"/>
          </p15:clr>
        </p15:guide>
        <p15:guide id="10" pos="52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F00"/>
    <a:srgbClr val="FFB061"/>
    <a:srgbClr val="FF7E00"/>
    <a:srgbClr val="FFDC4E"/>
    <a:srgbClr val="FFED9F"/>
    <a:srgbClr val="33B4A2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864" y="52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20"/>
        <p:guide pos="499"/>
        <p:guide pos="52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90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278465E-2251-489E-B3CB-FE220A60636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2AEBD2-00FE-4839-9E69-C426314A1D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193B4CB-20B9-4894-B5F2-E956EAD2E652}" type="datetimeFigureOut">
              <a:rPr lang="en-GB"/>
              <a:pPr>
                <a:defRPr/>
              </a:pPr>
              <a:t>18/01/2022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9D20FC-DCD9-466E-B178-B07BB9A531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698EC-702E-4C1D-9FC7-100770EA049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0FFFE449-1FD6-411A-B884-EA857953350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3773ED-74CD-4E1E-B25F-901E2ABE80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73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03E7520F-BC5A-4CFD-9D40-A943BA4E082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44217624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8BDCA17-A5F5-420D-9E58-FBD2E8F4557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72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AF187416-3D4E-48A5-A6C8-1D54400F0D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52188843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22D0DC96-685F-4036-A99C-C34F71F579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76867179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6687470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3606054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4BA7DE7-7E6E-4776-B070-9F78D309339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A28C259-CD01-401C-9DEC-512FA4E1D23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89" r:id="rId4"/>
    <p:sldLayoutId id="2147483790" r:id="rId5"/>
  </p:sldLayoutIdLst>
  <p:transition spd="slow">
    <p:pull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hyperlink" Target="http://www.bbc.co.uk/education/clips/zhfr87h" TargetMode="Externa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65776D8-CA52-4A7B-84F6-AE72C94FC8F3}"/>
              </a:ext>
            </a:extLst>
          </p:cNvPr>
          <p:cNvSpPr/>
          <p:nvPr/>
        </p:nvSpPr>
        <p:spPr bwMode="auto">
          <a:xfrm>
            <a:off x="469900" y="446088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pic>
        <p:nvPicPr>
          <p:cNvPr id="5123" name="Picture 7">
            <a:extLst>
              <a:ext uri="{FF2B5EF4-FFF2-40B4-BE49-F238E27FC236}">
                <a16:creationId xmlns:a16="http://schemas.microsoft.com/office/drawing/2014/main" id="{FE5C6F21-B1E0-4008-B515-A6EA63FF80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0"/>
          <a:stretch>
            <a:fillRect/>
          </a:stretch>
        </p:blipFill>
        <p:spPr bwMode="auto">
          <a:xfrm>
            <a:off x="457200" y="446088"/>
            <a:ext cx="82296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Twinkl Logo">
            <a:extLst>
              <a:ext uri="{FF2B5EF4-FFF2-40B4-BE49-F238E27FC236}">
                <a16:creationId xmlns:a16="http://schemas.microsoft.com/office/drawing/2014/main" id="{B91CE39E-1B4F-4DC8-9032-E4322624B81C}"/>
              </a:ext>
            </a:extLst>
          </p:cNvPr>
          <p:cNvPicPr>
            <a:picLocks noChangeAspect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07088"/>
            <a:ext cx="5873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12">
            <a:extLst>
              <a:ext uri="{FF2B5EF4-FFF2-40B4-BE49-F238E27FC236}">
                <a16:creationId xmlns:a16="http://schemas.microsoft.com/office/drawing/2014/main" id="{E3DC5C0C-235C-4E94-8418-9AA54E193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5563" y="522288"/>
            <a:ext cx="64928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>
                <a:solidFill>
                  <a:srgbClr val="FF7E00"/>
                </a:solidFill>
                <a:latin typeface="HVD Bodedo" pitchFamily="2" charset="0"/>
              </a:rPr>
              <a:t>More Volcanoes</a:t>
            </a:r>
            <a:endParaRPr lang="en-GB" altLang="en-US" sz="44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29921F0-D432-4395-AF3A-EBEB54CC6090}"/>
              </a:ext>
            </a:extLst>
          </p:cNvPr>
          <p:cNvSpPr/>
          <p:nvPr/>
        </p:nvSpPr>
        <p:spPr>
          <a:xfrm>
            <a:off x="457200" y="1504950"/>
            <a:ext cx="8229600" cy="3368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13F48FEB-58EE-48FA-85D8-AE1127D892F6}"/>
              </a:ext>
            </a:extLst>
          </p:cNvPr>
          <p:cNvSpPr/>
          <p:nvPr/>
        </p:nvSpPr>
        <p:spPr>
          <a:xfrm>
            <a:off x="4768850" y="5249863"/>
            <a:ext cx="3470275" cy="75723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D5DC0A7B-6688-4736-8349-B7D6AD10CB3F}"/>
              </a:ext>
            </a:extLst>
          </p:cNvPr>
          <p:cNvSpPr/>
          <p:nvPr/>
        </p:nvSpPr>
        <p:spPr>
          <a:xfrm>
            <a:off x="963613" y="5249863"/>
            <a:ext cx="3470275" cy="75723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6149" name="Picture 46">
            <a:extLst>
              <a:ext uri="{FF2B5EF4-FFF2-40B4-BE49-F238E27FC236}">
                <a16:creationId xmlns:a16="http://schemas.microsoft.com/office/drawing/2014/main" id="{843DAA95-89F2-4E49-9F31-F53833EF5F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0"/>
          <a:stretch>
            <a:fillRect/>
          </a:stretch>
        </p:blipFill>
        <p:spPr bwMode="auto">
          <a:xfrm>
            <a:off x="457200" y="446088"/>
            <a:ext cx="822960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Rectangle 3">
            <a:extLst>
              <a:ext uri="{FF2B5EF4-FFF2-40B4-BE49-F238E27FC236}">
                <a16:creationId xmlns:a16="http://schemas.microsoft.com/office/drawing/2014/main" id="{5E4D52BE-8456-4D97-846F-75F697DBF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3613" y="552450"/>
            <a:ext cx="72294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rgbClr val="FF7E00"/>
                </a:solidFill>
                <a:latin typeface="HVD Bodedo" pitchFamily="2" charset="0"/>
              </a:rPr>
              <a:t>What’s it all called?</a:t>
            </a:r>
            <a:endParaRPr lang="en-GB" altLang="en-US" sz="3200">
              <a:solidFill>
                <a:srgbClr val="FF7E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95739A-F028-4ADB-857C-6F6DA795E3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2938" y="1644650"/>
            <a:ext cx="1012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eruption cloud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B091677-D39A-4D19-AD71-817BB7B77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8025" y="2328863"/>
            <a:ext cx="760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crater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AC77806-7FC1-433D-9DB1-34DB897B27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2938" y="3376613"/>
            <a:ext cx="9398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main vent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DA26B60-3A29-4474-9494-5DD554CAA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5850" y="2706688"/>
            <a:ext cx="1279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lava</a:t>
            </a:r>
          </a:p>
        </p:txBody>
      </p:sp>
      <p:pic>
        <p:nvPicPr>
          <p:cNvPr id="6155" name="Picture 1">
            <a:extLst>
              <a:ext uri="{FF2B5EF4-FFF2-40B4-BE49-F238E27FC236}">
                <a16:creationId xmlns:a16="http://schemas.microsoft.com/office/drawing/2014/main" id="{61AF792D-7070-4D0B-8555-ED258F272D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1679575"/>
            <a:ext cx="4087812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D4ABD434-BDF8-414B-8107-80FD634CFF24}"/>
              </a:ext>
            </a:extLst>
          </p:cNvPr>
          <p:cNvGrpSpPr>
            <a:grpSpLocks/>
          </p:cNvGrpSpPr>
          <p:nvPr/>
        </p:nvGrpSpPr>
        <p:grpSpPr bwMode="auto">
          <a:xfrm>
            <a:off x="4381500" y="1917700"/>
            <a:ext cx="2671763" cy="95250"/>
            <a:chOff x="3512099" y="2204593"/>
            <a:chExt cx="3554898" cy="126875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976F0FFC-FA06-44F0-839F-70DB2462D18E}"/>
                </a:ext>
              </a:extLst>
            </p:cNvPr>
            <p:cNvSpPr/>
            <p:nvPr/>
          </p:nvSpPr>
          <p:spPr>
            <a:xfrm>
              <a:off x="3512099" y="2204593"/>
              <a:ext cx="126734" cy="12687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03A7FBE-D25E-4A9B-B89D-59978E5FC9C5}"/>
                </a:ext>
              </a:extLst>
            </p:cNvPr>
            <p:cNvCxnSpPr/>
            <p:nvPr/>
          </p:nvCxnSpPr>
          <p:spPr>
            <a:xfrm flipH="1">
              <a:off x="3575466" y="2268031"/>
              <a:ext cx="349153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130DE707-148F-4098-8B4C-E734F1377A5A}"/>
              </a:ext>
            </a:extLst>
          </p:cNvPr>
          <p:cNvGrpSpPr>
            <a:grpSpLocks/>
          </p:cNvGrpSpPr>
          <p:nvPr/>
        </p:nvGrpSpPr>
        <p:grpSpPr bwMode="auto">
          <a:xfrm>
            <a:off x="4375150" y="2465388"/>
            <a:ext cx="2678113" cy="95250"/>
            <a:chOff x="3512099" y="2204593"/>
            <a:chExt cx="3563788" cy="126875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C3A7982-D739-4FBD-84AE-74F69F13D048}"/>
                </a:ext>
              </a:extLst>
            </p:cNvPr>
            <p:cNvSpPr/>
            <p:nvPr/>
          </p:nvSpPr>
          <p:spPr>
            <a:xfrm>
              <a:off x="3512099" y="2204593"/>
              <a:ext cx="126750" cy="12687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9E1AFA6F-ACDD-40C1-8CFD-9524E2913172}"/>
                </a:ext>
              </a:extLst>
            </p:cNvPr>
            <p:cNvCxnSpPr/>
            <p:nvPr/>
          </p:nvCxnSpPr>
          <p:spPr>
            <a:xfrm flipH="1">
              <a:off x="3575474" y="2268031"/>
              <a:ext cx="3500413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51390F7-0DF9-4358-AEB7-1284F8F87B05}"/>
              </a:ext>
            </a:extLst>
          </p:cNvPr>
          <p:cNvGrpSpPr>
            <a:grpSpLocks/>
          </p:cNvGrpSpPr>
          <p:nvPr/>
        </p:nvGrpSpPr>
        <p:grpSpPr bwMode="auto">
          <a:xfrm>
            <a:off x="4476750" y="3605213"/>
            <a:ext cx="2576513" cy="95250"/>
            <a:chOff x="3512099" y="2204593"/>
            <a:chExt cx="3427268" cy="126875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8A0A94F-8C86-42FB-9819-161FC17D216B}"/>
                </a:ext>
              </a:extLst>
            </p:cNvPr>
            <p:cNvSpPr/>
            <p:nvPr/>
          </p:nvSpPr>
          <p:spPr>
            <a:xfrm>
              <a:off x="3512099" y="2204593"/>
              <a:ext cx="126701" cy="12687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1803FA9-B42D-4456-807C-599632B029AF}"/>
                </a:ext>
              </a:extLst>
            </p:cNvPr>
            <p:cNvCxnSpPr/>
            <p:nvPr/>
          </p:nvCxnSpPr>
          <p:spPr>
            <a:xfrm flipH="1">
              <a:off x="3575450" y="2268031"/>
              <a:ext cx="3363917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BBB246F6-5401-44CA-9E26-6191CA0F20DB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2176463" y="2849563"/>
            <a:ext cx="1658937" cy="95250"/>
            <a:chOff x="3512099" y="2204593"/>
            <a:chExt cx="2207704" cy="126875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66FDE059-42D7-4DAB-B8CC-57C03EC77E8C}"/>
                </a:ext>
              </a:extLst>
            </p:cNvPr>
            <p:cNvSpPr/>
            <p:nvPr/>
          </p:nvSpPr>
          <p:spPr>
            <a:xfrm>
              <a:off x="3512099" y="2204593"/>
              <a:ext cx="126758" cy="12687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6020ABBF-6817-47B3-9596-B301CF9B2BB3}"/>
                </a:ext>
              </a:extLst>
            </p:cNvPr>
            <p:cNvCxnSpPr/>
            <p:nvPr/>
          </p:nvCxnSpPr>
          <p:spPr>
            <a:xfrm flipH="1">
              <a:off x="3575478" y="2268031"/>
              <a:ext cx="214432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95D30F28-8C8C-479A-B2E1-132893BBE70A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2176463" y="4446588"/>
            <a:ext cx="2401887" cy="95250"/>
            <a:chOff x="3512099" y="2204593"/>
            <a:chExt cx="3196681" cy="126875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657A5EAF-97F2-40A5-B1FF-4C2AF467608B}"/>
                </a:ext>
              </a:extLst>
            </p:cNvPr>
            <p:cNvSpPr/>
            <p:nvPr/>
          </p:nvSpPr>
          <p:spPr>
            <a:xfrm>
              <a:off x="3512099" y="2204593"/>
              <a:ext cx="126769" cy="12687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57040A49-0025-4466-AAD9-C03AB8C25D9C}"/>
                </a:ext>
              </a:extLst>
            </p:cNvPr>
            <p:cNvCxnSpPr/>
            <p:nvPr/>
          </p:nvCxnSpPr>
          <p:spPr>
            <a:xfrm flipH="1">
              <a:off x="3575483" y="2268031"/>
              <a:ext cx="3133297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23F5C6AC-CC98-4A66-A7F3-A0DEF29057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6475" y="4170363"/>
            <a:ext cx="12795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magma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chamber</a:t>
            </a:r>
          </a:p>
        </p:txBody>
      </p:sp>
      <p:pic>
        <p:nvPicPr>
          <p:cNvPr id="6162" name="Picture 7">
            <a:extLst>
              <a:ext uri="{FF2B5EF4-FFF2-40B4-BE49-F238E27FC236}">
                <a16:creationId xmlns:a16="http://schemas.microsoft.com/office/drawing/2014/main" id="{1EE00D0C-E565-4332-AB43-BC7DBB259D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525463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17">
            <a:extLst>
              <a:ext uri="{FF2B5EF4-FFF2-40B4-BE49-F238E27FC236}">
                <a16:creationId xmlns:a16="http://schemas.microsoft.com/office/drawing/2014/main" id="{93A3A67B-B10B-41D7-9C59-A8FA5D4AF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0288" y="5305425"/>
            <a:ext cx="3336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name the main parts of this volcano?</a:t>
            </a:r>
          </a:p>
        </p:txBody>
      </p:sp>
      <p:sp>
        <p:nvSpPr>
          <p:cNvPr id="44" name="Rectangle 17">
            <a:extLst>
              <a:ext uri="{FF2B5EF4-FFF2-40B4-BE49-F238E27FC236}">
                <a16:creationId xmlns:a16="http://schemas.microsoft.com/office/drawing/2014/main" id="{6319CBAB-450D-48F2-90AC-264B773A7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5525" y="5305425"/>
            <a:ext cx="3336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explain how the grey layers were made?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2" grpId="0" animBg="1"/>
      <p:bldP spid="10" grpId="0"/>
      <p:bldP spid="42" grpId="0"/>
      <p:bldP spid="43" grpId="0"/>
      <p:bldP spid="48" grpId="0"/>
      <p:bldP spid="59" grpId="0"/>
      <p:bldP spid="3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8E707F0-79A6-4050-9B42-162AB3ADCBD6}"/>
              </a:ext>
            </a:extLst>
          </p:cNvPr>
          <p:cNvSpPr/>
          <p:nvPr/>
        </p:nvSpPr>
        <p:spPr>
          <a:xfrm>
            <a:off x="2859088" y="1800225"/>
            <a:ext cx="5492750" cy="3825875"/>
          </a:xfrm>
          <a:prstGeom prst="roundRect">
            <a:avLst>
              <a:gd name="adj" fmla="val 0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AACCDF5-0D3B-4949-AEDE-96C0775AB7E0}"/>
              </a:ext>
            </a:extLst>
          </p:cNvPr>
          <p:cNvSpPr/>
          <p:nvPr/>
        </p:nvSpPr>
        <p:spPr>
          <a:xfrm>
            <a:off x="798513" y="1800225"/>
            <a:ext cx="1878012" cy="382587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7172" name="Picture 15">
            <a:extLst>
              <a:ext uri="{FF2B5EF4-FFF2-40B4-BE49-F238E27FC236}">
                <a16:creationId xmlns:a16="http://schemas.microsoft.com/office/drawing/2014/main" id="{17B287B9-29E8-4692-B98F-A07C348BED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0"/>
          <a:stretch>
            <a:fillRect/>
          </a:stretch>
        </p:blipFill>
        <p:spPr bwMode="auto">
          <a:xfrm>
            <a:off x="457200" y="446088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3">
            <a:extLst>
              <a:ext uri="{FF2B5EF4-FFF2-40B4-BE49-F238E27FC236}">
                <a16:creationId xmlns:a16="http://schemas.microsoft.com/office/drawing/2014/main" id="{F9E4E552-7A27-4890-9B05-6449F2969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3175" y="581025"/>
            <a:ext cx="6597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FF7E00"/>
                </a:solidFill>
                <a:latin typeface="HVD Bodedo" pitchFamily="2" charset="0"/>
              </a:rPr>
              <a:t>Where are most volcanoes located?</a:t>
            </a:r>
            <a:endParaRPr lang="en-GB" altLang="en-US" sz="2400">
              <a:solidFill>
                <a:srgbClr val="FF7E00"/>
              </a:solidFill>
            </a:endParaRPr>
          </a:p>
        </p:txBody>
      </p:sp>
      <p:sp>
        <p:nvSpPr>
          <p:cNvPr id="7174" name="Rectangle 24">
            <a:extLst>
              <a:ext uri="{FF2B5EF4-FFF2-40B4-BE49-F238E27FC236}">
                <a16:creationId xmlns:a16="http://schemas.microsoft.com/office/drawing/2014/main" id="{990DD8F8-1389-40F7-A04B-4257A15A1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275" y="2005013"/>
            <a:ext cx="18732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this map.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/>
              <a:t>Most of the word’s volcanoes are located in the area labelled “Ring of Fire”.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/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/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/>
              <a:t>Why do you think it is called that?</a:t>
            </a:r>
          </a:p>
        </p:txBody>
      </p:sp>
      <p:pic>
        <p:nvPicPr>
          <p:cNvPr id="7175" name="Picture 7">
            <a:extLst>
              <a:ext uri="{FF2B5EF4-FFF2-40B4-BE49-F238E27FC236}">
                <a16:creationId xmlns:a16="http://schemas.microsoft.com/office/drawing/2014/main" id="{1210F68A-5856-4C53-81EC-B4F16ED395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525463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5AA61DE1-F5D1-44AF-9A7D-125A0EDF28C4}"/>
              </a:ext>
            </a:extLst>
          </p:cNvPr>
          <p:cNvSpPr/>
          <p:nvPr/>
        </p:nvSpPr>
        <p:spPr>
          <a:xfrm>
            <a:off x="912813" y="1647825"/>
            <a:ext cx="5557837" cy="984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2B8FBC9-C7CA-4C2C-96CF-DB07A910FB6D}"/>
              </a:ext>
            </a:extLst>
          </p:cNvPr>
          <p:cNvSpPr/>
          <p:nvPr/>
        </p:nvSpPr>
        <p:spPr>
          <a:xfrm>
            <a:off x="912813" y="3162300"/>
            <a:ext cx="5557837" cy="118427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B85D7452-190F-46A1-ACB0-CF6EAF777FEC}"/>
              </a:ext>
            </a:extLst>
          </p:cNvPr>
          <p:cNvSpPr/>
          <p:nvPr/>
        </p:nvSpPr>
        <p:spPr>
          <a:xfrm>
            <a:off x="912813" y="4818063"/>
            <a:ext cx="5557837" cy="118427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8197" name="Picture 61">
            <a:extLst>
              <a:ext uri="{FF2B5EF4-FFF2-40B4-BE49-F238E27FC236}">
                <a16:creationId xmlns:a16="http://schemas.microsoft.com/office/drawing/2014/main" id="{AF305AFA-CB5F-4B47-9D41-5416AB78D6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0"/>
          <a:stretch>
            <a:fillRect/>
          </a:stretch>
        </p:blipFill>
        <p:spPr bwMode="auto">
          <a:xfrm>
            <a:off x="457200" y="446088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Rectangle 3">
            <a:extLst>
              <a:ext uri="{FF2B5EF4-FFF2-40B4-BE49-F238E27FC236}">
                <a16:creationId xmlns:a16="http://schemas.microsoft.com/office/drawing/2014/main" id="{E88ADF28-AD07-4723-A52F-514C0E952B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63" y="530225"/>
            <a:ext cx="72294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rgbClr val="FF7E00"/>
                </a:solidFill>
                <a:latin typeface="HVD Bodedo" pitchFamily="2" charset="0"/>
              </a:rPr>
              <a:t>What do they mean?</a:t>
            </a:r>
            <a:endParaRPr lang="en-GB" altLang="en-US" sz="3200">
              <a:solidFill>
                <a:srgbClr val="FF7E00"/>
              </a:solidFill>
            </a:endParaRPr>
          </a:p>
        </p:txBody>
      </p:sp>
      <p:sp>
        <p:nvSpPr>
          <p:cNvPr id="11271" name="Rectangle 17">
            <a:extLst>
              <a:ext uri="{FF2B5EF4-FFF2-40B4-BE49-F238E27FC236}">
                <a16:creationId xmlns:a16="http://schemas.microsoft.com/office/drawing/2014/main" id="{D08AB7A4-5740-43EC-B19F-B265A4D9A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2038" y="2170113"/>
            <a:ext cx="5408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volcano that has erupted in the last 10 000 years.</a:t>
            </a:r>
          </a:p>
        </p:txBody>
      </p:sp>
      <p:sp>
        <p:nvSpPr>
          <p:cNvPr id="11272" name="Rectangle 3">
            <a:extLst>
              <a:ext uri="{FF2B5EF4-FFF2-40B4-BE49-F238E27FC236}">
                <a16:creationId xmlns:a16="http://schemas.microsoft.com/office/drawing/2014/main" id="{07963517-251C-4A59-B77B-AB2648324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2038" y="1703388"/>
            <a:ext cx="540861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200" dirty="0">
                <a:solidFill>
                  <a:srgbClr val="FF7E00"/>
                </a:solidFill>
                <a:latin typeface="+mj-lt"/>
              </a:rPr>
              <a:t>active</a:t>
            </a:r>
          </a:p>
        </p:txBody>
      </p:sp>
      <p:sp>
        <p:nvSpPr>
          <p:cNvPr id="11273" name="Rectangle 17">
            <a:extLst>
              <a:ext uri="{FF2B5EF4-FFF2-40B4-BE49-F238E27FC236}">
                <a16:creationId xmlns:a16="http://schemas.microsoft.com/office/drawing/2014/main" id="{8E8581BC-3EDF-46D1-8B62-72AC5506FA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2038" y="3709988"/>
            <a:ext cx="5408612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A volcano that hasn't erupted in the last 10 000 years, but may erupt again.</a:t>
            </a:r>
          </a:p>
        </p:txBody>
      </p:sp>
      <p:sp>
        <p:nvSpPr>
          <p:cNvPr id="11274" name="Rectangle 3">
            <a:extLst>
              <a:ext uri="{FF2B5EF4-FFF2-40B4-BE49-F238E27FC236}">
                <a16:creationId xmlns:a16="http://schemas.microsoft.com/office/drawing/2014/main" id="{CF344D06-E66E-451F-9771-76FCBF870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2038" y="3217863"/>
            <a:ext cx="540861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200" dirty="0">
                <a:solidFill>
                  <a:srgbClr val="FF7E00"/>
                </a:solidFill>
                <a:latin typeface="+mj-lt"/>
              </a:rPr>
              <a:t>dormant</a:t>
            </a:r>
          </a:p>
        </p:txBody>
      </p:sp>
      <p:sp>
        <p:nvSpPr>
          <p:cNvPr id="11275" name="Rectangle 17">
            <a:extLst>
              <a:ext uri="{FF2B5EF4-FFF2-40B4-BE49-F238E27FC236}">
                <a16:creationId xmlns:a16="http://schemas.microsoft.com/office/drawing/2014/main" id="{90B57DA6-3F69-4AAC-89E2-E50EAD0779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2038" y="5365750"/>
            <a:ext cx="5408612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A volcano that hasn't erupted in the last 10 000 years, and isn't expected to erupt again.</a:t>
            </a:r>
          </a:p>
        </p:txBody>
      </p:sp>
      <p:sp>
        <p:nvSpPr>
          <p:cNvPr id="11276" name="Rectangle 3">
            <a:extLst>
              <a:ext uri="{FF2B5EF4-FFF2-40B4-BE49-F238E27FC236}">
                <a16:creationId xmlns:a16="http://schemas.microsoft.com/office/drawing/2014/main" id="{F1EE9F55-7CB5-42E5-BAF8-7CE05EB097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025" y="4873625"/>
            <a:ext cx="53816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200">
                <a:solidFill>
                  <a:srgbClr val="FF7E00"/>
                </a:solidFill>
                <a:latin typeface="+mj-lt"/>
              </a:rPr>
              <a:t>extinct</a:t>
            </a:r>
          </a:p>
        </p:txBody>
      </p:sp>
      <p:pic>
        <p:nvPicPr>
          <p:cNvPr id="8205" name="Picture 5">
            <a:extLst>
              <a:ext uri="{FF2B5EF4-FFF2-40B4-BE49-F238E27FC236}">
                <a16:creationId xmlns:a16="http://schemas.microsoft.com/office/drawing/2014/main" id="{686E8B40-0B7A-460C-8A08-0143649FD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913" y="4818063"/>
            <a:ext cx="1438275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Picture 6">
            <a:extLst>
              <a:ext uri="{FF2B5EF4-FFF2-40B4-BE49-F238E27FC236}">
                <a16:creationId xmlns:a16="http://schemas.microsoft.com/office/drawing/2014/main" id="{F9A603A3-7587-42F8-8365-0E9289B8A6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975" y="3162300"/>
            <a:ext cx="1438275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Picture 8">
            <a:extLst>
              <a:ext uri="{FF2B5EF4-FFF2-40B4-BE49-F238E27FC236}">
                <a16:creationId xmlns:a16="http://schemas.microsoft.com/office/drawing/2014/main" id="{6266F788-47A5-4E21-AA95-BC8A60708A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438" y="1552575"/>
            <a:ext cx="1420812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3" grpId="0"/>
      <p:bldP spid="112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A043D25-76D1-4B75-B000-ABBBAA9D323F}"/>
              </a:ext>
            </a:extLst>
          </p:cNvPr>
          <p:cNvSpPr/>
          <p:nvPr/>
        </p:nvSpPr>
        <p:spPr bwMode="auto">
          <a:xfrm>
            <a:off x="469900" y="446088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pic>
        <p:nvPicPr>
          <p:cNvPr id="9219" name="Picture 4">
            <a:extLst>
              <a:ext uri="{FF2B5EF4-FFF2-40B4-BE49-F238E27FC236}">
                <a16:creationId xmlns:a16="http://schemas.microsoft.com/office/drawing/2014/main" id="{810AF33D-10CE-4DCB-9679-B768AE12C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93"/>
          <a:stretch>
            <a:fillRect/>
          </a:stretch>
        </p:blipFill>
        <p:spPr bwMode="auto">
          <a:xfrm>
            <a:off x="457200" y="446088"/>
            <a:ext cx="8229600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Rectangle 3">
            <a:extLst>
              <a:ext uri="{FF2B5EF4-FFF2-40B4-BE49-F238E27FC236}">
                <a16:creationId xmlns:a16="http://schemas.microsoft.com/office/drawing/2014/main" id="{FF01E8E2-0A2C-4ABD-BE68-6257B3FEB0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63" y="495300"/>
            <a:ext cx="722947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7E00"/>
                </a:solidFill>
                <a:latin typeface="HVD Bodedo" pitchFamily="2" charset="0"/>
              </a:rPr>
              <a:t>Would you like to live near these volcanoes?</a:t>
            </a:r>
            <a:endParaRPr lang="en-GB" altLang="en-US" sz="2800">
              <a:solidFill>
                <a:srgbClr val="FF7E00"/>
              </a:solidFill>
            </a:endParaRPr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062EA772-9753-4EAF-8579-F448A9590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2341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BPreplay" pitchFamily="50" charset="0"/>
              </a:rPr>
              <a:t>Photo courtesy of mjsmith01 @flickr.com) - granted under creative commons licence - attribution</a:t>
            </a:r>
          </a:p>
        </p:txBody>
      </p:sp>
      <p:pic>
        <p:nvPicPr>
          <p:cNvPr id="9222" name="Talking Partners">
            <a:extLst>
              <a:ext uri="{FF2B5EF4-FFF2-40B4-BE49-F238E27FC236}">
                <a16:creationId xmlns:a16="http://schemas.microsoft.com/office/drawing/2014/main" id="{EC8595F7-5F0F-436D-B00D-6631695F20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81BF1D4-546E-45EA-8330-9121C15D947F}"/>
              </a:ext>
            </a:extLst>
          </p:cNvPr>
          <p:cNvSpPr/>
          <p:nvPr/>
        </p:nvSpPr>
        <p:spPr bwMode="auto">
          <a:xfrm>
            <a:off x="469900" y="446088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pic>
        <p:nvPicPr>
          <p:cNvPr id="10243" name="Picture 4">
            <a:extLst>
              <a:ext uri="{FF2B5EF4-FFF2-40B4-BE49-F238E27FC236}">
                <a16:creationId xmlns:a16="http://schemas.microsoft.com/office/drawing/2014/main" id="{6823D171-DD6A-4B7F-9CFD-3ADD25D2D3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93"/>
          <a:stretch>
            <a:fillRect/>
          </a:stretch>
        </p:blipFill>
        <p:spPr bwMode="auto">
          <a:xfrm>
            <a:off x="457200" y="446088"/>
            <a:ext cx="8229600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3">
            <a:extLst>
              <a:ext uri="{FF2B5EF4-FFF2-40B4-BE49-F238E27FC236}">
                <a16:creationId xmlns:a16="http://schemas.microsoft.com/office/drawing/2014/main" id="{F3FAAB9B-6FE6-4CDB-9C7F-3CA079A5AC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63" y="495300"/>
            <a:ext cx="722947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7E00"/>
                </a:solidFill>
                <a:latin typeface="HVD Bodedo" pitchFamily="2" charset="0"/>
              </a:rPr>
              <a:t>Would you like to live near these volcanoes?</a:t>
            </a:r>
            <a:endParaRPr lang="en-GB" altLang="en-US" sz="2800">
              <a:solidFill>
                <a:srgbClr val="FF7E00"/>
              </a:solidFill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2CB681EF-C795-4E6D-A27D-D1A613C6D2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2341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BPreplay" pitchFamily="50" charset="0"/>
              </a:rPr>
              <a:t>Photo courtesy of ierdnall @flickr.com) - granted under creative commons licence - attribution</a:t>
            </a:r>
          </a:p>
        </p:txBody>
      </p:sp>
    </p:spTree>
  </p:cSld>
  <p:clrMapOvr>
    <a:masterClrMapping/>
  </p:clrMapOvr>
  <p:transition spd="slow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B7C9FB6-4F35-45B5-958E-CE55A1EA050F}"/>
              </a:ext>
            </a:extLst>
          </p:cNvPr>
          <p:cNvSpPr/>
          <p:nvPr/>
        </p:nvSpPr>
        <p:spPr bwMode="auto">
          <a:xfrm>
            <a:off x="469900" y="446088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pic>
        <p:nvPicPr>
          <p:cNvPr id="11267" name="Picture 4">
            <a:extLst>
              <a:ext uri="{FF2B5EF4-FFF2-40B4-BE49-F238E27FC236}">
                <a16:creationId xmlns:a16="http://schemas.microsoft.com/office/drawing/2014/main" id="{69233130-3999-4A42-8A35-A2F9CC5FA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93"/>
          <a:stretch>
            <a:fillRect/>
          </a:stretch>
        </p:blipFill>
        <p:spPr bwMode="auto">
          <a:xfrm>
            <a:off x="457200" y="446088"/>
            <a:ext cx="8229600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3">
            <a:extLst>
              <a:ext uri="{FF2B5EF4-FFF2-40B4-BE49-F238E27FC236}">
                <a16:creationId xmlns:a16="http://schemas.microsoft.com/office/drawing/2014/main" id="{A7C1A1BF-DA71-41D7-9632-14ABADEAF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63" y="500063"/>
            <a:ext cx="7229475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7E00"/>
                </a:solidFill>
                <a:latin typeface="HVD Bodedo" pitchFamily="2" charset="0"/>
              </a:rPr>
              <a:t>Would you like to live near these volcanoes?</a:t>
            </a:r>
            <a:endParaRPr lang="en-GB" altLang="en-US" sz="2800">
              <a:solidFill>
                <a:srgbClr val="FF7E00"/>
              </a:solidFill>
            </a:endParaRPr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2B0FF93A-2584-4AF8-81F3-5E1437269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2341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BPreplay" pitchFamily="50" charset="0"/>
              </a:rPr>
              <a:t>Photo courtesy of Cait_Stewart @flickr.com) - granted under creative commons licence - attribution</a:t>
            </a:r>
          </a:p>
        </p:txBody>
      </p:sp>
    </p:spTree>
  </p:cSld>
  <p:clrMapOvr>
    <a:masterClrMapping/>
  </p:clrMapOvr>
  <p:transition spd="slow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A16E4E0-852F-4080-8A8C-D1422C0DA9F7}"/>
              </a:ext>
            </a:extLst>
          </p:cNvPr>
          <p:cNvSpPr/>
          <p:nvPr/>
        </p:nvSpPr>
        <p:spPr bwMode="auto">
          <a:xfrm>
            <a:off x="469900" y="446088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pic>
        <p:nvPicPr>
          <p:cNvPr id="12291" name="Picture 61">
            <a:extLst>
              <a:ext uri="{FF2B5EF4-FFF2-40B4-BE49-F238E27FC236}">
                <a16:creationId xmlns:a16="http://schemas.microsoft.com/office/drawing/2014/main" id="{6BE4CE09-7F1C-41CD-8700-10D5158EFA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0"/>
          <a:stretch>
            <a:fillRect/>
          </a:stretch>
        </p:blipFill>
        <p:spPr bwMode="auto">
          <a:xfrm>
            <a:off x="457200" y="446088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3">
            <a:extLst>
              <a:ext uri="{FF2B5EF4-FFF2-40B4-BE49-F238E27FC236}">
                <a16:creationId xmlns:a16="http://schemas.microsoft.com/office/drawing/2014/main" id="{A653E545-A963-4F40-86A0-C0889ABC4C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275"/>
            <a:ext cx="7848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7E00"/>
                </a:solidFill>
                <a:latin typeface="HVD Bodedo" pitchFamily="2" charset="0"/>
              </a:rPr>
              <a:t>Are there any volcanoes in the UK?</a:t>
            </a:r>
            <a:endParaRPr lang="en-GB" altLang="en-US" sz="2800">
              <a:solidFill>
                <a:srgbClr val="FF7E00"/>
              </a:solidFill>
            </a:endParaRPr>
          </a:p>
        </p:txBody>
      </p:sp>
      <p:pic>
        <p:nvPicPr>
          <p:cNvPr id="12293" name="Picture 3">
            <a:extLst>
              <a:ext uri="{FF2B5EF4-FFF2-40B4-BE49-F238E27FC236}">
                <a16:creationId xmlns:a16="http://schemas.microsoft.com/office/drawing/2014/main" id="{9A1CDEF5-6920-43F5-9F0F-524DB0F118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70"/>
          <a:stretch>
            <a:fillRect/>
          </a:stretch>
        </p:blipFill>
        <p:spPr bwMode="auto">
          <a:xfrm>
            <a:off x="457200" y="5765800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Rectangle 17">
            <a:extLst>
              <a:ext uri="{FF2B5EF4-FFF2-40B4-BE49-F238E27FC236}">
                <a16:creationId xmlns:a16="http://schemas.microsoft.com/office/drawing/2014/main" id="{0CCED807-FB8A-4DE2-B162-B385CC8B9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163" y="5908675"/>
            <a:ext cx="7559675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latin typeface="+mj-lt"/>
              </a:rPr>
              <a:t>Arthur’s Seat, Edinburgh, Scotland</a:t>
            </a:r>
          </a:p>
        </p:txBody>
      </p:sp>
      <p:sp>
        <p:nvSpPr>
          <p:cNvPr id="12295" name="Rectangle 6">
            <a:extLst>
              <a:ext uri="{FF2B5EF4-FFF2-40B4-BE49-F238E27FC236}">
                <a16:creationId xmlns:a16="http://schemas.microsoft.com/office/drawing/2014/main" id="{C0B81A8C-9AA9-4EB1-8A53-91512B8D6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5975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BPreplay" pitchFamily="50" charset="0"/>
              </a:rPr>
              <a:t>Photo courtesy of [Duncan] @flickr.com) - granted under creative commons licence - attribution</a:t>
            </a:r>
          </a:p>
        </p:txBody>
      </p:sp>
    </p:spTree>
  </p:cSld>
  <p:clrMapOvr>
    <a:masterClrMapping/>
  </p:clrMapOvr>
  <p:transition spd="slow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7FE75E9-133E-4B59-9FDC-14882F2DF936}"/>
              </a:ext>
            </a:extLst>
          </p:cNvPr>
          <p:cNvSpPr/>
          <p:nvPr/>
        </p:nvSpPr>
        <p:spPr bwMode="auto">
          <a:xfrm>
            <a:off x="469900" y="446088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pic>
        <p:nvPicPr>
          <p:cNvPr id="13315" name="Picture 61">
            <a:extLst>
              <a:ext uri="{FF2B5EF4-FFF2-40B4-BE49-F238E27FC236}">
                <a16:creationId xmlns:a16="http://schemas.microsoft.com/office/drawing/2014/main" id="{98D66FD2-A795-4594-A4D1-DA03CCD3AF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0"/>
          <a:stretch>
            <a:fillRect/>
          </a:stretch>
        </p:blipFill>
        <p:spPr bwMode="auto">
          <a:xfrm>
            <a:off x="457200" y="446088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3">
            <a:extLst>
              <a:ext uri="{FF2B5EF4-FFF2-40B4-BE49-F238E27FC236}">
                <a16:creationId xmlns:a16="http://schemas.microsoft.com/office/drawing/2014/main" id="{5D2585E8-5DBA-478C-8F70-CDCF36CEF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275"/>
            <a:ext cx="7848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7E00"/>
                </a:solidFill>
                <a:latin typeface="HVD Bodedo" pitchFamily="2" charset="0"/>
              </a:rPr>
              <a:t>Are there any volcanoes in the UK?</a:t>
            </a:r>
            <a:endParaRPr lang="en-GB" altLang="en-US" sz="2800">
              <a:solidFill>
                <a:srgbClr val="FF7E00"/>
              </a:solidFill>
            </a:endParaRPr>
          </a:p>
        </p:txBody>
      </p:sp>
      <p:pic>
        <p:nvPicPr>
          <p:cNvPr id="13317" name="Picture 3">
            <a:extLst>
              <a:ext uri="{FF2B5EF4-FFF2-40B4-BE49-F238E27FC236}">
                <a16:creationId xmlns:a16="http://schemas.microsoft.com/office/drawing/2014/main" id="{B47A1560-8CE9-452C-AE03-F5E923F1D5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70"/>
          <a:stretch>
            <a:fillRect/>
          </a:stretch>
        </p:blipFill>
        <p:spPr bwMode="auto">
          <a:xfrm>
            <a:off x="457200" y="5773738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Rectangle 17">
            <a:extLst>
              <a:ext uri="{FF2B5EF4-FFF2-40B4-BE49-F238E27FC236}">
                <a16:creationId xmlns:a16="http://schemas.microsoft.com/office/drawing/2014/main" id="{BDA25B11-6DD1-434D-BA4B-66410BB3F5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638" y="5908675"/>
            <a:ext cx="81010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2000" dirty="0" err="1">
                <a:latin typeface="+mj-lt"/>
              </a:rPr>
              <a:t>Bardon</a:t>
            </a:r>
            <a:r>
              <a:rPr lang="en-GB" altLang="en-US" sz="2000" dirty="0">
                <a:latin typeface="+mj-lt"/>
              </a:rPr>
              <a:t> Hill Quarry, Leicestershire, England</a:t>
            </a:r>
          </a:p>
        </p:txBody>
      </p:sp>
      <p:sp>
        <p:nvSpPr>
          <p:cNvPr id="13319" name="TextBox 6">
            <a:extLst>
              <a:ext uri="{FF2B5EF4-FFF2-40B4-BE49-F238E27FC236}">
                <a16:creationId xmlns:a16="http://schemas.microsoft.com/office/drawing/2014/main" id="{AE1FACDF-BD9F-468C-80C4-A4403430C7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625" y="5594350"/>
            <a:ext cx="804068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BPreplay" pitchFamily="50" charset="0"/>
              </a:rPr>
              <a:t>Photo courtesy of MaltaGC (Own work) [CC BY-SA 3.0 (http://creativecommons.org/licenses/by-sa/3.0) via Wikimedia Commons</a:t>
            </a:r>
          </a:p>
        </p:txBody>
      </p:sp>
    </p:spTree>
  </p:cSld>
  <p:clrMapOvr>
    <a:masterClrMapping/>
  </p:clrMapOvr>
  <p:transition spd="slow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13B1D18-6455-4B2E-A71E-9C342C880430}"/>
              </a:ext>
            </a:extLst>
          </p:cNvPr>
          <p:cNvSpPr/>
          <p:nvPr/>
        </p:nvSpPr>
        <p:spPr bwMode="auto">
          <a:xfrm>
            <a:off x="469900" y="446088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pic>
        <p:nvPicPr>
          <p:cNvPr id="14339" name="Picture 61">
            <a:extLst>
              <a:ext uri="{FF2B5EF4-FFF2-40B4-BE49-F238E27FC236}">
                <a16:creationId xmlns:a16="http://schemas.microsoft.com/office/drawing/2014/main" id="{316EF09E-F50B-4F15-B129-7A8FB36116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0"/>
          <a:stretch>
            <a:fillRect/>
          </a:stretch>
        </p:blipFill>
        <p:spPr bwMode="auto">
          <a:xfrm>
            <a:off x="457200" y="446088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3">
            <a:extLst>
              <a:ext uri="{FF2B5EF4-FFF2-40B4-BE49-F238E27FC236}">
                <a16:creationId xmlns:a16="http://schemas.microsoft.com/office/drawing/2014/main" id="{D9D29B63-D073-4E34-B9D1-41032F7119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275"/>
            <a:ext cx="7848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7E00"/>
                </a:solidFill>
                <a:latin typeface="HVD Bodedo" pitchFamily="2" charset="0"/>
              </a:rPr>
              <a:t>Are there any volcanoes in the UK?</a:t>
            </a:r>
            <a:endParaRPr lang="en-GB" altLang="en-US" sz="2800">
              <a:solidFill>
                <a:srgbClr val="FF7E00"/>
              </a:solidFill>
            </a:endParaRPr>
          </a:p>
        </p:txBody>
      </p:sp>
      <p:pic>
        <p:nvPicPr>
          <p:cNvPr id="14341" name="Picture 3">
            <a:extLst>
              <a:ext uri="{FF2B5EF4-FFF2-40B4-BE49-F238E27FC236}">
                <a16:creationId xmlns:a16="http://schemas.microsoft.com/office/drawing/2014/main" id="{F9DA501D-E638-427E-BBB0-C4C8920E77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70"/>
          <a:stretch>
            <a:fillRect/>
          </a:stretch>
        </p:blipFill>
        <p:spPr bwMode="auto">
          <a:xfrm>
            <a:off x="457200" y="5773738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Rectangle 17">
            <a:extLst>
              <a:ext uri="{FF2B5EF4-FFF2-40B4-BE49-F238E27FC236}">
                <a16:creationId xmlns:a16="http://schemas.microsoft.com/office/drawing/2014/main" id="{8FA11EEA-4D19-49BC-B6FC-B11CAE1EA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638" y="5908675"/>
            <a:ext cx="81010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latin typeface="+mj-lt"/>
              </a:rPr>
              <a:t>Giant’s Causeway, Northern Ireland</a:t>
            </a:r>
          </a:p>
        </p:txBody>
      </p:sp>
      <p:sp>
        <p:nvSpPr>
          <p:cNvPr id="14343" name="Rectangle 7">
            <a:extLst>
              <a:ext uri="{FF2B5EF4-FFF2-40B4-BE49-F238E27FC236}">
                <a16:creationId xmlns:a16="http://schemas.microsoft.com/office/drawing/2014/main" id="{7F860828-A056-46BD-9F66-4F98B56BF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5975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BPreplay" pitchFamily="50" charset="0"/>
              </a:rPr>
              <a:t>Photo courtesy of TS Drown (@flickr.com) - granted under creative commons licence - attribution</a:t>
            </a:r>
          </a:p>
        </p:txBody>
      </p:sp>
    </p:spTree>
  </p:cSld>
  <p:clrMapOvr>
    <a:masterClrMapping/>
  </p:clrMapOvr>
  <p:transition spd="slow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2FB51B0-E916-4FFF-AF6C-2517DC9A1EDD}"/>
              </a:ext>
            </a:extLst>
          </p:cNvPr>
          <p:cNvSpPr/>
          <p:nvPr/>
        </p:nvSpPr>
        <p:spPr bwMode="auto">
          <a:xfrm>
            <a:off x="469900" y="446088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pic>
        <p:nvPicPr>
          <p:cNvPr id="15363" name="Picture 61">
            <a:extLst>
              <a:ext uri="{FF2B5EF4-FFF2-40B4-BE49-F238E27FC236}">
                <a16:creationId xmlns:a16="http://schemas.microsoft.com/office/drawing/2014/main" id="{BE2BC21D-28E6-4C0F-8F16-842307217F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0"/>
          <a:stretch>
            <a:fillRect/>
          </a:stretch>
        </p:blipFill>
        <p:spPr bwMode="auto">
          <a:xfrm>
            <a:off x="457200" y="446088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3">
            <a:extLst>
              <a:ext uri="{FF2B5EF4-FFF2-40B4-BE49-F238E27FC236}">
                <a16:creationId xmlns:a16="http://schemas.microsoft.com/office/drawing/2014/main" id="{58F562C9-2438-48AF-9250-E5FD16EA7D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275"/>
            <a:ext cx="7848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7E00"/>
                </a:solidFill>
                <a:latin typeface="HVD Bodedo" pitchFamily="2" charset="0"/>
              </a:rPr>
              <a:t>Are there any volcanoes in the UK?</a:t>
            </a:r>
            <a:endParaRPr lang="en-GB" altLang="en-US" sz="2800">
              <a:solidFill>
                <a:srgbClr val="FF7E00"/>
              </a:solidFill>
            </a:endParaRPr>
          </a:p>
        </p:txBody>
      </p:sp>
      <p:pic>
        <p:nvPicPr>
          <p:cNvPr id="15365" name="Picture 3">
            <a:extLst>
              <a:ext uri="{FF2B5EF4-FFF2-40B4-BE49-F238E27FC236}">
                <a16:creationId xmlns:a16="http://schemas.microsoft.com/office/drawing/2014/main" id="{9C08ECBE-5553-484A-B4C7-436BBDFC6E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70"/>
          <a:stretch>
            <a:fillRect/>
          </a:stretch>
        </p:blipFill>
        <p:spPr bwMode="auto">
          <a:xfrm>
            <a:off x="457200" y="5773738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Rectangle 17">
            <a:extLst>
              <a:ext uri="{FF2B5EF4-FFF2-40B4-BE49-F238E27FC236}">
                <a16:creationId xmlns:a16="http://schemas.microsoft.com/office/drawing/2014/main" id="{2B7075A3-F473-48DB-AA0D-881FE42161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638" y="5908675"/>
            <a:ext cx="81010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latin typeface="+mj-lt"/>
              </a:rPr>
              <a:t>Snowdon, Wales</a:t>
            </a:r>
          </a:p>
        </p:txBody>
      </p:sp>
      <p:sp>
        <p:nvSpPr>
          <p:cNvPr id="15367" name="Rectangle 7">
            <a:extLst>
              <a:ext uri="{FF2B5EF4-FFF2-40B4-BE49-F238E27FC236}">
                <a16:creationId xmlns:a16="http://schemas.microsoft.com/office/drawing/2014/main" id="{6B05ADE7-38A4-4566-A277-E36AE50BC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5975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BPreplay" pitchFamily="50" charset="0"/>
              </a:rPr>
              <a:t>Photo courtesy of ...Like Clockwork (@flickr.com) - granted under creative commons licence - attribution</a:t>
            </a:r>
          </a:p>
        </p:txBody>
      </p:sp>
    </p:spTree>
  </p:cSld>
  <p:clrMapOvr>
    <a:masterClrMapping/>
  </p:clrMapOvr>
  <p:transition spd="slow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2F2F0B2-FD15-40A0-8F52-B32CF569BE5A}"/>
              </a:ext>
            </a:extLst>
          </p:cNvPr>
          <p:cNvSpPr/>
          <p:nvPr/>
        </p:nvSpPr>
        <p:spPr bwMode="auto">
          <a:xfrm>
            <a:off x="469900" y="446088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4B73C4EB-7BBB-441C-98DF-DDD789E00873}"/>
              </a:ext>
            </a:extLst>
          </p:cNvPr>
          <p:cNvSpPr/>
          <p:nvPr/>
        </p:nvSpPr>
        <p:spPr>
          <a:xfrm>
            <a:off x="1325563" y="1397000"/>
            <a:ext cx="6492875" cy="135413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6388" name="Picture 61">
            <a:extLst>
              <a:ext uri="{FF2B5EF4-FFF2-40B4-BE49-F238E27FC236}">
                <a16:creationId xmlns:a16="http://schemas.microsoft.com/office/drawing/2014/main" id="{1BA3C8BE-FBC0-4F69-850D-C1695744D1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0"/>
          <a:stretch>
            <a:fillRect/>
          </a:stretch>
        </p:blipFill>
        <p:spPr bwMode="auto">
          <a:xfrm>
            <a:off x="457200" y="446088"/>
            <a:ext cx="8229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3">
            <a:extLst>
              <a:ext uri="{FF2B5EF4-FFF2-40B4-BE49-F238E27FC236}">
                <a16:creationId xmlns:a16="http://schemas.microsoft.com/office/drawing/2014/main" id="{BF312DE2-8DD8-49F1-8970-51BFC04C0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549275"/>
            <a:ext cx="7848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7E00"/>
                </a:solidFill>
                <a:latin typeface="HVD Bodedo" pitchFamily="2" charset="0"/>
              </a:rPr>
              <a:t>Are there any volcanoes in the UK?</a:t>
            </a:r>
            <a:endParaRPr lang="en-GB" altLang="en-US" sz="2800">
              <a:solidFill>
                <a:srgbClr val="FF7E00"/>
              </a:solidFill>
            </a:endParaRPr>
          </a:p>
        </p:txBody>
      </p:sp>
      <p:pic>
        <p:nvPicPr>
          <p:cNvPr id="16390" name="Picture 1">
            <a:extLst>
              <a:ext uri="{FF2B5EF4-FFF2-40B4-BE49-F238E27FC236}">
                <a16:creationId xmlns:a16="http://schemas.microsoft.com/office/drawing/2014/main" id="{57F29648-9372-456C-A038-93DD7C65A4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800" y="2513013"/>
            <a:ext cx="2244725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CC138963-6924-4C74-8E4C-C87FDC377F0F}"/>
              </a:ext>
            </a:extLst>
          </p:cNvPr>
          <p:cNvSpPr/>
          <p:nvPr/>
        </p:nvSpPr>
        <p:spPr>
          <a:xfrm rot="8088100">
            <a:off x="6261100" y="1982788"/>
            <a:ext cx="795337" cy="153828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D10D996F-32F1-4291-936C-71C5EB3F96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388" y="1704975"/>
            <a:ext cx="52260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  <a:latin typeface="+mj-lt"/>
              </a:rPr>
              <a:t>Are these UK volcanoes active? 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  <a:latin typeface="+mj-lt"/>
              </a:rPr>
              <a:t>Watch this video to find out! </a:t>
            </a:r>
          </a:p>
        </p:txBody>
      </p:sp>
      <p:pic>
        <p:nvPicPr>
          <p:cNvPr id="16393" name="Picture 10">
            <a:hlinkClick r:id="rId5"/>
            <a:extLst>
              <a:ext uri="{FF2B5EF4-FFF2-40B4-BE49-F238E27FC236}">
                <a16:creationId xmlns:a16="http://schemas.microsoft.com/office/drawing/2014/main" id="{5ECF0525-CBA7-4217-8A4B-14A5EB9733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1647825"/>
            <a:ext cx="846138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4" name="Rectangle 14">
            <a:extLst>
              <a:ext uri="{FF2B5EF4-FFF2-40B4-BE49-F238E27FC236}">
                <a16:creationId xmlns:a16="http://schemas.microsoft.com/office/drawing/2014/main" id="{E5E87678-6F9F-45DD-AF0C-38EB2AAC3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0763" y="62341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BPreplay" pitchFamily="50" charset="0"/>
              </a:rPr>
              <a:t>Photo courtesy of [Duncan] @flickr.com) - granted under creative commons licence - attribution</a:t>
            </a:r>
          </a:p>
        </p:txBody>
      </p:sp>
    </p:spTree>
  </p:cSld>
  <p:clrMapOvr>
    <a:masterClrMapping/>
  </p:clrMapOvr>
  <p:transition spd="slow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>
            <a:extLst>
              <a:ext uri="{FF2B5EF4-FFF2-40B4-BE49-F238E27FC236}">
                <a16:creationId xmlns:a16="http://schemas.microsoft.com/office/drawing/2014/main" id="{C49F7232-73EA-4EA5-868B-C9C1A8CF3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985838"/>
            <a:ext cx="9096375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B65F8B71-1141-490E-863D-88A972466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652463"/>
            <a:ext cx="9077325" cy="555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3E87E835-D27F-43E9-B9FE-67F4D4504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8" y="995363"/>
            <a:ext cx="8848725" cy="486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:a16="http://schemas.microsoft.com/office/drawing/2014/main" id="{D3AFBE9F-C6F2-4DEB-8F28-B9ADCBCDA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04838"/>
            <a:ext cx="9134475" cy="564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00BB6A96-FCF9-4369-8B9B-E1FD3D8B5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604838"/>
            <a:ext cx="8924925" cy="564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>
            <a:extLst>
              <a:ext uri="{FF2B5EF4-FFF2-40B4-BE49-F238E27FC236}">
                <a16:creationId xmlns:a16="http://schemas.microsoft.com/office/drawing/2014/main" id="{7F27D46B-931B-4D9C-AF46-F7E061D33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652463"/>
            <a:ext cx="9124950" cy="555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>
            <a:extLst>
              <a:ext uri="{FF2B5EF4-FFF2-40B4-BE49-F238E27FC236}">
                <a16:creationId xmlns:a16="http://schemas.microsoft.com/office/drawing/2014/main" id="{C8CB3D2E-66B3-4BA0-A179-67B3C7050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604838"/>
            <a:ext cx="9086850" cy="564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>
            <a:extLst>
              <a:ext uri="{FF2B5EF4-FFF2-40B4-BE49-F238E27FC236}">
                <a16:creationId xmlns:a16="http://schemas.microsoft.com/office/drawing/2014/main" id="{37AC181D-CBC6-420C-A002-D1DEBAE43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6738"/>
            <a:ext cx="91440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>
            <a:extLst>
              <a:ext uri="{FF2B5EF4-FFF2-40B4-BE49-F238E27FC236}">
                <a16:creationId xmlns:a16="http://schemas.microsoft.com/office/drawing/2014/main" id="{E4D14097-433B-4D6E-ACC6-B74B9695A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2297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EEE0FB9F-F4E0-48ED-B9B1-2734CAEFD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3" y="633413"/>
            <a:ext cx="9058275" cy="559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>
            <a:extLst>
              <a:ext uri="{FF2B5EF4-FFF2-40B4-BE49-F238E27FC236}">
                <a16:creationId xmlns:a16="http://schemas.microsoft.com/office/drawing/2014/main" id="{4B3D2207-DD5B-4635-87E2-99CF4F767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8" y="652463"/>
            <a:ext cx="9039225" cy="555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>
            <a:extLst>
              <a:ext uri="{FF2B5EF4-FFF2-40B4-BE49-F238E27FC236}">
                <a16:creationId xmlns:a16="http://schemas.microsoft.com/office/drawing/2014/main" id="{9367B0C5-D920-47FB-8D52-29A04C1E8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75" y="231775"/>
            <a:ext cx="5100638" cy="650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id="{8418BD7C-025F-4841-B1F5-866CC080F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60363"/>
            <a:ext cx="5732462" cy="620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>
            <a:extLst>
              <a:ext uri="{FF2B5EF4-FFF2-40B4-BE49-F238E27FC236}">
                <a16:creationId xmlns:a16="http://schemas.microsoft.com/office/drawing/2014/main" id="{1CC64E16-4C41-4DCD-9C48-F76D94BAD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1133475"/>
            <a:ext cx="7353300" cy="468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1983</TotalTime>
  <Words>369</Words>
  <Application>Microsoft Office PowerPoint</Application>
  <PresentationFormat>On-screen Show (4:3)</PresentationFormat>
  <Paragraphs>56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Sassoon Infant Md</vt:lpstr>
      <vt:lpstr>Calibri</vt:lpstr>
      <vt:lpstr>Sassoon Infant Rg</vt:lpstr>
      <vt:lpstr>HVD Bodedo</vt:lpstr>
      <vt:lpstr>BPreplay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Mrs K. Ryker</cp:lastModifiedBy>
  <cp:revision>457</cp:revision>
  <dcterms:created xsi:type="dcterms:W3CDTF">2014-10-01T16:09:27Z</dcterms:created>
  <dcterms:modified xsi:type="dcterms:W3CDTF">2022-01-18T17:32:29Z</dcterms:modified>
</cp:coreProperties>
</file>