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0"/>
  </p:notesMasterIdLst>
  <p:sldIdLst>
    <p:sldId id="256" r:id="rId2"/>
    <p:sldId id="257" r:id="rId3"/>
    <p:sldId id="258" r:id="rId4"/>
    <p:sldId id="263" r:id="rId5"/>
    <p:sldId id="259" r:id="rId6"/>
    <p:sldId id="260" r:id="rId7"/>
    <p:sldId id="261" r:id="rId8"/>
    <p:sldId id="262"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72" autoAdjust="0"/>
  </p:normalViewPr>
  <p:slideViewPr>
    <p:cSldViewPr>
      <p:cViewPr varScale="1">
        <p:scale>
          <a:sx n="58" d="100"/>
          <a:sy n="58" d="100"/>
        </p:scale>
        <p:origin x="1520" y="4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2DD58B-7722-480C-AB7B-8E874CE2BE6C}" type="datetimeFigureOut">
              <a:rPr lang="en-GB" smtClean="0"/>
              <a:pPr/>
              <a:t>17/02/2022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1FC53A3-BAB7-4A89-9388-09ACC03F8714}"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1FC53A3-BAB7-4A89-9388-09ACC03F8714}"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1FC53A3-BAB7-4A89-9388-09ACC03F8714}"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Scurvy was</a:t>
            </a:r>
            <a:r>
              <a:rPr lang="en-GB" baseline="0" dirty="0"/>
              <a:t> due to lack of Vitamin C, but the Tudors didn’t know that. Sailors often got this. Sometimes some herbs helped, especially when eaten fresh.</a:t>
            </a:r>
          </a:p>
          <a:p>
            <a:r>
              <a:rPr lang="en-GB" baseline="0" dirty="0"/>
              <a:t>Plague would kill you within 3-5 days if untreated. If you survived that long you might survive the whole thing.</a:t>
            </a:r>
          </a:p>
          <a:p>
            <a:r>
              <a:rPr lang="en-GB" baseline="0" dirty="0"/>
              <a:t>Gout is also known and king’s disease or rich man’s disease. It is often associated with excess alcohol, sugar and fat consumption. It usually on the feet.</a:t>
            </a:r>
          </a:p>
          <a:p>
            <a:r>
              <a:rPr lang="en-GB" baseline="0" dirty="0"/>
              <a:t>Smallpox was highly contagious and a bit like chicken pox, except more likely to be fatal. It’s called small pox do differentiate from the Black Death, which gives you very large pox.</a:t>
            </a:r>
          </a:p>
          <a:p>
            <a:r>
              <a:rPr lang="en-GB" baseline="0" dirty="0"/>
              <a:t>Scrofula is a type of tuberculosis. It can be cured by touching royalty or a coin that </a:t>
            </a:r>
            <a:r>
              <a:rPr lang="en-GB" baseline="0" dirty="0" err="1"/>
              <a:t>hs</a:t>
            </a:r>
            <a:r>
              <a:rPr lang="en-GB" baseline="0" dirty="0"/>
              <a:t> been touched by a monarch, apparently.</a:t>
            </a:r>
            <a:endParaRPr lang="en-GB" dirty="0"/>
          </a:p>
        </p:txBody>
      </p:sp>
      <p:sp>
        <p:nvSpPr>
          <p:cNvPr id="4" name="Slide Number Placeholder 3"/>
          <p:cNvSpPr>
            <a:spLocks noGrp="1"/>
          </p:cNvSpPr>
          <p:nvPr>
            <p:ph type="sldNum" sz="quarter" idx="10"/>
          </p:nvPr>
        </p:nvSpPr>
        <p:spPr/>
        <p:txBody>
          <a:bodyPr/>
          <a:lstStyle/>
          <a:p>
            <a:fld id="{A1FC53A3-BAB7-4A89-9388-09ACC03F8714}"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Show page 12 of the </a:t>
            </a:r>
            <a:r>
              <a:rPr lang="en-GB" dirty="0" err="1"/>
              <a:t>YWWtbIiTT</a:t>
            </a:r>
            <a:r>
              <a:rPr lang="en-GB" dirty="0"/>
              <a:t> book</a:t>
            </a:r>
          </a:p>
        </p:txBody>
      </p:sp>
      <p:sp>
        <p:nvSpPr>
          <p:cNvPr id="4" name="Slide Number Placeholder 3"/>
          <p:cNvSpPr>
            <a:spLocks noGrp="1"/>
          </p:cNvSpPr>
          <p:nvPr>
            <p:ph type="sldNum" sz="quarter" idx="10"/>
          </p:nvPr>
        </p:nvSpPr>
        <p:spPr/>
        <p:txBody>
          <a:bodyPr/>
          <a:lstStyle/>
          <a:p>
            <a:fld id="{A1FC53A3-BAB7-4A89-9388-09ACC03F8714}"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Physicians</a:t>
            </a:r>
            <a:r>
              <a:rPr lang="en-GB" baseline="0" dirty="0"/>
              <a:t> were for the rich and the royals. They had been to university for 7 years. Their studies included philosophy and astronomy. </a:t>
            </a:r>
          </a:p>
          <a:p>
            <a:r>
              <a:rPr lang="en-GB" baseline="0" dirty="0"/>
              <a:t>Barber surgeons cut hair in peace time and cut off limbs in the war</a:t>
            </a:r>
          </a:p>
          <a:p>
            <a:r>
              <a:rPr lang="en-GB" baseline="0" dirty="0"/>
              <a:t>Apothecaries made potions out of herbs and other things</a:t>
            </a:r>
          </a:p>
          <a:p>
            <a:r>
              <a:rPr lang="en-GB" baseline="0" dirty="0"/>
              <a:t>Monks were the researchers of their time. They had gardens where they would grow herbs and study their effects. They also ran hospitals, where people had to pay their funeral costs on entry! Shame Henry VIII closed all the monasteries.</a:t>
            </a:r>
          </a:p>
          <a:p>
            <a:r>
              <a:rPr lang="en-GB" baseline="0" dirty="0"/>
              <a:t>Herb wives were usually in the country. They often had their garden at the end of the village so they had some more space to grow things. They would pass herbs to the sick, but people were often suspicious of their knowledge and sometimes called them witches.</a:t>
            </a:r>
            <a:endParaRPr lang="en-GB" dirty="0"/>
          </a:p>
        </p:txBody>
      </p:sp>
      <p:sp>
        <p:nvSpPr>
          <p:cNvPr id="4" name="Slide Number Placeholder 3"/>
          <p:cNvSpPr>
            <a:spLocks noGrp="1"/>
          </p:cNvSpPr>
          <p:nvPr>
            <p:ph type="sldNum" sz="quarter" idx="10"/>
          </p:nvPr>
        </p:nvSpPr>
        <p:spPr/>
        <p:txBody>
          <a:bodyPr/>
          <a:lstStyle/>
          <a:p>
            <a:fld id="{A1FC53A3-BAB7-4A89-9388-09ACC03F8714}"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1FC53A3-BAB7-4A89-9388-09ACC03F8714}"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1FC53A3-BAB7-4A89-9388-09ACC03F8714}"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Magic and Superstition are closely related.</a:t>
            </a:r>
            <a:br>
              <a:rPr lang="en-GB" dirty="0"/>
            </a:br>
            <a:r>
              <a:rPr lang="en-GB" dirty="0"/>
              <a:t>In an age when so much could not be explained, superstition was still important. Most people could not afford doctors and relied on treatments from the apothecary or a village wise-woman. Folk-remedies were often bizarre.</a:t>
            </a:r>
          </a:p>
          <a:p>
            <a:br>
              <a:rPr lang="en-GB" dirty="0"/>
            </a:br>
            <a:r>
              <a:rPr lang="en-GB" dirty="0"/>
              <a:t>If, for example, you had a headache, the advice was to drink a herbal cure made of lavender, sage, marjoram, roses and rue or to press a hangman’s rope to your head. The cure for smallpox was to wrap somebody in a red blanket.</a:t>
            </a:r>
          </a:p>
          <a:p>
            <a:endParaRPr lang="en-GB" dirty="0"/>
          </a:p>
          <a:p>
            <a:r>
              <a:rPr lang="en-GB" b="1" dirty="0"/>
              <a:t>Doctors also believed that illnesses, like the plague, were passed on through smells.</a:t>
            </a:r>
            <a:br>
              <a:rPr lang="en-GB" b="1" dirty="0"/>
            </a:br>
            <a:r>
              <a:rPr lang="en-GB" dirty="0"/>
              <a:t>These smells, or poisonous 'vapours', were thought to be absorbed through the skin. Ginger or Chervil (a herb that smells of aniseed) was put in scented balls called pomanders that people carried with them to smell.</a:t>
            </a:r>
          </a:p>
          <a:p>
            <a:br>
              <a:rPr lang="en-GB" dirty="0"/>
            </a:br>
            <a:r>
              <a:rPr lang="en-GB" dirty="0"/>
              <a:t>Plague doctors wore all-over leather protective clothes and put bergamot oil (thought to protect against boils) in the long beaks of their face masks. They sprinkled themselves with vinegar and chewed the sweet herb angelica to fight off infection before visiting their patients.</a:t>
            </a:r>
          </a:p>
          <a:p>
            <a:endParaRPr lang="en-GB" dirty="0"/>
          </a:p>
        </p:txBody>
      </p:sp>
      <p:sp>
        <p:nvSpPr>
          <p:cNvPr id="4" name="Slide Number Placeholder 3"/>
          <p:cNvSpPr>
            <a:spLocks noGrp="1"/>
          </p:cNvSpPr>
          <p:nvPr>
            <p:ph type="sldNum" sz="quarter" idx="10"/>
          </p:nvPr>
        </p:nvSpPr>
        <p:spPr/>
        <p:txBody>
          <a:bodyPr/>
          <a:lstStyle/>
          <a:p>
            <a:fld id="{A1FC53A3-BAB7-4A89-9388-09ACC03F8714}" type="slidenum">
              <a:rPr lang="en-GB" smtClean="0"/>
              <a:pPr/>
              <a:t>8</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a:t>Click to edit Master title style</a:t>
            </a:r>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6586F7E4-31AE-477C-9718-964AE7E59B6A}" type="datetimeFigureOut">
              <a:rPr lang="en-GB" smtClean="0"/>
              <a:pPr/>
              <a:t>17/02/2022</a:t>
            </a:fld>
            <a:endParaRPr lang="en-GB"/>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GB"/>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BB98DB49-3FFE-4D66-A6DC-0AA41B782AD7}"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586F7E4-31AE-477C-9718-964AE7E59B6A}" type="datetimeFigureOut">
              <a:rPr lang="en-GB" smtClean="0"/>
              <a:pPr/>
              <a:t>17/02/2022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98DB49-3FFE-4D66-A6DC-0AA41B782AD7}"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a:t>Click to edit Master title style</a:t>
            </a:r>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6586F7E4-31AE-477C-9718-964AE7E59B6A}" type="datetimeFigureOut">
              <a:rPr lang="en-GB" smtClean="0"/>
              <a:pPr/>
              <a:t>17/02/2022</a:t>
            </a:fld>
            <a:endParaRPr lang="en-GB"/>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GB"/>
          </a:p>
        </p:txBody>
      </p:sp>
      <p:sp>
        <p:nvSpPr>
          <p:cNvPr id="6" name="Slide Number Placeholder 5"/>
          <p:cNvSpPr>
            <a:spLocks noGrp="1"/>
          </p:cNvSpPr>
          <p:nvPr>
            <p:ph type="sldNum" sz="quarter" idx="12"/>
          </p:nvPr>
        </p:nvSpPr>
        <p:spPr>
          <a:xfrm>
            <a:off x="6733952" y="6555112"/>
            <a:ext cx="588336" cy="228600"/>
          </a:xfrm>
        </p:spPr>
        <p:txBody>
          <a:bodyPr/>
          <a:lstStyle/>
          <a:p>
            <a:fld id="{BB98DB49-3FFE-4D66-A6DC-0AA41B782AD7}"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586F7E4-31AE-477C-9718-964AE7E59B6A}" type="datetimeFigureOut">
              <a:rPr lang="en-GB" smtClean="0"/>
              <a:pPr/>
              <a:t>17/02/2022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98DB49-3FFE-4D66-A6DC-0AA41B782AD7}"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6586F7E4-31AE-477C-9718-964AE7E59B6A}" type="datetimeFigureOut">
              <a:rPr lang="en-GB" smtClean="0"/>
              <a:pPr/>
              <a:t>17/02/2022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98DB49-3FFE-4D66-A6DC-0AA41B782AD7}"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6586F7E4-31AE-477C-9718-964AE7E59B6A}" type="datetimeFigureOut">
              <a:rPr lang="en-GB" smtClean="0"/>
              <a:pPr/>
              <a:t>17/02/2022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98DB49-3FFE-4D66-A6DC-0AA41B782AD7}"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6586F7E4-31AE-477C-9718-964AE7E59B6A}" type="datetimeFigureOut">
              <a:rPr lang="en-GB" smtClean="0"/>
              <a:pPr/>
              <a:t>17/02/2022</a:t>
            </a:fld>
            <a:endParaRPr lang="en-GB"/>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GB"/>
          </a:p>
        </p:txBody>
      </p:sp>
      <p:sp>
        <p:nvSpPr>
          <p:cNvPr id="4" name="Slide Number Placeholder 3"/>
          <p:cNvSpPr>
            <a:spLocks noGrp="1"/>
          </p:cNvSpPr>
          <p:nvPr>
            <p:ph type="sldNum" sz="quarter" idx="12"/>
          </p:nvPr>
        </p:nvSpPr>
        <p:spPr/>
        <p:txBody>
          <a:bodyPr/>
          <a:lstStyle/>
          <a:p>
            <a:fld id="{BB98DB49-3FFE-4D66-A6DC-0AA41B782AD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a:t>Click to edit Master title style</a:t>
            </a:r>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586F7E4-31AE-477C-9718-964AE7E59B6A}" type="datetimeFigureOut">
              <a:rPr lang="en-GB" smtClean="0"/>
              <a:pPr/>
              <a:t>17/02/2022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98DB49-3FFE-4D66-A6DC-0AA41B782AD7}"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a:t>Click to edit Master text styles</a:t>
            </a:r>
          </a:p>
        </p:txBody>
      </p:sp>
      <p:sp>
        <p:nvSpPr>
          <p:cNvPr id="5" name="Date Placeholder 4"/>
          <p:cNvSpPr>
            <a:spLocks noGrp="1"/>
          </p:cNvSpPr>
          <p:nvPr>
            <p:ph type="dt" sz="half" idx="10"/>
          </p:nvPr>
        </p:nvSpPr>
        <p:spPr/>
        <p:txBody>
          <a:bodyPr/>
          <a:lstStyle/>
          <a:p>
            <a:fld id="{6586F7E4-31AE-477C-9718-964AE7E59B6A}" type="datetimeFigureOut">
              <a:rPr lang="en-GB" smtClean="0"/>
              <a:pPr/>
              <a:t>17/02/2022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98DB49-3FFE-4D66-A6DC-0AA41B782AD7}" type="slidenum">
              <a:rPr lang="en-GB" smtClean="0"/>
              <a:pPr/>
              <a:t>‹#›</a:t>
            </a:fld>
            <a:endParaRPr lang="en-GB"/>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586F7E4-31AE-477C-9718-964AE7E59B6A}" type="datetimeFigureOut">
              <a:rPr lang="en-GB" smtClean="0"/>
              <a:pPr/>
              <a:t>17/02/2022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98DB49-3FFE-4D66-A6DC-0AA41B782AD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p>
            <a:r>
              <a:rPr kumimoji="0" lang="en-US"/>
              <a:t>Click to edit Master title style</a:t>
            </a:r>
          </a:p>
        </p:txBody>
      </p:sp>
      <p:sp>
        <p:nvSpPr>
          <p:cNvPr id="3" name="Vertical Text Placeholder 2"/>
          <p:cNvSpPr>
            <a:spLocks noGrp="1"/>
          </p:cNvSpPr>
          <p:nvPr>
            <p:ph type="body" orient="vert" idx="1"/>
          </p:nvPr>
        </p:nvSpPr>
        <p:spPr>
          <a:xfrm>
            <a:off x="457200" y="274642"/>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p>
            <a:fld id="{6586F7E4-31AE-477C-9718-964AE7E59B6A}" type="datetimeFigureOut">
              <a:rPr lang="en-GB" smtClean="0"/>
              <a:pPr/>
              <a:t>17/02/2022</a:t>
            </a:fld>
            <a:endParaRPr lang="en-GB"/>
          </a:p>
        </p:txBody>
      </p:sp>
      <p:sp>
        <p:nvSpPr>
          <p:cNvPr id="5" name="Footer Placeholder 4"/>
          <p:cNvSpPr>
            <a:spLocks noGrp="1"/>
          </p:cNvSpPr>
          <p:nvPr>
            <p:ph type="ftr" sz="quarter" idx="11"/>
          </p:nvPr>
        </p:nvSpPr>
        <p:spPr>
          <a:xfrm>
            <a:off x="457200" y="6556248"/>
            <a:ext cx="3657600" cy="228600"/>
          </a:xfrm>
        </p:spPr>
        <p:txBody>
          <a:bodyPr/>
          <a:lstStyle/>
          <a:p>
            <a:endParaRPr lang="en-GB"/>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BB98DB49-3FFE-4D66-A6DC-0AA41B782AD7}"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en-US"/>
              <a:t>Click to edit Master title style</a:t>
            </a:r>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6586F7E4-31AE-477C-9718-964AE7E59B6A}" type="datetimeFigureOut">
              <a:rPr lang="en-GB" smtClean="0"/>
              <a:pPr/>
              <a:t>17/02/2022</a:t>
            </a:fld>
            <a:endParaRPr lang="en-GB"/>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GB"/>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BB98DB49-3FFE-4D66-A6DC-0AA41B782AD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0"/>
            <a:ext cx="7772400" cy="1470025"/>
          </a:xfrm>
        </p:spPr>
        <p:txBody>
          <a:bodyPr/>
          <a:lstStyle/>
          <a:p>
            <a:r>
              <a:rPr lang="en-GB" dirty="0"/>
              <a:t>Health and Medicine</a:t>
            </a:r>
          </a:p>
        </p:txBody>
      </p:sp>
      <p:sp>
        <p:nvSpPr>
          <p:cNvPr id="3" name="Subtitle 2"/>
          <p:cNvSpPr>
            <a:spLocks noGrp="1"/>
          </p:cNvSpPr>
          <p:nvPr>
            <p:ph type="subTitle" idx="1"/>
          </p:nvPr>
        </p:nvSpPr>
        <p:spPr>
          <a:xfrm>
            <a:off x="1403648" y="5877272"/>
            <a:ext cx="6400800" cy="744488"/>
          </a:xfrm>
        </p:spPr>
        <p:txBody>
          <a:bodyPr/>
          <a:lstStyle/>
          <a:p>
            <a:r>
              <a:rPr lang="en-GB" dirty="0"/>
              <a:t>In Tudor Times (1485 – 1603)</a:t>
            </a:r>
          </a:p>
        </p:txBody>
      </p:sp>
      <p:pic>
        <p:nvPicPr>
          <p:cNvPr id="1026" name="Picture 2"/>
          <p:cNvPicPr>
            <a:picLocks noChangeAspect="1" noChangeArrowheads="1"/>
          </p:cNvPicPr>
          <p:nvPr/>
        </p:nvPicPr>
        <p:blipFill>
          <a:blip r:embed="rId3" cstate="print"/>
          <a:srcRect/>
          <a:stretch>
            <a:fillRect/>
          </a:stretch>
        </p:blipFill>
        <p:spPr bwMode="auto">
          <a:xfrm>
            <a:off x="1619672" y="1412776"/>
            <a:ext cx="6096000" cy="435292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Life in Tudor Britain was harsh</a:t>
            </a:r>
            <a:endParaRPr lang="en-GB" dirty="0"/>
          </a:p>
        </p:txBody>
      </p:sp>
      <p:sp>
        <p:nvSpPr>
          <p:cNvPr id="3" name="Content Placeholder 2"/>
          <p:cNvSpPr>
            <a:spLocks noGrp="1"/>
          </p:cNvSpPr>
          <p:nvPr>
            <p:ph idx="1"/>
          </p:nvPr>
        </p:nvSpPr>
        <p:spPr/>
        <p:txBody>
          <a:bodyPr/>
          <a:lstStyle/>
          <a:p>
            <a:pPr>
              <a:buNone/>
            </a:pPr>
            <a:endParaRPr lang="en-GB" dirty="0"/>
          </a:p>
          <a:p>
            <a:pPr>
              <a:buNone/>
            </a:pPr>
            <a:endParaRPr lang="en-GB" dirty="0"/>
          </a:p>
          <a:p>
            <a:pPr>
              <a:buNone/>
            </a:pPr>
            <a:r>
              <a:rPr lang="en-GB" dirty="0"/>
              <a:t>The average life expectancy was just 35-38 years. 30% of children died before their 10th birthday.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Diseases</a:t>
            </a:r>
          </a:p>
        </p:txBody>
      </p:sp>
      <p:sp>
        <p:nvSpPr>
          <p:cNvPr id="3" name="Content Placeholder 2"/>
          <p:cNvSpPr>
            <a:spLocks noGrp="1"/>
          </p:cNvSpPr>
          <p:nvPr>
            <p:ph idx="1"/>
          </p:nvPr>
        </p:nvSpPr>
        <p:spPr/>
        <p:txBody>
          <a:bodyPr/>
          <a:lstStyle/>
          <a:p>
            <a:pPr>
              <a:buNone/>
            </a:pPr>
            <a:r>
              <a:rPr lang="en-GB" dirty="0"/>
              <a:t>Scurvy</a:t>
            </a:r>
          </a:p>
          <a:p>
            <a:pPr>
              <a:buNone/>
            </a:pPr>
            <a:r>
              <a:rPr lang="en-GB" dirty="0"/>
              <a:t>Plague</a:t>
            </a:r>
          </a:p>
          <a:p>
            <a:pPr>
              <a:buNone/>
            </a:pPr>
            <a:r>
              <a:rPr lang="en-GB" dirty="0"/>
              <a:t>Gout</a:t>
            </a:r>
          </a:p>
          <a:p>
            <a:pPr>
              <a:buNone/>
            </a:pPr>
            <a:r>
              <a:rPr lang="en-GB" dirty="0"/>
              <a:t>Smallpox</a:t>
            </a:r>
          </a:p>
          <a:p>
            <a:pPr>
              <a:buNone/>
            </a:pPr>
            <a:r>
              <a:rPr lang="en-GB" dirty="0"/>
              <a:t>Influenza</a:t>
            </a:r>
          </a:p>
          <a:p>
            <a:pPr>
              <a:buNone/>
            </a:pPr>
            <a:r>
              <a:rPr lang="en-GB" dirty="0"/>
              <a:t>Scrofula</a:t>
            </a:r>
          </a:p>
          <a:p>
            <a:pPr>
              <a:buNone/>
            </a:pPr>
            <a:r>
              <a:rPr lang="en-GB" dirty="0"/>
              <a:t>Sweating sickness</a:t>
            </a:r>
          </a:p>
          <a:p>
            <a:pPr>
              <a:buNone/>
            </a:pP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Balance your humours</a:t>
            </a:r>
            <a:br>
              <a:rPr lang="en-GB" dirty="0"/>
            </a:br>
            <a:endParaRPr lang="en-GB" dirty="0"/>
          </a:p>
        </p:txBody>
      </p:sp>
      <p:sp>
        <p:nvSpPr>
          <p:cNvPr id="3" name="Content Placeholder 2"/>
          <p:cNvSpPr>
            <a:spLocks noGrp="1"/>
          </p:cNvSpPr>
          <p:nvPr>
            <p:ph idx="1"/>
          </p:nvPr>
        </p:nvSpPr>
        <p:spPr/>
        <p:txBody>
          <a:bodyPr>
            <a:normAutofit fontScale="92500"/>
          </a:bodyPr>
          <a:lstStyle/>
          <a:p>
            <a:r>
              <a:rPr lang="en-GB" dirty="0"/>
              <a:t>Humours were the fluids in the human body:</a:t>
            </a:r>
          </a:p>
          <a:p>
            <a:pPr lvl="1"/>
            <a:r>
              <a:rPr lang="en-GB" dirty="0"/>
              <a:t>Blood		hot and wet</a:t>
            </a:r>
          </a:p>
          <a:p>
            <a:pPr lvl="1"/>
            <a:r>
              <a:rPr lang="en-GB" dirty="0"/>
              <a:t>Phlegm		cold and wet</a:t>
            </a:r>
          </a:p>
          <a:p>
            <a:pPr lvl="1"/>
            <a:r>
              <a:rPr lang="en-GB" dirty="0"/>
              <a:t>Black bile		cold and dry</a:t>
            </a:r>
          </a:p>
          <a:p>
            <a:pPr lvl="1"/>
            <a:r>
              <a:rPr lang="en-GB" dirty="0"/>
              <a:t>Yellow bile		hot and dry</a:t>
            </a:r>
          </a:p>
          <a:p>
            <a:pPr>
              <a:buNone/>
            </a:pPr>
            <a:endParaRPr lang="en-GB" dirty="0"/>
          </a:p>
          <a:p>
            <a:r>
              <a:rPr lang="en-GB" dirty="0"/>
              <a:t>If the Humours were unbalanced you were ill:</a:t>
            </a:r>
          </a:p>
          <a:p>
            <a:pPr lvl="1"/>
            <a:r>
              <a:rPr lang="en-GB" u="sng" dirty="0"/>
              <a:t>A dry hacking cough with a fever</a:t>
            </a:r>
            <a:r>
              <a:rPr lang="en-GB" dirty="0"/>
              <a:t>: too much yellow bile</a:t>
            </a:r>
          </a:p>
          <a:p>
            <a:pPr lvl="1"/>
            <a:r>
              <a:rPr lang="en-GB" u="sng" dirty="0"/>
              <a:t>Fever</a:t>
            </a:r>
            <a:r>
              <a:rPr lang="en-GB" dirty="0"/>
              <a:t>: too much blood</a:t>
            </a:r>
          </a:p>
          <a:p>
            <a:pPr lvl="1"/>
            <a:r>
              <a:rPr lang="en-GB" u="sng" dirty="0"/>
              <a:t>Sadness and depression</a:t>
            </a:r>
            <a:r>
              <a:rPr lang="en-GB" dirty="0"/>
              <a:t>: too much black bile</a:t>
            </a:r>
          </a:p>
          <a:p>
            <a:pPr lvl="1"/>
            <a:r>
              <a:rPr lang="en-GB" u="sng" dirty="0"/>
              <a:t>Colds</a:t>
            </a:r>
            <a:r>
              <a:rPr lang="en-GB" dirty="0"/>
              <a:t>: too much phlegm</a:t>
            </a:r>
          </a:p>
          <a:p>
            <a:endParaRPr lang="en-GB" dirty="0"/>
          </a:p>
          <a:p>
            <a:pPr lvl="1">
              <a:buNone/>
            </a:pPr>
            <a:endParaRPr lang="en-GB" dirty="0"/>
          </a:p>
          <a:p>
            <a:pPr lvl="1">
              <a:buNone/>
            </a:pP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Health Practitioners</a:t>
            </a:r>
          </a:p>
        </p:txBody>
      </p:sp>
      <p:sp>
        <p:nvSpPr>
          <p:cNvPr id="4" name="Content Placeholder 3"/>
          <p:cNvSpPr>
            <a:spLocks noGrp="1"/>
          </p:cNvSpPr>
          <p:nvPr>
            <p:ph idx="1"/>
          </p:nvPr>
        </p:nvSpPr>
        <p:spPr/>
        <p:txBody>
          <a:bodyPr/>
          <a:lstStyle/>
          <a:p>
            <a:pPr>
              <a:buNone/>
            </a:pPr>
            <a:r>
              <a:rPr lang="en-GB" dirty="0"/>
              <a:t>There were 5 main types of people who could help you if you were sick:</a:t>
            </a:r>
          </a:p>
          <a:p>
            <a:endParaRPr lang="en-GB" dirty="0"/>
          </a:p>
          <a:p>
            <a:r>
              <a:rPr lang="en-GB" dirty="0"/>
              <a:t>Physicians</a:t>
            </a:r>
          </a:p>
          <a:p>
            <a:r>
              <a:rPr lang="en-GB" dirty="0"/>
              <a:t>Barber/surgeons</a:t>
            </a:r>
          </a:p>
          <a:p>
            <a:r>
              <a:rPr lang="en-GB" dirty="0"/>
              <a:t>Apothecaries</a:t>
            </a:r>
          </a:p>
          <a:p>
            <a:r>
              <a:rPr lang="en-GB" dirty="0"/>
              <a:t>Monks</a:t>
            </a:r>
          </a:p>
          <a:p>
            <a:r>
              <a:rPr lang="en-GB" dirty="0"/>
              <a:t>Herb-, house-, and midwives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Poor Diets</a:t>
            </a:r>
          </a:p>
        </p:txBody>
      </p:sp>
      <p:sp>
        <p:nvSpPr>
          <p:cNvPr id="3" name="Content Placeholder 2"/>
          <p:cNvSpPr>
            <a:spLocks noGrp="1"/>
          </p:cNvSpPr>
          <p:nvPr>
            <p:ph idx="1"/>
          </p:nvPr>
        </p:nvSpPr>
        <p:spPr/>
        <p:txBody>
          <a:bodyPr/>
          <a:lstStyle/>
          <a:p>
            <a:r>
              <a:rPr lang="en-GB" b="1" dirty="0"/>
              <a:t>Although there was a big difference between the diet of the rich and the poor, neither diet was healthy.</a:t>
            </a:r>
            <a:br>
              <a:rPr lang="en-GB" b="1" dirty="0"/>
            </a:br>
            <a:r>
              <a:rPr lang="en-GB" dirty="0"/>
              <a:t>The rich diet lacked fibre and was high in fat and sugars. The poor diet was healthier as it included vegetables and low fat meats such as mutton and chicken, but there was never enough food, causing malnutrition.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Tudor Towns were dirty</a:t>
            </a:r>
          </a:p>
        </p:txBody>
      </p:sp>
      <p:sp>
        <p:nvSpPr>
          <p:cNvPr id="3" name="Content Placeholder 2"/>
          <p:cNvSpPr>
            <a:spLocks noGrp="1"/>
          </p:cNvSpPr>
          <p:nvPr>
            <p:ph idx="1"/>
          </p:nvPr>
        </p:nvSpPr>
        <p:spPr/>
        <p:txBody>
          <a:bodyPr/>
          <a:lstStyle/>
          <a:p>
            <a:r>
              <a:rPr lang="en-GB" dirty="0"/>
              <a:t>There were no bins, no toilets and no street cleaners.</a:t>
            </a:r>
          </a:p>
          <a:p>
            <a:r>
              <a:rPr lang="en-GB" dirty="0"/>
              <a:t>There were many animals in the streets</a:t>
            </a:r>
          </a:p>
          <a:p>
            <a:r>
              <a:rPr lang="en-GB" dirty="0"/>
              <a:t>Rats carried diseases but the Tudors didn’t know that.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How to Cure Your Illnesses!</a:t>
            </a:r>
          </a:p>
        </p:txBody>
      </p:sp>
      <p:sp>
        <p:nvSpPr>
          <p:cNvPr id="3" name="Content Placeholder 2"/>
          <p:cNvSpPr>
            <a:spLocks noGrp="1"/>
          </p:cNvSpPr>
          <p:nvPr>
            <p:ph idx="1"/>
          </p:nvPr>
        </p:nvSpPr>
        <p:spPr/>
        <p:txBody>
          <a:bodyPr/>
          <a:lstStyle/>
          <a:p>
            <a:r>
              <a:rPr lang="en-GB" dirty="0"/>
              <a:t>Magic</a:t>
            </a:r>
          </a:p>
          <a:p>
            <a:r>
              <a:rPr lang="en-GB" dirty="0"/>
              <a:t>Superstition</a:t>
            </a:r>
          </a:p>
          <a:p>
            <a:r>
              <a:rPr lang="en-GB" dirty="0"/>
              <a:t>Herbs</a:t>
            </a:r>
          </a:p>
          <a:p>
            <a:r>
              <a:rPr lang="en-GB" dirty="0"/>
              <a:t>Leeches</a:t>
            </a:r>
          </a:p>
          <a:p>
            <a:r>
              <a:rPr lang="en-GB" dirty="0"/>
              <a:t>Cover up bad smells</a:t>
            </a:r>
          </a:p>
          <a:p>
            <a:r>
              <a:rPr lang="en-GB" dirty="0"/>
              <a:t>Smoke tobacco (!)</a:t>
            </a:r>
          </a:p>
          <a:p>
            <a:pPr>
              <a:buNone/>
            </a:pPr>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238</TotalTime>
  <Words>782</Words>
  <Application>Microsoft Office PowerPoint</Application>
  <PresentationFormat>On-screen Show (4:3)</PresentationFormat>
  <Paragraphs>72</Paragraphs>
  <Slides>8</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Calibri</vt:lpstr>
      <vt:lpstr>Trebuchet MS</vt:lpstr>
      <vt:lpstr>Wingdings</vt:lpstr>
      <vt:lpstr>Wingdings 2</vt:lpstr>
      <vt:lpstr>Opulent</vt:lpstr>
      <vt:lpstr>Health and Medicine</vt:lpstr>
      <vt:lpstr>Life in Tudor Britain was harsh</vt:lpstr>
      <vt:lpstr>Diseases</vt:lpstr>
      <vt:lpstr>Balance your humours </vt:lpstr>
      <vt:lpstr>Health Practitioners</vt:lpstr>
      <vt:lpstr>Poor Diets</vt:lpstr>
      <vt:lpstr>Tudor Towns were dirty</vt:lpstr>
      <vt:lpstr>How to Cure Your Illnesses!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 and Medicine</dc:title>
  <dc:creator>Anne</dc:creator>
  <cp:lastModifiedBy>Nightingale Class</cp:lastModifiedBy>
  <cp:revision>11</cp:revision>
  <dcterms:created xsi:type="dcterms:W3CDTF">2011-05-30T09:29:20Z</dcterms:created>
  <dcterms:modified xsi:type="dcterms:W3CDTF">2022-02-17T14:08:45Z</dcterms:modified>
</cp:coreProperties>
</file>