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256" r:id="rId5"/>
    <p:sldId id="273" r:id="rId6"/>
    <p:sldId id="257" r:id="rId7"/>
    <p:sldId id="274" r:id="rId8"/>
    <p:sldId id="258" r:id="rId9"/>
    <p:sldId id="269" r:id="rId10"/>
    <p:sldId id="260" r:id="rId11"/>
    <p:sldId id="275" r:id="rId12"/>
    <p:sldId id="264" r:id="rId13"/>
    <p:sldId id="267" r:id="rId14"/>
    <p:sldId id="261" r:id="rId15"/>
    <p:sldId id="268"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1500" y="5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886" y="-8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1337ECE-2575-4ED1-B550-59E1BD78B897}" type="datetimeFigureOut">
              <a:rPr lang="en-GB" smtClean="0"/>
              <a:t>09/09/2026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EB8894B-4A78-4D9C-80EB-E7018A5492DE}" type="slidenum">
              <a:rPr lang="en-GB" smtClean="0"/>
              <a:t>‹#›</a:t>
            </a:fld>
            <a:endParaRPr lang="en-GB"/>
          </a:p>
        </p:txBody>
      </p:sp>
    </p:spTree>
    <p:extLst>
      <p:ext uri="{BB962C8B-B14F-4D97-AF65-F5344CB8AC3E}">
        <p14:creationId xmlns:p14="http://schemas.microsoft.com/office/powerpoint/2010/main" val="30020361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E00AAED-2499-4C5F-B6A8-9AA2577B4920}" type="datetimeFigureOut">
              <a:rPr lang="en-GB" smtClean="0"/>
              <a:t>08/09/2026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1E13AA1-E161-4371-B7DC-678D685922B2}" type="slidenum">
              <a:rPr lang="en-GB" smtClean="0"/>
              <a:t>‹#›</a:t>
            </a:fld>
            <a:endParaRPr lang="en-GB"/>
          </a:p>
        </p:txBody>
      </p:sp>
    </p:spTree>
    <p:extLst>
      <p:ext uri="{BB962C8B-B14F-4D97-AF65-F5344CB8AC3E}">
        <p14:creationId xmlns:p14="http://schemas.microsoft.com/office/powerpoint/2010/main" val="2171077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a:t>
            </a:fld>
            <a:endParaRPr lang="en-GB"/>
          </a:p>
        </p:txBody>
      </p:sp>
    </p:spTree>
    <p:extLst>
      <p:ext uri="{BB962C8B-B14F-4D97-AF65-F5344CB8AC3E}">
        <p14:creationId xmlns:p14="http://schemas.microsoft.com/office/powerpoint/2010/main" val="924258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would say 9:00 and I’d also say that the register closes at 9:05</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2</a:t>
            </a:fld>
            <a:endParaRPr lang="en-GB"/>
          </a:p>
        </p:txBody>
      </p:sp>
    </p:spTree>
    <p:extLst>
      <p:ext uri="{BB962C8B-B14F-4D97-AF65-F5344CB8AC3E}">
        <p14:creationId xmlns:p14="http://schemas.microsoft.com/office/powerpoint/2010/main" val="2261938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think perhaps don’t use quite so many colours – it’s not quite clear why the colours are different from each other and it’s a bit confusing.  Also, focused has just one s.  Thursday is Singing or Makaton Assembly – I would also add that Wednesday is vicar’s assembly.</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3</a:t>
            </a:fld>
            <a:endParaRPr lang="en-GB"/>
          </a:p>
        </p:txBody>
      </p:sp>
    </p:spTree>
    <p:extLst>
      <p:ext uri="{BB962C8B-B14F-4D97-AF65-F5344CB8AC3E}">
        <p14:creationId xmlns:p14="http://schemas.microsoft.com/office/powerpoint/2010/main" val="126535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that there is a second book they can bring home which</a:t>
            </a:r>
            <a:r>
              <a:rPr lang="en-GB" baseline="0" dirty="0"/>
              <a:t> is their reading for pleasure choice.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5</a:t>
            </a:fld>
            <a:endParaRPr lang="en-GB"/>
          </a:p>
        </p:txBody>
      </p:sp>
    </p:spTree>
    <p:extLst>
      <p:ext uri="{BB962C8B-B14F-4D97-AF65-F5344CB8AC3E}">
        <p14:creationId xmlns:p14="http://schemas.microsoft.com/office/powerpoint/2010/main" val="2851218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6</a:t>
            </a:fld>
            <a:endParaRPr lang="en-GB"/>
          </a:p>
        </p:txBody>
      </p:sp>
    </p:spTree>
    <p:extLst>
      <p:ext uri="{BB962C8B-B14F-4D97-AF65-F5344CB8AC3E}">
        <p14:creationId xmlns:p14="http://schemas.microsoft.com/office/powerpoint/2010/main" val="3499088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7</a:t>
            </a:fld>
            <a:endParaRPr lang="en-GB"/>
          </a:p>
        </p:txBody>
      </p:sp>
    </p:spTree>
    <p:extLst>
      <p:ext uri="{BB962C8B-B14F-4D97-AF65-F5344CB8AC3E}">
        <p14:creationId xmlns:p14="http://schemas.microsoft.com/office/powerpoint/2010/main" val="389322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want to explain what KIRFs</a:t>
            </a:r>
            <a:r>
              <a:rPr lang="en-GB" baseline="0" dirty="0"/>
              <a:t> </a:t>
            </a:r>
            <a:r>
              <a:rPr lang="en-GB" dirty="0"/>
              <a:t>are.  They are given about 10-12 spellings not 4 or 5.</a:t>
            </a:r>
          </a:p>
        </p:txBody>
      </p:sp>
      <p:sp>
        <p:nvSpPr>
          <p:cNvPr id="4" name="Slide Number Placeholder 3"/>
          <p:cNvSpPr>
            <a:spLocks noGrp="1"/>
          </p:cNvSpPr>
          <p:nvPr>
            <p:ph type="sldNum" sz="quarter" idx="10"/>
          </p:nvPr>
        </p:nvSpPr>
        <p:spPr/>
        <p:txBody>
          <a:bodyPr/>
          <a:lstStyle/>
          <a:p>
            <a:fld id="{C1E13AA1-E161-4371-B7DC-678D685922B2}" type="slidenum">
              <a:rPr lang="en-GB" smtClean="0"/>
              <a:t>9</a:t>
            </a:fld>
            <a:endParaRPr lang="en-GB"/>
          </a:p>
        </p:txBody>
      </p:sp>
    </p:spTree>
    <p:extLst>
      <p:ext uri="{BB962C8B-B14F-4D97-AF65-F5344CB8AC3E}">
        <p14:creationId xmlns:p14="http://schemas.microsoft.com/office/powerpoint/2010/main" val="895064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would add details of what</a:t>
            </a:r>
            <a:r>
              <a:rPr lang="en-GB" baseline="0" dirty="0"/>
              <a:t> exactly should be in the pencil case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10</a:t>
            </a:fld>
            <a:endParaRPr lang="en-GB"/>
          </a:p>
        </p:txBody>
      </p:sp>
    </p:spTree>
    <p:extLst>
      <p:ext uri="{BB962C8B-B14F-4D97-AF65-F5344CB8AC3E}">
        <p14:creationId xmlns:p14="http://schemas.microsoft.com/office/powerpoint/2010/main" val="377465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11</a:t>
            </a:fld>
            <a:endParaRPr lang="en-GB"/>
          </a:p>
        </p:txBody>
      </p:sp>
    </p:spTree>
    <p:extLst>
      <p:ext uri="{BB962C8B-B14F-4D97-AF65-F5344CB8AC3E}">
        <p14:creationId xmlns:p14="http://schemas.microsoft.com/office/powerpoint/2010/main" val="3407801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12</a:t>
            </a:fld>
            <a:endParaRPr lang="en-GB"/>
          </a:p>
        </p:txBody>
      </p:sp>
    </p:spTree>
    <p:extLst>
      <p:ext uri="{BB962C8B-B14F-4D97-AF65-F5344CB8AC3E}">
        <p14:creationId xmlns:p14="http://schemas.microsoft.com/office/powerpoint/2010/main" val="2508590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620889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95158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A35325-3D13-4769-BC0E-CFE8E010D48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37500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A35325-3D13-4769-BC0E-CFE8E010D48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27901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A35325-3D13-4769-BC0E-CFE8E010D48D}"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36553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A35325-3D13-4769-BC0E-CFE8E010D48D}"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485387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35325-3D13-4769-BC0E-CFE8E010D48D}"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64985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09303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50074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56311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0049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A35325-3D13-4769-BC0E-CFE8E010D48D}" type="datetimeFigureOut">
              <a:rPr lang="en-GB" smtClean="0"/>
              <a:t>08/09/2026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34F2F-F237-49F9-995A-71A62FB1725E}" type="slidenum">
              <a:rPr lang="en-GB" smtClean="0"/>
              <a:t>‹#›</a:t>
            </a:fld>
            <a:endParaRPr lang="en-GB"/>
          </a:p>
        </p:txBody>
      </p:sp>
    </p:spTree>
    <p:extLst>
      <p:ext uri="{BB962C8B-B14F-4D97-AF65-F5344CB8AC3E}">
        <p14:creationId xmlns:p14="http://schemas.microsoft.com/office/powerpoint/2010/main" val="1529936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www.cheapsideschool.org.uk/" TargetMode="Externa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www.cheapsideschool.org.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cheapsideschool.org.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s://www.cheapsideschool.org.u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hyperlink" Target="https://www.cheapsideschool.org.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hyperlink" Target="https://www.cheapsideschool.org.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hyperlink" Target="https://www.cheapsideschool.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hyperlink" Target="https://www.cheapsideschool.org.u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www.cheapsideschool.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ommon kingfisher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r="3" b="5438"/>
          <a:stretch>
            <a:fillRect/>
          </a:stretch>
        </p:blipFill>
        <p:spPr bwMode="auto">
          <a:xfrm>
            <a:off x="20" y="10"/>
            <a:ext cx="72522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46" name="Rectangle 1045">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493880" y="1180361"/>
            <a:ext cx="2584324" cy="3692028"/>
          </a:xfrm>
          <a:noFill/>
        </p:spPr>
        <p:txBody>
          <a:bodyPr>
            <a:normAutofit/>
          </a:bodyPr>
          <a:lstStyle/>
          <a:p>
            <a:pPr algn="l"/>
            <a:r>
              <a:rPr lang="en-GB" sz="4500" dirty="0">
                <a:effectLst>
                  <a:outerShdw blurRad="38100" dist="38100" dir="2700000" algn="tl">
                    <a:srgbClr val="000000">
                      <a:alpha val="43137"/>
                    </a:srgbClr>
                  </a:outerShdw>
                </a:effectLst>
              </a:rPr>
              <a:t>Welcome to Kingfisher Class</a:t>
            </a:r>
          </a:p>
        </p:txBody>
      </p:sp>
      <p:sp>
        <p:nvSpPr>
          <p:cNvPr id="3" name="Subtitle 2"/>
          <p:cNvSpPr>
            <a:spLocks noGrp="1"/>
          </p:cNvSpPr>
          <p:nvPr>
            <p:ph type="subTitle" idx="1"/>
          </p:nvPr>
        </p:nvSpPr>
        <p:spPr>
          <a:xfrm>
            <a:off x="6262347" y="5093852"/>
            <a:ext cx="2584324" cy="1485319"/>
          </a:xfrm>
          <a:noFill/>
        </p:spPr>
        <p:txBody>
          <a:bodyPr>
            <a:normAutofit/>
          </a:bodyPr>
          <a:lstStyle/>
          <a:p>
            <a:pPr algn="l">
              <a:lnSpc>
                <a:spcPct val="90000"/>
              </a:lnSpc>
            </a:pPr>
            <a:r>
              <a:rPr lang="en-GB" sz="2700" dirty="0"/>
              <a:t>Thursday,  10</a:t>
            </a:r>
            <a:r>
              <a:rPr lang="en-GB" sz="2700" baseline="30000" dirty="0"/>
              <a:t>th</a:t>
            </a:r>
            <a:r>
              <a:rPr lang="en-GB" sz="2700" dirty="0"/>
              <a:t> September 2026</a:t>
            </a:r>
          </a:p>
          <a:p>
            <a:pPr algn="l">
              <a:lnSpc>
                <a:spcPct val="90000"/>
              </a:lnSpc>
            </a:pPr>
            <a:r>
              <a:rPr lang="en-GB" sz="2700" dirty="0"/>
              <a:t>Miss Grigulis</a:t>
            </a:r>
          </a:p>
          <a:p>
            <a:pPr algn="l">
              <a:lnSpc>
                <a:spcPct val="90000"/>
              </a:lnSpc>
            </a:pPr>
            <a:endParaRPr lang="en-GB" sz="2700" dirty="0"/>
          </a:p>
        </p:txBody>
      </p:sp>
      <p:sp>
        <p:nvSpPr>
          <p:cNvPr id="4" name="AutoShape 2" descr="Image result for owl carto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owl carto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owl carto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Rectangle 5">
            <a:extLst>
              <a:ext uri="{FF2B5EF4-FFF2-40B4-BE49-F238E27FC236}">
                <a16:creationId xmlns:a16="http://schemas.microsoft.com/office/drawing/2014/main" id="{AD0D265A-D09B-F36D-E92B-244C5005FF08}"/>
              </a:ext>
            </a:extLst>
          </p:cNvPr>
          <p:cNvSpPr>
            <a:spLocks noChangeArrowheads="1"/>
          </p:cNvSpPr>
          <p:nvPr/>
        </p:nvSpPr>
        <p:spPr bwMode="auto">
          <a:xfrm>
            <a:off x="4860925" y="2571337"/>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47591"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30" name="Picture 6">
            <a:extLst>
              <a:ext uri="{FF2B5EF4-FFF2-40B4-BE49-F238E27FC236}">
                <a16:creationId xmlns:a16="http://schemas.microsoft.com/office/drawing/2014/main" id="{70A9B358-0370-2ED9-C90D-B3BF269C1C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925" y="25713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chool Logo">
            <a:hlinkClick r:id="rId5" tooltip="Home Page"/>
            <a:extLst>
              <a:ext uri="{FF2B5EF4-FFF2-40B4-BE49-F238E27FC236}">
                <a16:creationId xmlns:a16="http://schemas.microsoft.com/office/drawing/2014/main" id="{3B74FF0C-078C-2112-19B1-D5755B8C1DB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40024" y="197814"/>
            <a:ext cx="1492036" cy="14074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hlinkClick r:id="rId5"/>
            <a:extLst>
              <a:ext uri="{FF2B5EF4-FFF2-40B4-BE49-F238E27FC236}">
                <a16:creationId xmlns:a16="http://schemas.microsoft.com/office/drawing/2014/main" id="{4C5F4940-276C-A3C6-8651-BB8333B134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0775" y="25713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9">
            <a:hlinkClick r:id="rId5"/>
            <a:extLst>
              <a:ext uri="{FF2B5EF4-FFF2-40B4-BE49-F238E27FC236}">
                <a16:creationId xmlns:a16="http://schemas.microsoft.com/office/drawing/2014/main" id="{222396B7-6983-3CA0-7F68-E37C927BF5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4125" y="2571337"/>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582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93DCE1D-6B16-9A79-2EA1-323D472E421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r="2" b="5438"/>
          <a:stretch>
            <a:fillRect/>
          </a:stretch>
        </p:blipFill>
        <p:spPr>
          <a:xfrm>
            <a:off x="1891767" y="10"/>
            <a:ext cx="7252231" cy="6857990"/>
          </a:xfrm>
          <a:prstGeom prst="rect">
            <a:avLst/>
          </a:prstGeom>
        </p:spPr>
      </p:pic>
      <p:sp>
        <p:nvSpPr>
          <p:cNvPr id="23" name="Rectangle 2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365125"/>
            <a:ext cx="2866641" cy="1899912"/>
          </a:xfrm>
        </p:spPr>
        <p:txBody>
          <a:bodyPr>
            <a:normAutofit/>
          </a:bodyPr>
          <a:lstStyle/>
          <a:p>
            <a:r>
              <a:rPr lang="en-GB" sz="3500"/>
              <a:t>General Information</a:t>
            </a:r>
          </a:p>
        </p:txBody>
      </p:sp>
      <p:sp>
        <p:nvSpPr>
          <p:cNvPr id="3" name="Content Placeholder 2"/>
          <p:cNvSpPr>
            <a:spLocks noGrp="1"/>
          </p:cNvSpPr>
          <p:nvPr>
            <p:ph idx="1"/>
          </p:nvPr>
        </p:nvSpPr>
        <p:spPr>
          <a:xfrm>
            <a:off x="628650" y="2434201"/>
            <a:ext cx="3367286" cy="3742762"/>
          </a:xfrm>
        </p:spPr>
        <p:txBody>
          <a:bodyPr>
            <a:normAutofit/>
          </a:bodyPr>
          <a:lstStyle/>
          <a:p>
            <a:r>
              <a:rPr lang="en-GB" dirty="0"/>
              <a:t>8:30am - School gate opens </a:t>
            </a:r>
          </a:p>
          <a:p>
            <a:r>
              <a:rPr lang="en-GB" dirty="0"/>
              <a:t>8:50am - Registration closes</a:t>
            </a:r>
          </a:p>
          <a:p>
            <a:r>
              <a:rPr lang="en-GB" dirty="0"/>
              <a:t>3:20pm - Pick up time</a:t>
            </a:r>
          </a:p>
        </p:txBody>
      </p:sp>
      <p:pic>
        <p:nvPicPr>
          <p:cNvPr id="6" name="Picture 4" descr="School Logo">
            <a:hlinkClick r:id="rId4" tooltip="Home Page"/>
            <a:extLst>
              <a:ext uri="{FF2B5EF4-FFF2-40B4-BE49-F238E27FC236}">
                <a16:creationId xmlns:a16="http://schemas.microsoft.com/office/drawing/2014/main" id="{9F592CA5-745C-E090-3CF0-E1F14C76D22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1316" y="188640"/>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94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0A604E4-7307-451C-93BE-F1F7E1BF3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4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7F3A0AA-35E5-4085-942B-73783903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282344"/>
            <a:ext cx="9143997"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02F5C38-C747-4173-ABBF-656E39E82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5282344"/>
            <a:ext cx="6086475"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5282344"/>
            <a:ext cx="9143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4784" y="5490971"/>
            <a:ext cx="7719623" cy="1159200"/>
          </a:xfrm>
        </p:spPr>
        <p:txBody>
          <a:bodyPr vert="horz" lIns="91440" tIns="45720" rIns="91440" bIns="45720" rtlCol="0" anchor="ctr">
            <a:normAutofit/>
          </a:bodyPr>
          <a:lstStyle/>
          <a:p>
            <a:pPr>
              <a:lnSpc>
                <a:spcPct val="90000"/>
              </a:lnSpc>
            </a:pPr>
            <a:r>
              <a:rPr lang="en-US" sz="3500" kern="1200" dirty="0">
                <a:solidFill>
                  <a:srgbClr val="FFFFFF"/>
                </a:solidFill>
                <a:latin typeface="+mj-lt"/>
                <a:ea typeface="+mj-ea"/>
                <a:cs typeface="+mj-cs"/>
              </a:rPr>
              <a:t>Weekly Timetable – Autumn 1</a:t>
            </a:r>
          </a:p>
        </p:txBody>
      </p:sp>
      <p:sp>
        <p:nvSpPr>
          <p:cNvPr id="6" name="TextBox 5">
            <a:extLst>
              <a:ext uri="{FF2B5EF4-FFF2-40B4-BE49-F238E27FC236}">
                <a16:creationId xmlns:a16="http://schemas.microsoft.com/office/drawing/2014/main" id="{07BE716E-C35C-3240-F475-8A2B532C67BD}"/>
              </a:ext>
            </a:extLst>
          </p:cNvPr>
          <p:cNvSpPr txBox="1"/>
          <p:nvPr/>
        </p:nvSpPr>
        <p:spPr>
          <a:xfrm>
            <a:off x="120421" y="3573016"/>
            <a:ext cx="8903158" cy="1754326"/>
          </a:xfrm>
          <a:prstGeom prst="rect">
            <a:avLst/>
          </a:prstGeom>
          <a:noFill/>
        </p:spPr>
        <p:txBody>
          <a:bodyPr wrap="square" rtlCol="0">
            <a:spAutoFit/>
          </a:bodyPr>
          <a:lstStyle/>
          <a:p>
            <a:r>
              <a:rPr lang="en-GB" dirty="0">
                <a:highlight>
                  <a:srgbClr val="FFFF00"/>
                </a:highlight>
              </a:rPr>
              <a:t>Important Information: </a:t>
            </a:r>
          </a:p>
          <a:p>
            <a:r>
              <a:rPr lang="en-GB" dirty="0">
                <a:highlight>
                  <a:srgbClr val="FFFF00"/>
                </a:highlight>
              </a:rPr>
              <a:t>PE Thursday and Friday </a:t>
            </a:r>
          </a:p>
          <a:p>
            <a:r>
              <a:rPr lang="en-GB" dirty="0">
                <a:highlight>
                  <a:srgbClr val="FFFF00"/>
                </a:highlight>
              </a:rPr>
              <a:t>Forest School Thursday</a:t>
            </a:r>
          </a:p>
          <a:p>
            <a:r>
              <a:rPr lang="en-GB" dirty="0">
                <a:highlight>
                  <a:srgbClr val="FFFF00"/>
                </a:highlight>
              </a:rPr>
              <a:t>Reading books in every day with yellow reading record. </a:t>
            </a:r>
          </a:p>
          <a:p>
            <a:r>
              <a:rPr lang="en-GB" dirty="0">
                <a:highlight>
                  <a:srgbClr val="FFFF00"/>
                </a:highlight>
              </a:rPr>
              <a:t>Free Reader’s: Please sign your child’s book once they have read it.</a:t>
            </a:r>
          </a:p>
          <a:p>
            <a:r>
              <a:rPr lang="en-GB" dirty="0">
                <a:highlight>
                  <a:srgbClr val="FFFF00"/>
                </a:highlight>
              </a:rPr>
              <a:t>Phased reading books: To be read daily and parent signs off.  Please read three times.</a:t>
            </a:r>
          </a:p>
        </p:txBody>
      </p:sp>
      <p:pic>
        <p:nvPicPr>
          <p:cNvPr id="5" name="Picture 4">
            <a:extLst>
              <a:ext uri="{FF2B5EF4-FFF2-40B4-BE49-F238E27FC236}">
                <a16:creationId xmlns:a16="http://schemas.microsoft.com/office/drawing/2014/main" id="{BF2BD94C-37A4-6D81-6E3D-BB08A2D807CE}"/>
              </a:ext>
            </a:extLst>
          </p:cNvPr>
          <p:cNvPicPr>
            <a:picLocks noChangeAspect="1"/>
          </p:cNvPicPr>
          <p:nvPr/>
        </p:nvPicPr>
        <p:blipFill>
          <a:blip r:embed="rId3"/>
          <a:stretch>
            <a:fillRect/>
          </a:stretch>
        </p:blipFill>
        <p:spPr>
          <a:xfrm>
            <a:off x="-3" y="0"/>
            <a:ext cx="9252727" cy="3861048"/>
          </a:xfrm>
          <a:prstGeom prst="rect">
            <a:avLst/>
          </a:prstGeom>
        </p:spPr>
      </p:pic>
    </p:spTree>
    <p:extLst>
      <p:ext uri="{BB962C8B-B14F-4D97-AF65-F5344CB8AC3E}">
        <p14:creationId xmlns:p14="http://schemas.microsoft.com/office/powerpoint/2010/main" val="257446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C668775-5BFC-A89A-D95C-73E298BF30FB}"/>
              </a:ext>
            </a:extLst>
          </p:cNvPr>
          <p:cNvSpPr txBox="1"/>
          <p:nvPr/>
        </p:nvSpPr>
        <p:spPr>
          <a:xfrm>
            <a:off x="488730" y="236483"/>
            <a:ext cx="843455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dirty="0">
                <a:cs typeface="Calibri"/>
              </a:rPr>
              <a:t>Year 4 Autumn Term Topic Map</a:t>
            </a:r>
            <a:endParaRPr lang="en-GB" sz="3600">
              <a:cs typeface="Calibri"/>
            </a:endParaRPr>
          </a:p>
        </p:txBody>
      </p:sp>
      <p:pic>
        <p:nvPicPr>
          <p:cNvPr id="2" name="Picture 1"/>
          <p:cNvPicPr>
            <a:picLocks noChangeAspect="1"/>
          </p:cNvPicPr>
          <p:nvPr/>
        </p:nvPicPr>
        <p:blipFill>
          <a:blip r:embed="rId2"/>
          <a:stretch>
            <a:fillRect/>
          </a:stretch>
        </p:blipFill>
        <p:spPr>
          <a:xfrm>
            <a:off x="1" y="882814"/>
            <a:ext cx="9144000" cy="5975186"/>
          </a:xfrm>
          <a:prstGeom prst="rect">
            <a:avLst/>
          </a:prstGeom>
        </p:spPr>
      </p:pic>
    </p:spTree>
    <p:extLst>
      <p:ext uri="{BB962C8B-B14F-4D97-AF65-F5344CB8AC3E}">
        <p14:creationId xmlns:p14="http://schemas.microsoft.com/office/powerpoint/2010/main" val="3381866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2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500" dirty="0">
                <a:solidFill>
                  <a:srgbClr val="FFFFFF"/>
                </a:solidFill>
              </a:rPr>
              <a:t>Reading</a:t>
            </a:r>
          </a:p>
        </p:txBody>
      </p:sp>
      <p:sp>
        <p:nvSpPr>
          <p:cNvPr id="3" name="Content Placeholder 2"/>
          <p:cNvSpPr>
            <a:spLocks noGrp="1"/>
          </p:cNvSpPr>
          <p:nvPr>
            <p:ph idx="1"/>
          </p:nvPr>
        </p:nvSpPr>
        <p:spPr>
          <a:xfrm>
            <a:off x="3436295" y="649480"/>
            <a:ext cx="5357664" cy="6019880"/>
          </a:xfrm>
        </p:spPr>
        <p:txBody>
          <a:bodyPr anchor="ctr">
            <a:normAutofit lnSpcReduction="10000"/>
          </a:bodyPr>
          <a:lstStyle/>
          <a:p>
            <a:pPr>
              <a:lnSpc>
                <a:spcPct val="90000"/>
              </a:lnSpc>
            </a:pPr>
            <a:r>
              <a:rPr lang="en-GB" sz="2000" dirty="0"/>
              <a:t>When the children come in each morning they have the opportunity to change their reading book and take part in some independent reading</a:t>
            </a:r>
          </a:p>
          <a:p>
            <a:pPr>
              <a:lnSpc>
                <a:spcPct val="90000"/>
              </a:lnSpc>
            </a:pPr>
            <a:r>
              <a:rPr lang="en-GB" sz="2000" dirty="0"/>
              <a:t>Guided Reading every day using VIPERS and meaning your child will read every day with me too! </a:t>
            </a:r>
            <a:endParaRPr lang="en-GB" sz="2000" b="1" dirty="0"/>
          </a:p>
          <a:p>
            <a:pPr>
              <a:lnSpc>
                <a:spcPct val="90000"/>
              </a:lnSpc>
            </a:pPr>
            <a:r>
              <a:rPr lang="en-GB" sz="2000" dirty="0"/>
              <a:t>They will be allocated a book from school according to their </a:t>
            </a:r>
            <a:r>
              <a:rPr lang="en-GB" sz="2000" b="1" dirty="0"/>
              <a:t>reading level</a:t>
            </a:r>
            <a:r>
              <a:rPr lang="en-GB" sz="2000" dirty="0"/>
              <a:t>. The children are also allowed to have a second book from the bookcase which they can bring home to read for pleasure. They can change these at school and we will keep track of these. Your child will also be read with at school, we keep a log of this in class</a:t>
            </a:r>
          </a:p>
          <a:p>
            <a:pPr>
              <a:lnSpc>
                <a:spcPct val="90000"/>
              </a:lnSpc>
            </a:pPr>
            <a:r>
              <a:rPr lang="en-GB" sz="2000" dirty="0"/>
              <a:t>Reading is a great way of understanding the world and reading to your child is as important as listening to your child read.  We’re already talking about fun ways to read.. Hot chocolate, outdoors etc Book Talk already happening in class too! </a:t>
            </a:r>
          </a:p>
        </p:txBody>
      </p:sp>
      <p:pic>
        <p:nvPicPr>
          <p:cNvPr id="5" name="Picture 4" descr="School Logo">
            <a:hlinkClick r:id="rId3" tooltip="Home Page"/>
            <a:extLst>
              <a:ext uri="{FF2B5EF4-FFF2-40B4-BE49-F238E27FC236}">
                <a16:creationId xmlns:a16="http://schemas.microsoft.com/office/drawing/2014/main" id="{F0A5EB81-9C9F-3AC3-C924-EC012762F3C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67050" y="390054"/>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33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 name="Rectangle 2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Freeform: Shape 3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0" name="Rectangle 3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Writing</a:t>
            </a:r>
          </a:p>
        </p:txBody>
      </p:sp>
      <p:sp>
        <p:nvSpPr>
          <p:cNvPr id="3" name="Content Placeholder 2"/>
          <p:cNvSpPr>
            <a:spLocks noGrp="1"/>
          </p:cNvSpPr>
          <p:nvPr>
            <p:ph idx="1"/>
          </p:nvPr>
        </p:nvSpPr>
        <p:spPr>
          <a:xfrm>
            <a:off x="3437193" y="980728"/>
            <a:ext cx="4916510" cy="5546047"/>
          </a:xfrm>
        </p:spPr>
        <p:txBody>
          <a:bodyPr anchor="ctr">
            <a:noAutofit/>
          </a:bodyPr>
          <a:lstStyle/>
          <a:p>
            <a:r>
              <a:rPr lang="en-GB" sz="2400" dirty="0"/>
              <a:t>Key skills being covered through the ‘I am a Clever Writer’ scheme:</a:t>
            </a:r>
          </a:p>
          <a:p>
            <a:pPr lvl="1"/>
            <a:r>
              <a:rPr lang="en-GB" sz="2400" dirty="0"/>
              <a:t>Spelling, grammar and punctuation</a:t>
            </a:r>
          </a:p>
          <a:p>
            <a:pPr lvl="1"/>
            <a:r>
              <a:rPr lang="en-GB" sz="2400" dirty="0"/>
              <a:t>Story writing and descriptive writing</a:t>
            </a:r>
          </a:p>
          <a:p>
            <a:pPr lvl="1"/>
            <a:r>
              <a:rPr lang="en-GB" sz="2400" dirty="0"/>
              <a:t>Poetry</a:t>
            </a:r>
          </a:p>
          <a:p>
            <a:pPr lvl="1"/>
            <a:r>
              <a:rPr lang="en-GB" sz="2400" dirty="0"/>
              <a:t>Non-fiction writing</a:t>
            </a:r>
          </a:p>
          <a:p>
            <a:pPr lvl="2"/>
            <a:r>
              <a:rPr lang="en-GB" dirty="0"/>
              <a:t>Non-chronological reports</a:t>
            </a:r>
          </a:p>
          <a:p>
            <a:pPr lvl="2"/>
            <a:r>
              <a:rPr lang="en-GB" dirty="0"/>
              <a:t>Recount texts</a:t>
            </a:r>
          </a:p>
          <a:p>
            <a:pPr lvl="2"/>
            <a:r>
              <a:rPr lang="en-GB" dirty="0"/>
              <a:t>Information texts</a:t>
            </a:r>
          </a:p>
          <a:p>
            <a:pPr lvl="2"/>
            <a:r>
              <a:rPr lang="en-GB" dirty="0"/>
              <a:t>Instruction texts</a:t>
            </a:r>
          </a:p>
        </p:txBody>
      </p:sp>
      <p:pic>
        <p:nvPicPr>
          <p:cNvPr id="7" name="Picture 4" descr="School Logo">
            <a:hlinkClick r:id="rId3" tooltip="Home Page"/>
            <a:extLst>
              <a:ext uri="{FF2B5EF4-FFF2-40B4-BE49-F238E27FC236}">
                <a16:creationId xmlns:a16="http://schemas.microsoft.com/office/drawing/2014/main" id="{ADCB3232-ECF9-0B33-A2F2-C2E7D928A99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53803" y="422185"/>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63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Maths</a:t>
            </a:r>
          </a:p>
        </p:txBody>
      </p:sp>
      <p:sp>
        <p:nvSpPr>
          <p:cNvPr id="3" name="Content Placeholder 2"/>
          <p:cNvSpPr>
            <a:spLocks noGrp="1"/>
          </p:cNvSpPr>
          <p:nvPr>
            <p:ph idx="1"/>
          </p:nvPr>
        </p:nvSpPr>
        <p:spPr>
          <a:xfrm>
            <a:off x="3607694" y="649480"/>
            <a:ext cx="4916510" cy="5546047"/>
          </a:xfrm>
        </p:spPr>
        <p:txBody>
          <a:bodyPr anchor="ctr">
            <a:normAutofit fontScale="92500" lnSpcReduction="20000"/>
          </a:bodyPr>
          <a:lstStyle/>
          <a:p>
            <a:r>
              <a:rPr lang="en-GB" sz="2400" dirty="0"/>
              <a:t>Building on all skills through White Rose Maths, with a focus on:</a:t>
            </a:r>
          </a:p>
          <a:p>
            <a:pPr lvl="1"/>
            <a:r>
              <a:rPr lang="en-GB" sz="2400" dirty="0"/>
              <a:t>Arithmetic and number fluency (including times tables)</a:t>
            </a:r>
          </a:p>
          <a:p>
            <a:pPr lvl="1"/>
            <a:r>
              <a:rPr lang="en-GB" sz="2400" dirty="0"/>
              <a:t>Problem solving </a:t>
            </a:r>
          </a:p>
          <a:p>
            <a:pPr lvl="1"/>
            <a:r>
              <a:rPr lang="en-GB" sz="2400" dirty="0"/>
              <a:t>Space, shape and measure (including telling the time)</a:t>
            </a:r>
          </a:p>
          <a:p>
            <a:r>
              <a:rPr lang="en-GB" sz="2400" dirty="0"/>
              <a:t>Any practical reinforcement you can do at home is greatly appreciated e.g. finding opportunities to tell the time or work out how long until tea-time; reciting times tables or counting in multiples of a given number when in the car. Playing on-line maths games.  On the year 4 class pages will be KIRF’s for each term for you to learn with your children and an outline of the units of work that will be covered. </a:t>
            </a:r>
          </a:p>
          <a:p>
            <a:pPr marL="0" indent="0">
              <a:buNone/>
            </a:pPr>
            <a:endParaRPr lang="en-GB" sz="1700" dirty="0"/>
          </a:p>
        </p:txBody>
      </p:sp>
      <p:pic>
        <p:nvPicPr>
          <p:cNvPr id="4" name="Picture 4" descr="School Logo">
            <a:hlinkClick r:id="rId3" tooltip="Home Page"/>
            <a:extLst>
              <a:ext uri="{FF2B5EF4-FFF2-40B4-BE49-F238E27FC236}">
                <a16:creationId xmlns:a16="http://schemas.microsoft.com/office/drawing/2014/main" id="{C500D4D5-9662-2C02-9A51-A05C6917A8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59030" y="205191"/>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35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4839FC-5E0A-F205-14B5-BC969B351F38}"/>
              </a:ext>
            </a:extLst>
          </p:cNvPr>
          <p:cNvSpPr/>
          <p:nvPr/>
        </p:nvSpPr>
        <p:spPr>
          <a:xfrm>
            <a:off x="0" y="0"/>
            <a:ext cx="9144000" cy="6858000"/>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EF637AF-B6C8-AD24-3ADE-EE417B40D846}"/>
              </a:ext>
            </a:extLst>
          </p:cNvPr>
          <p:cNvSpPr txBox="1"/>
          <p:nvPr/>
        </p:nvSpPr>
        <p:spPr>
          <a:xfrm>
            <a:off x="323528" y="260648"/>
            <a:ext cx="8496944" cy="923330"/>
          </a:xfrm>
          <a:prstGeom prst="rect">
            <a:avLst/>
          </a:prstGeom>
          <a:noFill/>
        </p:spPr>
        <p:txBody>
          <a:bodyPr wrap="square" rtlCol="0">
            <a:spAutoFit/>
          </a:bodyPr>
          <a:lstStyle/>
          <a:p>
            <a:r>
              <a:rPr lang="en-GB" dirty="0"/>
              <a:t>IMPORTANT INFORMATION TIME! Focus….</a:t>
            </a:r>
          </a:p>
          <a:p>
            <a:endParaRPr lang="en-GB" dirty="0"/>
          </a:p>
          <a:p>
            <a:r>
              <a:rPr lang="en-GB" dirty="0"/>
              <a:t> </a:t>
            </a:r>
          </a:p>
        </p:txBody>
      </p:sp>
      <p:pic>
        <p:nvPicPr>
          <p:cNvPr id="5" name="Picture 4">
            <a:extLst>
              <a:ext uri="{FF2B5EF4-FFF2-40B4-BE49-F238E27FC236}">
                <a16:creationId xmlns:a16="http://schemas.microsoft.com/office/drawing/2014/main" id="{43FA41AB-C3C6-E0AA-A11B-7A11C6809A24}"/>
              </a:ext>
            </a:extLst>
          </p:cNvPr>
          <p:cNvPicPr>
            <a:picLocks noChangeAspect="1"/>
          </p:cNvPicPr>
          <p:nvPr/>
        </p:nvPicPr>
        <p:blipFill>
          <a:blip r:embed="rId2"/>
          <a:stretch>
            <a:fillRect/>
          </a:stretch>
        </p:blipFill>
        <p:spPr>
          <a:xfrm>
            <a:off x="6288325" y="188640"/>
            <a:ext cx="2693911" cy="2016224"/>
          </a:xfrm>
          <a:prstGeom prst="rect">
            <a:avLst/>
          </a:prstGeom>
        </p:spPr>
      </p:pic>
      <p:pic>
        <p:nvPicPr>
          <p:cNvPr id="7" name="Picture 6">
            <a:extLst>
              <a:ext uri="{FF2B5EF4-FFF2-40B4-BE49-F238E27FC236}">
                <a16:creationId xmlns:a16="http://schemas.microsoft.com/office/drawing/2014/main" id="{D11BD849-6918-9297-56D7-3F43CBCE0431}"/>
              </a:ext>
            </a:extLst>
          </p:cNvPr>
          <p:cNvPicPr>
            <a:picLocks noChangeAspect="1"/>
          </p:cNvPicPr>
          <p:nvPr/>
        </p:nvPicPr>
        <p:blipFill>
          <a:blip r:embed="rId3"/>
          <a:stretch>
            <a:fillRect/>
          </a:stretch>
        </p:blipFill>
        <p:spPr>
          <a:xfrm>
            <a:off x="25219" y="4588526"/>
            <a:ext cx="2120652" cy="2267040"/>
          </a:xfrm>
          <a:prstGeom prst="rect">
            <a:avLst/>
          </a:prstGeom>
        </p:spPr>
      </p:pic>
      <p:pic>
        <p:nvPicPr>
          <p:cNvPr id="9" name="Picture 8">
            <a:extLst>
              <a:ext uri="{FF2B5EF4-FFF2-40B4-BE49-F238E27FC236}">
                <a16:creationId xmlns:a16="http://schemas.microsoft.com/office/drawing/2014/main" id="{ABAE70E0-D5C3-D2F8-0703-F64ECC444052}"/>
              </a:ext>
            </a:extLst>
          </p:cNvPr>
          <p:cNvPicPr>
            <a:picLocks noChangeAspect="1"/>
          </p:cNvPicPr>
          <p:nvPr/>
        </p:nvPicPr>
        <p:blipFill>
          <a:blip r:embed="rId4"/>
          <a:stretch>
            <a:fillRect/>
          </a:stretch>
        </p:blipFill>
        <p:spPr>
          <a:xfrm>
            <a:off x="5089706" y="4575139"/>
            <a:ext cx="4029075" cy="2247900"/>
          </a:xfrm>
          <a:prstGeom prst="rect">
            <a:avLst/>
          </a:prstGeom>
        </p:spPr>
      </p:pic>
      <p:sp>
        <p:nvSpPr>
          <p:cNvPr id="10" name="TextBox 9">
            <a:extLst>
              <a:ext uri="{FF2B5EF4-FFF2-40B4-BE49-F238E27FC236}">
                <a16:creationId xmlns:a16="http://schemas.microsoft.com/office/drawing/2014/main" id="{5BBC8DCD-E096-7F42-CE49-6E79B7558968}"/>
              </a:ext>
            </a:extLst>
          </p:cNvPr>
          <p:cNvSpPr txBox="1"/>
          <p:nvPr/>
        </p:nvSpPr>
        <p:spPr>
          <a:xfrm>
            <a:off x="179512" y="722313"/>
            <a:ext cx="5832648" cy="4524315"/>
          </a:xfrm>
          <a:prstGeom prst="rect">
            <a:avLst/>
          </a:prstGeom>
          <a:noFill/>
        </p:spPr>
        <p:txBody>
          <a:bodyPr wrap="square" rtlCol="0">
            <a:spAutoFit/>
          </a:bodyPr>
          <a:lstStyle/>
          <a:p>
            <a:r>
              <a:rPr lang="en-GB" dirty="0"/>
              <a:t>Main focus for year 4 is the Times Tables test. </a:t>
            </a:r>
          </a:p>
          <a:p>
            <a:endParaRPr lang="en-GB" dirty="0"/>
          </a:p>
          <a:p>
            <a:r>
              <a:rPr lang="en-GB" dirty="0"/>
              <a:t>What is it? The Year 4 Multiplication Tables Check (MTC) is a statutory, on-screen test administered to pupils in England during June to check fluent recall of times tables up to 12 × 12. Starts, Monday, 7</a:t>
            </a:r>
            <a:r>
              <a:rPr lang="en-GB" baseline="30000" dirty="0"/>
              <a:t>th</a:t>
            </a:r>
            <a:r>
              <a:rPr lang="en-GB" dirty="0"/>
              <a:t> June 2027 and we have two weeks to test the children within this time period.  </a:t>
            </a:r>
          </a:p>
          <a:p>
            <a:r>
              <a:rPr lang="en-GB" dirty="0"/>
              <a:t>We need to live, breathe and eat times tables.  I have already started testing them and you will have weekly times table test go home on Friday and then the children will be tested the following Friday.  We will start with 2,5,10 x tables and then move on from there.  Also, playing TTRS and the children know how to access and play this will be engaging for them along side the up coming national test.  </a:t>
            </a:r>
          </a:p>
          <a:p>
            <a:endParaRPr lang="en-GB" dirty="0"/>
          </a:p>
          <a:p>
            <a:endParaRPr lang="en-GB" dirty="0"/>
          </a:p>
        </p:txBody>
      </p:sp>
    </p:spTree>
    <p:extLst>
      <p:ext uri="{BB962C8B-B14F-4D97-AF65-F5344CB8AC3E}">
        <p14:creationId xmlns:p14="http://schemas.microsoft.com/office/powerpoint/2010/main" val="3219842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Homework</a:t>
            </a:r>
          </a:p>
        </p:txBody>
      </p:sp>
      <p:sp>
        <p:nvSpPr>
          <p:cNvPr id="3" name="Content Placeholder 2"/>
          <p:cNvSpPr>
            <a:spLocks noGrp="1"/>
          </p:cNvSpPr>
          <p:nvPr>
            <p:ph idx="1"/>
          </p:nvPr>
        </p:nvSpPr>
        <p:spPr>
          <a:xfrm>
            <a:off x="3458575" y="586854"/>
            <a:ext cx="5356794" cy="5862223"/>
          </a:xfrm>
        </p:spPr>
        <p:txBody>
          <a:bodyPr vert="horz" lIns="91440" tIns="45720" rIns="91440" bIns="45720" rtlCol="0" anchor="ctr">
            <a:noAutofit/>
          </a:bodyPr>
          <a:lstStyle/>
          <a:p>
            <a:r>
              <a:rPr lang="en-GB" sz="2200" b="1" dirty="0"/>
              <a:t>Daily Spellings</a:t>
            </a:r>
            <a:r>
              <a:rPr lang="en-GB" sz="2200" dirty="0"/>
              <a:t> – children will be set given 10-12 spellings on a Monday and will be tested on the following Monday. The spellings are based on the spellings for Year 3&amp;4 curriculum. You will receive a marked copy of the spellings and spellings that have been marked incorrect will be repeated. First test Monday, 21</a:t>
            </a:r>
            <a:r>
              <a:rPr lang="en-GB" sz="2200" baseline="30000" dirty="0"/>
              <a:t>st</a:t>
            </a:r>
            <a:r>
              <a:rPr lang="en-GB" sz="2200" dirty="0"/>
              <a:t> September 2026. </a:t>
            </a:r>
          </a:p>
          <a:p>
            <a:r>
              <a:rPr lang="en-GB" sz="2200" b="1" dirty="0"/>
              <a:t>Times tables</a:t>
            </a:r>
            <a:r>
              <a:rPr lang="en-GB" sz="2200" dirty="0"/>
              <a:t> Using the TTRS website, children have log-ins and are expected to engage with this website as often as possible.  Hard copy test given out every Monday to practice for a test the following Monday. First test Monday, 21</a:t>
            </a:r>
            <a:r>
              <a:rPr lang="en-GB" sz="2200" baseline="30000" dirty="0"/>
              <a:t>st</a:t>
            </a:r>
            <a:r>
              <a:rPr lang="en-GB" sz="2200" dirty="0"/>
              <a:t> September 2026. </a:t>
            </a:r>
          </a:p>
          <a:p>
            <a:r>
              <a:rPr lang="en-US" sz="2200" b="1" dirty="0"/>
              <a:t>Homework Buffet </a:t>
            </a:r>
            <a:r>
              <a:rPr lang="en-US" sz="1800" dirty="0"/>
              <a:t>These will be creative activities, related to current learning in school. They can be done in any order! First one released on class pages 21</a:t>
            </a:r>
            <a:r>
              <a:rPr lang="en-US" sz="1800" baseline="30000" dirty="0"/>
              <a:t>st</a:t>
            </a:r>
            <a:r>
              <a:rPr lang="en-US" sz="1800" dirty="0"/>
              <a:t> September 2026.</a:t>
            </a:r>
            <a:endParaRPr lang="en-GB" sz="1800" b="1" dirty="0"/>
          </a:p>
        </p:txBody>
      </p:sp>
      <p:pic>
        <p:nvPicPr>
          <p:cNvPr id="4" name="Picture 4" descr="School Logo">
            <a:hlinkClick r:id="rId3" tooltip="Home Page"/>
            <a:extLst>
              <a:ext uri="{FF2B5EF4-FFF2-40B4-BE49-F238E27FC236}">
                <a16:creationId xmlns:a16="http://schemas.microsoft.com/office/drawing/2014/main" id="{C721FC65-78C3-A695-4983-C51A6755995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5297" y="205191"/>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20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What’s needed in school each day:</a:t>
            </a:r>
          </a:p>
        </p:txBody>
      </p:sp>
      <p:sp>
        <p:nvSpPr>
          <p:cNvPr id="3" name="Content Placeholder 2"/>
          <p:cNvSpPr>
            <a:spLocks noGrp="1"/>
          </p:cNvSpPr>
          <p:nvPr>
            <p:ph idx="1"/>
          </p:nvPr>
        </p:nvSpPr>
        <p:spPr>
          <a:xfrm>
            <a:off x="3607694" y="649480"/>
            <a:ext cx="4916510" cy="5546047"/>
          </a:xfrm>
        </p:spPr>
        <p:txBody>
          <a:bodyPr anchor="ctr">
            <a:normAutofit fontScale="92500" lnSpcReduction="20000"/>
          </a:bodyPr>
          <a:lstStyle/>
          <a:p>
            <a:r>
              <a:rPr lang="en-GB" sz="2800" dirty="0"/>
              <a:t>Water bottles</a:t>
            </a:r>
          </a:p>
          <a:p>
            <a:r>
              <a:rPr lang="en-GB" sz="2800" dirty="0"/>
              <a:t>Reading book – please make sure this comes back into school every day</a:t>
            </a:r>
          </a:p>
          <a:p>
            <a:r>
              <a:rPr lang="en-GB" sz="2800" dirty="0"/>
              <a:t>Pencil case – please keep this small and try to avoid children bringing in anything too precious. </a:t>
            </a:r>
          </a:p>
          <a:p>
            <a:r>
              <a:rPr lang="en-GB" sz="2800" dirty="0"/>
              <a:t>Pupils should have a pencil, ruler, rubber, sharpener and glue stick. </a:t>
            </a:r>
          </a:p>
          <a:p>
            <a:r>
              <a:rPr lang="en-US" sz="2800" dirty="0"/>
              <a:t>P.E. kits to be worn on Thursday and Friday and Thursday Forest school clothes will be needed too. </a:t>
            </a:r>
            <a:endParaRPr lang="en-GB" sz="2800" dirty="0"/>
          </a:p>
          <a:p>
            <a:endParaRPr lang="en-GB" sz="1700" dirty="0"/>
          </a:p>
        </p:txBody>
      </p:sp>
      <p:pic>
        <p:nvPicPr>
          <p:cNvPr id="4" name="Picture 4" descr="School Logo">
            <a:hlinkClick r:id="rId3" tooltip="Home Page"/>
            <a:extLst>
              <a:ext uri="{FF2B5EF4-FFF2-40B4-BE49-F238E27FC236}">
                <a16:creationId xmlns:a16="http://schemas.microsoft.com/office/drawing/2014/main" id="{47B3BEB8-4D03-DB6F-8BDD-C2DA9F0779D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59031" y="205191"/>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06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n-GB" sz="3200">
                <a:solidFill>
                  <a:srgbClr val="FFFFFF"/>
                </a:solidFill>
              </a:rPr>
              <a:t>Expectations in Key Stage 2 (Years 3-6)</a:t>
            </a:r>
          </a:p>
        </p:txBody>
      </p:sp>
      <p:sp>
        <p:nvSpPr>
          <p:cNvPr id="3" name="Content Placeholder 2"/>
          <p:cNvSpPr>
            <a:spLocks noGrp="1"/>
          </p:cNvSpPr>
          <p:nvPr>
            <p:ph idx="1"/>
          </p:nvPr>
        </p:nvSpPr>
        <p:spPr>
          <a:xfrm>
            <a:off x="3607694" y="649480"/>
            <a:ext cx="4916510" cy="5546047"/>
          </a:xfrm>
        </p:spPr>
        <p:txBody>
          <a:bodyPr anchor="ctr">
            <a:normAutofit/>
          </a:bodyPr>
          <a:lstStyle/>
          <a:p>
            <a:r>
              <a:rPr lang="en-GB" sz="2800" dirty="0"/>
              <a:t>Role models to the younger children</a:t>
            </a:r>
          </a:p>
          <a:p>
            <a:r>
              <a:rPr lang="en-GB" sz="2800" dirty="0"/>
              <a:t>Uniform – neat and correct</a:t>
            </a:r>
          </a:p>
          <a:p>
            <a:r>
              <a:rPr lang="en-GB" sz="2800" dirty="0"/>
              <a:t>Homework on time where possible.</a:t>
            </a:r>
          </a:p>
          <a:p>
            <a:r>
              <a:rPr lang="en-GB" sz="2800" dirty="0"/>
              <a:t>Sensible, helpful and polite around the school</a:t>
            </a:r>
          </a:p>
          <a:p>
            <a:r>
              <a:rPr lang="en-GB" sz="2800" dirty="0"/>
              <a:t>Hard work but lots of fun too</a:t>
            </a:r>
          </a:p>
          <a:p>
            <a:r>
              <a:rPr lang="en-GB" sz="2800" dirty="0"/>
              <a:t>Achieving our best – in thought, in word, in deed</a:t>
            </a:r>
          </a:p>
        </p:txBody>
      </p:sp>
      <p:pic>
        <p:nvPicPr>
          <p:cNvPr id="4" name="Picture 4" descr="School Logo">
            <a:hlinkClick r:id="rId3" tooltip="Home Page"/>
            <a:extLst>
              <a:ext uri="{FF2B5EF4-FFF2-40B4-BE49-F238E27FC236}">
                <a16:creationId xmlns:a16="http://schemas.microsoft.com/office/drawing/2014/main" id="{7218FFFE-CCB3-2B94-FA4D-16B2446B76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8968" y="390054"/>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167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9856" y="548679"/>
            <a:ext cx="3992787" cy="1101103"/>
          </a:xfrm>
        </p:spPr>
        <p:txBody>
          <a:bodyPr anchor="b">
            <a:normAutofit/>
          </a:bodyPr>
          <a:lstStyle/>
          <a:p>
            <a:r>
              <a:rPr lang="en-GB" sz="3500" dirty="0"/>
              <a:t>Any questions?</a:t>
            </a:r>
          </a:p>
        </p:txBody>
      </p:sp>
      <p:sp>
        <p:nvSpPr>
          <p:cNvPr id="3" name="Content Placeholder 2"/>
          <p:cNvSpPr>
            <a:spLocks noGrp="1"/>
          </p:cNvSpPr>
          <p:nvPr>
            <p:ph idx="1"/>
          </p:nvPr>
        </p:nvSpPr>
        <p:spPr>
          <a:xfrm>
            <a:off x="703348" y="1798877"/>
            <a:ext cx="4623347" cy="4659539"/>
          </a:xfrm>
        </p:spPr>
        <p:txBody>
          <a:bodyPr anchor="t">
            <a:normAutofit/>
          </a:bodyPr>
          <a:lstStyle/>
          <a:p>
            <a:pPr>
              <a:lnSpc>
                <a:spcPct val="90000"/>
              </a:lnSpc>
            </a:pPr>
            <a:r>
              <a:rPr lang="en-GB" sz="1900" dirty="0"/>
              <a:t>I am always here for a quick chat at the end of each day (it’s always tricky to talk at the beginning of the day – if you have something urgent to tell me please let the office know)</a:t>
            </a:r>
          </a:p>
          <a:p>
            <a:pPr>
              <a:lnSpc>
                <a:spcPct val="90000"/>
              </a:lnSpc>
            </a:pPr>
            <a:r>
              <a:rPr lang="en-GB" sz="1900" dirty="0"/>
              <a:t>If you want to see either me for a longer chat please ask and we’ll set up a meeting.  Staff meetings tend to happen on a Wednesday after school but any other day is available</a:t>
            </a:r>
          </a:p>
          <a:p>
            <a:pPr>
              <a:lnSpc>
                <a:spcPct val="90000"/>
              </a:lnSpc>
            </a:pPr>
            <a:r>
              <a:rPr lang="en-GB" sz="1900" dirty="0"/>
              <a:t>I use the Class Page on the website so please do look there.  All the information from today’s meeting will go onto the Class Page</a:t>
            </a:r>
          </a:p>
          <a:p>
            <a:pPr>
              <a:lnSpc>
                <a:spcPct val="90000"/>
              </a:lnSpc>
            </a:pPr>
            <a:r>
              <a:rPr lang="en-GB" sz="1900" dirty="0"/>
              <a:t>Do you have any questions?</a:t>
            </a:r>
          </a:p>
          <a:p>
            <a:pPr>
              <a:lnSpc>
                <a:spcPct val="90000"/>
              </a:lnSpc>
            </a:pPr>
            <a:endParaRPr lang="en-GB" sz="14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6" descr="Speech">
            <a:extLst>
              <a:ext uri="{FF2B5EF4-FFF2-40B4-BE49-F238E27FC236}">
                <a16:creationId xmlns:a16="http://schemas.microsoft.com/office/drawing/2014/main" id="{64D39339-808C-7F13-9370-A63245EA5E5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06975" y="1880998"/>
            <a:ext cx="3127897" cy="3127897"/>
          </a:xfrm>
          <a:prstGeom prst="rect">
            <a:avLst/>
          </a:prstGeom>
        </p:spPr>
      </p:pic>
      <p:pic>
        <p:nvPicPr>
          <p:cNvPr id="4" name="Picture 4" descr="School Logo">
            <a:hlinkClick r:id="rId4" tooltip="Home Page"/>
            <a:extLst>
              <a:ext uri="{FF2B5EF4-FFF2-40B4-BE49-F238E27FC236}">
                <a16:creationId xmlns:a16="http://schemas.microsoft.com/office/drawing/2014/main" id="{27261192-6824-AA4F-2338-ECA0DA75618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4208" y="236781"/>
            <a:ext cx="1492036" cy="140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10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a5f1dcc-0833-4cfd-bcad-ab37e0f36cdd">
      <Terms xmlns="http://schemas.microsoft.com/office/infopath/2007/PartnerControls"/>
    </lcf76f155ced4ddcb4097134ff3c332f>
    <TaxCatchAll xmlns="7fa35bd1-63db-4a7c-91f2-1c0edbf99cc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E659AB979EDD42878F698329DDF574" ma:contentTypeVersion="21" ma:contentTypeDescription="Create a new document." ma:contentTypeScope="" ma:versionID="90d6c014d80891ecdf1ed35637116423">
  <xsd:schema xmlns:xsd="http://www.w3.org/2001/XMLSchema" xmlns:xs="http://www.w3.org/2001/XMLSchema" xmlns:p="http://schemas.microsoft.com/office/2006/metadata/properties" xmlns:ns2="2a5f1dcc-0833-4cfd-bcad-ab37e0f36cdd" xmlns:ns3="7fa35bd1-63db-4a7c-91f2-1c0edbf99ccb" targetNamespace="http://schemas.microsoft.com/office/2006/metadata/properties" ma:root="true" ma:fieldsID="6555bf238e421ce8b4d71c2c6d4f5da7" ns2:_="" ns3:_="">
    <xsd:import namespace="2a5f1dcc-0833-4cfd-bcad-ab37e0f36cdd"/>
    <xsd:import namespace="7fa35bd1-63db-4a7c-91f2-1c0edbf99cc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5f1dcc-0833-4cfd-bcad-ab37e0f36c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013e5da-d388-45a3-a7f2-eb70fd21f96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fa35bd1-63db-4a7c-91f2-1c0edbf99cc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dfa1dc5-0e8f-401d-923d-9c2f47120555}" ma:internalName="TaxCatchAll" ma:showField="CatchAllData" ma:web="7fa35bd1-63db-4a7c-91f2-1c0edbf99cc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739961-3EFE-438A-B2EA-01A2BD72F937}">
  <ds:schemaRefs>
    <ds:schemaRef ds:uri="http://purl.org/dc/terms/"/>
    <ds:schemaRef ds:uri="http://schemas.openxmlformats.org/package/2006/metadata/core-properties"/>
    <ds:schemaRef ds:uri="2a5f1dcc-0833-4cfd-bcad-ab37e0f36cdd"/>
    <ds:schemaRef ds:uri="http://schemas.microsoft.com/office/2006/documentManagement/types"/>
    <ds:schemaRef ds:uri="http://schemas.microsoft.com/office/infopath/2007/PartnerControls"/>
    <ds:schemaRef ds:uri="http://purl.org/dc/elements/1.1/"/>
    <ds:schemaRef ds:uri="http://schemas.microsoft.com/office/2006/metadata/properties"/>
    <ds:schemaRef ds:uri="7fa35bd1-63db-4a7c-91f2-1c0edbf99ccb"/>
    <ds:schemaRef ds:uri="http://www.w3.org/XML/1998/namespace"/>
    <ds:schemaRef ds:uri="http://purl.org/dc/dcmitype/"/>
  </ds:schemaRefs>
</ds:datastoreItem>
</file>

<file path=customXml/itemProps2.xml><?xml version="1.0" encoding="utf-8"?>
<ds:datastoreItem xmlns:ds="http://schemas.openxmlformats.org/officeDocument/2006/customXml" ds:itemID="{9A84A90F-63A5-4E2F-A219-2227EFFEF126}">
  <ds:schemaRefs>
    <ds:schemaRef ds:uri="http://schemas.microsoft.com/sharepoint/v3/contenttype/forms"/>
  </ds:schemaRefs>
</ds:datastoreItem>
</file>

<file path=customXml/itemProps3.xml><?xml version="1.0" encoding="utf-8"?>
<ds:datastoreItem xmlns:ds="http://schemas.openxmlformats.org/officeDocument/2006/customXml" ds:itemID="{BE0446A7-F60D-4078-A09F-1A00D35C14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5f1dcc-0833-4cfd-bcad-ab37e0f36cdd"/>
    <ds:schemaRef ds:uri="7fa35bd1-63db-4a7c-91f2-1c0edbf99c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Composite</Template>
  <TotalTime>3444</TotalTime>
  <Words>1076</Words>
  <Application>Microsoft Office PowerPoint</Application>
  <PresentationFormat>On-screen Show (4:3)</PresentationFormat>
  <Paragraphs>80</Paragraphs>
  <Slides>12</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Welcome to Kingfisher Class</vt:lpstr>
      <vt:lpstr>General Information</vt:lpstr>
      <vt:lpstr>Weekly Timetable – Autumn 1</vt:lpstr>
      <vt:lpstr>PowerPoint Presentation</vt:lpstr>
      <vt:lpstr>Reading</vt:lpstr>
      <vt:lpstr>Writing</vt:lpstr>
      <vt:lpstr>Maths</vt:lpstr>
      <vt:lpstr>PowerPoint Presentation</vt:lpstr>
      <vt:lpstr>Homework</vt:lpstr>
      <vt:lpstr>What’s needed in school each day:</vt:lpstr>
      <vt:lpstr>Expectations in Key Stage 2 (Years 3-6)</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 Class</dc:title>
  <dc:creator>Clare Roberts</dc:creator>
  <cp:lastModifiedBy>L. Grigulis</cp:lastModifiedBy>
  <cp:revision>60</cp:revision>
  <cp:lastPrinted>2021-09-22T11:49:20Z</cp:lastPrinted>
  <dcterms:created xsi:type="dcterms:W3CDTF">2016-09-07T16:29:08Z</dcterms:created>
  <dcterms:modified xsi:type="dcterms:W3CDTF">2026-09-10T11:50:32Z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0x010100F5E659AB979EDD42878F698329DDF574</vt:lpwstr>
  </property>
  <property fmtid="{D5CDD505-2E9C-101B-9397-08002B2CF9AE}" pid="3" name="MediaServiceImageTags">
    <vt:lpwstr/>
  </property>
</Properties>
</file>