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6A951-5DBC-4F97-84A7-35242D7A3A82}" type="datetimeFigureOut">
              <a:rPr lang="en-GB" smtClean="0"/>
              <a:t>12/09/2019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ECC4C-67DB-44EC-956E-10943E0EAB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086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6A951-5DBC-4F97-84A7-35242D7A3A82}" type="datetimeFigureOut">
              <a:rPr lang="en-GB" smtClean="0"/>
              <a:t>12/09/2019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ECC4C-67DB-44EC-956E-10943E0EAB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1538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6A951-5DBC-4F97-84A7-35242D7A3A82}" type="datetimeFigureOut">
              <a:rPr lang="en-GB" smtClean="0"/>
              <a:t>12/09/2019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ECC4C-67DB-44EC-956E-10943E0EAB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7169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6A951-5DBC-4F97-84A7-35242D7A3A82}" type="datetimeFigureOut">
              <a:rPr lang="en-GB" smtClean="0"/>
              <a:t>12/09/2019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ECC4C-67DB-44EC-956E-10943E0EAB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4177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6A951-5DBC-4F97-84A7-35242D7A3A82}" type="datetimeFigureOut">
              <a:rPr lang="en-GB" smtClean="0"/>
              <a:t>12/09/2019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ECC4C-67DB-44EC-956E-10943E0EAB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976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6A951-5DBC-4F97-84A7-35242D7A3A82}" type="datetimeFigureOut">
              <a:rPr lang="en-GB" smtClean="0"/>
              <a:t>12/09/2019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ECC4C-67DB-44EC-956E-10943E0EAB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872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6A951-5DBC-4F97-84A7-35242D7A3A82}" type="datetimeFigureOut">
              <a:rPr lang="en-GB" smtClean="0"/>
              <a:t>12/09/2019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ECC4C-67DB-44EC-956E-10943E0EAB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846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6A951-5DBC-4F97-84A7-35242D7A3A82}" type="datetimeFigureOut">
              <a:rPr lang="en-GB" smtClean="0"/>
              <a:t>12/09/2019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ECC4C-67DB-44EC-956E-10943E0EAB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6144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6A951-5DBC-4F97-84A7-35242D7A3A82}" type="datetimeFigureOut">
              <a:rPr lang="en-GB" smtClean="0"/>
              <a:t>12/09/2019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ECC4C-67DB-44EC-956E-10943E0EAB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667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6A951-5DBC-4F97-84A7-35242D7A3A82}" type="datetimeFigureOut">
              <a:rPr lang="en-GB" smtClean="0"/>
              <a:t>12/09/2019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ECC4C-67DB-44EC-956E-10943E0EAB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374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6A951-5DBC-4F97-84A7-35242D7A3A82}" type="datetimeFigureOut">
              <a:rPr lang="en-GB" smtClean="0"/>
              <a:t>12/09/2019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ECC4C-67DB-44EC-956E-10943E0EAB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236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46A951-5DBC-4F97-84A7-35242D7A3A82}" type="datetimeFigureOut">
              <a:rPr lang="en-GB" smtClean="0"/>
              <a:t>12/09/2019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3ECC4C-67DB-44EC-956E-10943E0EAB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459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700970" y="1905000"/>
            <a:ext cx="2781300" cy="1752600"/>
          </a:xfrm>
          <a:prstGeom prst="ellipse">
            <a:avLst/>
          </a:prstGeom>
          <a:solidFill>
            <a:schemeClr val="tx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rgbClr val="FF0000"/>
                </a:solidFill>
                <a:latin typeface="Baveuse" panose="02000700000000000000" pitchFamily="2" charset="0"/>
              </a:rPr>
              <a:t>We are not amused</a:t>
            </a:r>
            <a:endParaRPr lang="en-GB" sz="4000" dirty="0">
              <a:solidFill>
                <a:srgbClr val="FF0000"/>
              </a:solidFill>
              <a:latin typeface="Baveuse" panose="02000700000000000000" pitchFamily="2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52400" y="76200"/>
            <a:ext cx="2235952" cy="105591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tx1"/>
                </a:solidFill>
              </a:rPr>
              <a:t>Science</a:t>
            </a:r>
            <a:r>
              <a:rPr lang="en-GB" sz="1400" b="1" dirty="0">
                <a:solidFill>
                  <a:schemeClr val="tx1"/>
                </a:solidFill>
              </a:rPr>
              <a:t> </a:t>
            </a:r>
            <a:r>
              <a:rPr lang="en-GB" sz="1400" dirty="0">
                <a:solidFill>
                  <a:schemeClr val="tx1"/>
                </a:solidFill>
              </a:rPr>
              <a:t>– </a:t>
            </a:r>
          </a:p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Plant (and animal) life cycles</a:t>
            </a:r>
            <a:endParaRPr lang="en-GB" sz="1400" dirty="0">
              <a:solidFill>
                <a:schemeClr val="tx1"/>
              </a:solidFill>
            </a:endParaRPr>
          </a:p>
        </p:txBody>
      </p:sp>
      <p:cxnSp>
        <p:nvCxnSpPr>
          <p:cNvPr id="9" name="Curved Connector 8"/>
          <p:cNvCxnSpPr>
            <a:stCxn id="24" idx="0"/>
            <a:endCxn id="5" idx="3"/>
          </p:cNvCxnSpPr>
          <p:nvPr/>
        </p:nvCxnSpPr>
        <p:spPr>
          <a:xfrm rot="16200000" flipV="1">
            <a:off x="547612" y="909715"/>
            <a:ext cx="1046416" cy="1181944"/>
          </a:xfrm>
          <a:prstGeom prst="curvedConnector3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4495800" y="114300"/>
            <a:ext cx="1905000" cy="87630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tx1"/>
                </a:solidFill>
              </a:rPr>
              <a:t>Literacy</a:t>
            </a:r>
            <a:r>
              <a:rPr lang="en-GB" sz="1400" dirty="0">
                <a:solidFill>
                  <a:schemeClr val="tx1"/>
                </a:solidFill>
              </a:rPr>
              <a:t> –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</a:rPr>
              <a:t>Shakespeare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</a:rPr>
              <a:t>Street Child</a:t>
            </a:r>
          </a:p>
        </p:txBody>
      </p:sp>
      <p:cxnSp>
        <p:nvCxnSpPr>
          <p:cNvPr id="13" name="Curved Connector 12"/>
          <p:cNvCxnSpPr>
            <a:stCxn id="4" idx="0"/>
            <a:endCxn id="11" idx="3"/>
          </p:cNvCxnSpPr>
          <p:nvPr/>
        </p:nvCxnSpPr>
        <p:spPr>
          <a:xfrm rot="5400000" flipH="1" flipV="1">
            <a:off x="3911835" y="1042055"/>
            <a:ext cx="1042731" cy="683161"/>
          </a:xfrm>
          <a:prstGeom prst="curvedConnector3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1600200" y="3886200"/>
            <a:ext cx="1981200" cy="137160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+mj-lt"/>
              </a:rPr>
              <a:t>Painting</a:t>
            </a:r>
            <a:endParaRPr lang="en-GB" sz="1400" b="1" u="sng" dirty="0"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Be able to identify primary, secondary, complementary &amp; contrasting colours </a:t>
            </a:r>
            <a:endParaRPr lang="en-GB" sz="12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5634670" y="2841473"/>
            <a:ext cx="3433130" cy="1349527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>
                <a:solidFill>
                  <a:schemeClr val="tx1"/>
                </a:solidFill>
              </a:rPr>
              <a:t>Geography</a:t>
            </a:r>
            <a:endParaRPr lang="en-GB" sz="1200" b="1" i="1" dirty="0"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Study a region of the </a:t>
            </a:r>
            <a:r>
              <a:rPr lang="en-GB" sz="1200" dirty="0" smtClean="0">
                <a:solidFill>
                  <a:schemeClr val="tx1"/>
                </a:solidFill>
              </a:rPr>
              <a:t>Americas </a:t>
            </a:r>
            <a:r>
              <a:rPr lang="en-GB" sz="1200" dirty="0">
                <a:solidFill>
                  <a:schemeClr val="tx1"/>
                </a:solidFill>
              </a:rPr>
              <a:t>(Canada</a:t>
            </a:r>
            <a:r>
              <a:rPr lang="en-GB" sz="1200" dirty="0" smtClean="0">
                <a:solidFill>
                  <a:schemeClr val="tx1"/>
                </a:solidFill>
              </a:rPr>
              <a:t>). Understand </a:t>
            </a:r>
            <a:r>
              <a:rPr lang="en-GB" sz="1200" dirty="0">
                <a:solidFill>
                  <a:schemeClr val="tx1"/>
                </a:solidFill>
              </a:rPr>
              <a:t>biomes, vegetation belts, land use, economic activity, distribution of resources, etc. </a:t>
            </a:r>
            <a:r>
              <a:rPr lang="en-GB" sz="1200" dirty="0" smtClean="0">
                <a:solidFill>
                  <a:schemeClr val="tx1"/>
                </a:solidFill>
              </a:rPr>
              <a:t> (link through British Empire)</a:t>
            </a:r>
            <a:endParaRPr lang="en-GB" sz="1200" dirty="0">
              <a:solidFill>
                <a:schemeClr val="tx1"/>
              </a:solidFill>
            </a:endParaRPr>
          </a:p>
        </p:txBody>
      </p:sp>
      <p:cxnSp>
        <p:nvCxnSpPr>
          <p:cNvPr id="23" name="Curved Connector 22"/>
          <p:cNvCxnSpPr>
            <a:stCxn id="54" idx="6"/>
            <a:endCxn id="17" idx="4"/>
          </p:cNvCxnSpPr>
          <p:nvPr/>
        </p:nvCxnSpPr>
        <p:spPr>
          <a:xfrm flipH="1" flipV="1">
            <a:off x="7351235" y="4191000"/>
            <a:ext cx="812230" cy="763854"/>
          </a:xfrm>
          <a:prstGeom prst="curvedConnector4">
            <a:avLst>
              <a:gd name="adj1" fmla="val -28145"/>
              <a:gd name="adj2" fmla="val 9115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val 23"/>
          <p:cNvSpPr/>
          <p:nvPr/>
        </p:nvSpPr>
        <p:spPr>
          <a:xfrm>
            <a:off x="808984" y="2023895"/>
            <a:ext cx="1705616" cy="795505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>
                <a:solidFill>
                  <a:schemeClr val="tx1"/>
                </a:solidFill>
              </a:rPr>
              <a:t>Art</a:t>
            </a:r>
            <a:r>
              <a:rPr lang="en-GB" sz="1200" b="1" dirty="0">
                <a:solidFill>
                  <a:schemeClr val="tx1"/>
                </a:solidFill>
              </a:rPr>
              <a:t> </a:t>
            </a:r>
            <a:r>
              <a:rPr lang="en-GB" sz="1200" dirty="0">
                <a:solidFill>
                  <a:schemeClr val="tx1"/>
                </a:solidFill>
              </a:rPr>
              <a:t>– 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</a:rPr>
              <a:t>William Morris flower drawings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25" name="Oval 24"/>
          <p:cNvSpPr/>
          <p:nvPr/>
        </p:nvSpPr>
        <p:spPr>
          <a:xfrm>
            <a:off x="169791" y="2900619"/>
            <a:ext cx="1981200" cy="1056762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tx1"/>
                </a:solidFill>
              </a:rPr>
              <a:t>DT</a:t>
            </a:r>
            <a:r>
              <a:rPr lang="en-GB" sz="1400" b="1" dirty="0">
                <a:solidFill>
                  <a:schemeClr val="tx1"/>
                </a:solidFill>
              </a:rPr>
              <a:t> </a:t>
            </a:r>
            <a:r>
              <a:rPr lang="en-GB" sz="1400" dirty="0">
                <a:solidFill>
                  <a:schemeClr val="tx1"/>
                </a:solidFill>
              </a:rPr>
              <a:t>–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</a:rPr>
              <a:t>Textiles – Bags (William Morris Fabrics)</a:t>
            </a:r>
          </a:p>
        </p:txBody>
      </p:sp>
      <p:cxnSp>
        <p:nvCxnSpPr>
          <p:cNvPr id="28" name="Curved Connector 27"/>
          <p:cNvCxnSpPr>
            <a:stCxn id="4" idx="2"/>
            <a:endCxn id="16" idx="6"/>
          </p:cNvCxnSpPr>
          <p:nvPr/>
        </p:nvCxnSpPr>
        <p:spPr>
          <a:xfrm rot="10800000" flipH="1" flipV="1">
            <a:off x="2700970" y="2781300"/>
            <a:ext cx="880430" cy="1790700"/>
          </a:xfrm>
          <a:prstGeom prst="curvedConnector5">
            <a:avLst>
              <a:gd name="adj1" fmla="val -14837"/>
              <a:gd name="adj2" fmla="val 51064"/>
              <a:gd name="adj3" fmla="val 125965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urved Connector 29"/>
          <p:cNvCxnSpPr>
            <a:stCxn id="24" idx="5"/>
            <a:endCxn id="16" idx="0"/>
          </p:cNvCxnSpPr>
          <p:nvPr/>
        </p:nvCxnSpPr>
        <p:spPr>
          <a:xfrm rot="16200000" flipH="1">
            <a:off x="1836160" y="3131559"/>
            <a:ext cx="1183299" cy="325982"/>
          </a:xfrm>
          <a:prstGeom prst="curvedConnector3">
            <a:avLst>
              <a:gd name="adj1" fmla="val 5000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32"/>
          <p:cNvSpPr/>
          <p:nvPr/>
        </p:nvSpPr>
        <p:spPr>
          <a:xfrm>
            <a:off x="2909200" y="5464442"/>
            <a:ext cx="3047999" cy="813009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+mj-lt"/>
              </a:rPr>
              <a:t>History</a:t>
            </a:r>
            <a:r>
              <a:rPr lang="en-GB" sz="1400" dirty="0" smtClean="0">
                <a:solidFill>
                  <a:schemeClr val="tx1"/>
                </a:solidFill>
                <a:latin typeface="+mj-lt"/>
              </a:rPr>
              <a:t> – </a:t>
            </a:r>
          </a:p>
          <a:p>
            <a:pPr algn="ctr"/>
            <a:r>
              <a:rPr lang="en-GB" sz="1400" dirty="0" smtClean="0">
                <a:solidFill>
                  <a:schemeClr val="tx1"/>
                </a:solidFill>
                <a:latin typeface="+mj-lt"/>
              </a:rPr>
              <a:t>Life in Victorian Britain: </a:t>
            </a:r>
            <a:r>
              <a:rPr lang="en-GB" sz="1400" b="1" dirty="0">
                <a:solidFill>
                  <a:schemeClr val="tx1"/>
                </a:solidFill>
              </a:rPr>
              <a:t>Dark Age or a Golden </a:t>
            </a:r>
            <a:r>
              <a:rPr lang="en-GB" sz="1400" b="1" dirty="0" smtClean="0">
                <a:solidFill>
                  <a:schemeClr val="tx1"/>
                </a:solidFill>
              </a:rPr>
              <a:t>Age?</a:t>
            </a:r>
            <a:endParaRPr lang="en-GB" sz="1400" dirty="0">
              <a:solidFill>
                <a:schemeClr val="tx1"/>
              </a:solidFill>
              <a:latin typeface="+mj-lt"/>
            </a:endParaRPr>
          </a:p>
        </p:txBody>
      </p:sp>
      <p:cxnSp>
        <p:nvCxnSpPr>
          <p:cNvPr id="42" name="Curved Connector 41"/>
          <p:cNvCxnSpPr>
            <a:stCxn id="24" idx="1"/>
            <a:endCxn id="25" idx="1"/>
          </p:cNvCxnSpPr>
          <p:nvPr/>
        </p:nvCxnSpPr>
        <p:spPr>
          <a:xfrm rot="16200000" flipH="1" flipV="1">
            <a:off x="301857" y="2298468"/>
            <a:ext cx="914984" cy="598835"/>
          </a:xfrm>
          <a:prstGeom prst="curvedConnector3">
            <a:avLst>
              <a:gd name="adj1" fmla="val -37716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Oval 53"/>
          <p:cNvSpPr/>
          <p:nvPr/>
        </p:nvSpPr>
        <p:spPr>
          <a:xfrm>
            <a:off x="5572665" y="4326204"/>
            <a:ext cx="2590800" cy="125730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+mj-lt"/>
              </a:rPr>
              <a:t>Geography</a:t>
            </a:r>
            <a:r>
              <a:rPr lang="en-GB" sz="1400" dirty="0" smtClean="0">
                <a:solidFill>
                  <a:schemeClr val="tx1"/>
                </a:solidFill>
                <a:latin typeface="+mj-lt"/>
              </a:rPr>
              <a:t> </a:t>
            </a:r>
          </a:p>
          <a:p>
            <a:pPr algn="ctr"/>
            <a:r>
              <a:rPr lang="en-GB" sz="1400" dirty="0" smtClean="0">
                <a:solidFill>
                  <a:schemeClr val="tx1"/>
                </a:solidFill>
                <a:latin typeface="+mj-lt"/>
              </a:rPr>
              <a:t>Local map study – today and during Victorian era (inc. Grid References)</a:t>
            </a:r>
            <a:endParaRPr lang="en-GB" sz="1400" dirty="0">
              <a:solidFill>
                <a:schemeClr val="tx1"/>
              </a:solidFill>
              <a:latin typeface="+mj-lt"/>
            </a:endParaRPr>
          </a:p>
        </p:txBody>
      </p:sp>
      <p:cxnSp>
        <p:nvCxnSpPr>
          <p:cNvPr id="59" name="Curved Connector 58"/>
          <p:cNvCxnSpPr>
            <a:stCxn id="4" idx="4"/>
            <a:endCxn id="33" idx="0"/>
          </p:cNvCxnSpPr>
          <p:nvPr/>
        </p:nvCxnSpPr>
        <p:spPr>
          <a:xfrm rot="16200000" flipH="1">
            <a:off x="3358989" y="4390231"/>
            <a:ext cx="1806842" cy="341580"/>
          </a:xfrm>
          <a:prstGeom prst="curvedConnector3">
            <a:avLst>
              <a:gd name="adj1" fmla="val 65664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Curved Connector 60"/>
          <p:cNvCxnSpPr>
            <a:stCxn id="33" idx="7"/>
            <a:endCxn id="54" idx="2"/>
          </p:cNvCxnSpPr>
          <p:nvPr/>
        </p:nvCxnSpPr>
        <p:spPr>
          <a:xfrm rot="5400000" flipH="1" flipV="1">
            <a:off x="5227422" y="5238262"/>
            <a:ext cx="628650" cy="61835"/>
          </a:xfrm>
          <a:prstGeom prst="curvedConnector2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9" name="Explosion 1 1038"/>
          <p:cNvSpPr/>
          <p:nvPr/>
        </p:nvSpPr>
        <p:spPr>
          <a:xfrm rot="20521722">
            <a:off x="6241755" y="322198"/>
            <a:ext cx="2883405" cy="1400748"/>
          </a:xfrm>
          <a:prstGeom prst="irregularSeal1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</a:rPr>
              <a:t>Class Trip</a:t>
            </a:r>
          </a:p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Reading Museum – Victorian Day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98" name="Oval 97"/>
          <p:cNvSpPr/>
          <p:nvPr/>
        </p:nvSpPr>
        <p:spPr>
          <a:xfrm>
            <a:off x="6248400" y="5702566"/>
            <a:ext cx="2133600" cy="110013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u="sng" dirty="0" smtClean="0">
                <a:solidFill>
                  <a:schemeClr val="tx1"/>
                </a:solidFill>
                <a:latin typeface="+mj-lt"/>
              </a:rPr>
              <a:t>Geog./Hist.</a:t>
            </a:r>
            <a:endParaRPr lang="en-GB" sz="1400" b="1" u="sng" dirty="0"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</a:rPr>
              <a:t>Victorian Holiday resorts (e.g. Brighton) – rise of the Railways</a:t>
            </a:r>
            <a:endParaRPr lang="en-GB" sz="1200" dirty="0">
              <a:solidFill>
                <a:schemeClr val="tx1"/>
              </a:solidFill>
              <a:latin typeface="+mj-lt"/>
            </a:endParaRPr>
          </a:p>
        </p:txBody>
      </p:sp>
      <p:cxnSp>
        <p:nvCxnSpPr>
          <p:cNvPr id="99" name="Curved Connector 98"/>
          <p:cNvCxnSpPr>
            <a:stCxn id="33" idx="1"/>
            <a:endCxn id="102" idx="6"/>
          </p:cNvCxnSpPr>
          <p:nvPr/>
        </p:nvCxnSpPr>
        <p:spPr>
          <a:xfrm rot="16200000" flipV="1">
            <a:off x="2704996" y="4932931"/>
            <a:ext cx="2979" cy="1298168"/>
          </a:xfrm>
          <a:prstGeom prst="curvedConnector4">
            <a:avLst>
              <a:gd name="adj1" fmla="val 7673716"/>
              <a:gd name="adj2" fmla="val 67192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Oval 101"/>
          <p:cNvSpPr/>
          <p:nvPr/>
        </p:nvSpPr>
        <p:spPr>
          <a:xfrm>
            <a:off x="76201" y="5140682"/>
            <a:ext cx="1981200" cy="879686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+mj-lt"/>
              </a:rPr>
              <a:t>P.E.</a:t>
            </a:r>
            <a:endParaRPr lang="en-GB" sz="1400" b="1" u="sng" dirty="0"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</a:rPr>
              <a:t>The rise of Football &amp; Rugby during the Victorian Era</a:t>
            </a:r>
            <a:endParaRPr lang="en-GB" sz="1200" dirty="0">
              <a:solidFill>
                <a:schemeClr val="tx1"/>
              </a:solidFill>
              <a:latin typeface="+mj-lt"/>
            </a:endParaRPr>
          </a:p>
        </p:txBody>
      </p:sp>
      <p:cxnSp>
        <p:nvCxnSpPr>
          <p:cNvPr id="106" name="Curved Connector 105"/>
          <p:cNvCxnSpPr>
            <a:stCxn id="33" idx="5"/>
            <a:endCxn id="98" idx="2"/>
          </p:cNvCxnSpPr>
          <p:nvPr/>
        </p:nvCxnSpPr>
        <p:spPr>
          <a:xfrm rot="16200000" flipH="1">
            <a:off x="5832492" y="5836727"/>
            <a:ext cx="94246" cy="737570"/>
          </a:xfrm>
          <a:prstGeom prst="curvedConnector4">
            <a:avLst>
              <a:gd name="adj1" fmla="val 242557"/>
              <a:gd name="adj2" fmla="val 80259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Curved Connector 108"/>
          <p:cNvCxnSpPr>
            <a:stCxn id="54" idx="5"/>
            <a:endCxn id="98" idx="6"/>
          </p:cNvCxnSpPr>
          <p:nvPr/>
        </p:nvCxnSpPr>
        <p:spPr>
          <a:xfrm rot="16200000" flipH="1">
            <a:off x="7656396" y="5527031"/>
            <a:ext cx="853258" cy="597949"/>
          </a:xfrm>
          <a:prstGeom prst="curvedConnector4">
            <a:avLst>
              <a:gd name="adj1" fmla="val 6977"/>
              <a:gd name="adj2" fmla="val 138231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6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524" y="4114232"/>
            <a:ext cx="932919" cy="91553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68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430" y="1158904"/>
            <a:ext cx="958452" cy="974696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71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7499" y="81643"/>
            <a:ext cx="863501" cy="1309687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8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771" y="6248400"/>
            <a:ext cx="499629" cy="496009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96" name="Picture 7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54" b="9332"/>
          <a:stretch/>
        </p:blipFill>
        <p:spPr bwMode="auto">
          <a:xfrm>
            <a:off x="152399" y="6133390"/>
            <a:ext cx="877253" cy="64841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97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043" y="5737930"/>
            <a:ext cx="675114" cy="1029409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18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189" y="3693754"/>
            <a:ext cx="1017484" cy="1112873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19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3961" y="1114633"/>
            <a:ext cx="1225146" cy="866567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6" name="Picture 1" descr="http://www.victorianschool.co.uk/documents/British_Empire_1897%20PD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1752622"/>
            <a:ext cx="1301037" cy="990578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05854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147</Words>
  <Application>Microsoft Office PowerPoint</Application>
  <PresentationFormat>On-screen Show (4:3)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Baveuse</vt:lpstr>
      <vt:lpstr>Calibri</vt:lpstr>
      <vt:lpstr>Office Theme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</dc:creator>
  <cp:lastModifiedBy>Mr A. Searle</cp:lastModifiedBy>
  <cp:revision>15</cp:revision>
  <cp:lastPrinted>2019-09-12T08:38:31Z</cp:lastPrinted>
  <dcterms:created xsi:type="dcterms:W3CDTF">2016-09-13T21:38:01Z</dcterms:created>
  <dcterms:modified xsi:type="dcterms:W3CDTF">2019-09-12T09:43:13Z</dcterms:modified>
</cp:coreProperties>
</file>