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handoutMasterIdLst>
    <p:handoutMasterId r:id="rId10"/>
  </p:handoutMasterIdLst>
  <p:sldIdLst>
    <p:sldId id="256" r:id="rId5"/>
    <p:sldId id="257" r:id="rId6"/>
    <p:sldId id="259" r:id="rId7"/>
    <p:sldId id="261" r:id="rId8"/>
    <p:sldId id="258" r:id="rId9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EFADFF-BDE1-4849-ACF2-ACBADBFC4C06}" type="datetimeFigureOut">
              <a:rPr lang="en-GB" smtClean="0"/>
              <a:t>04/02/2022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AA8E59E-F21F-464B-B559-A1C9C0608C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248514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9FA7C-9E90-4EA6-98C2-F81AE47EC578}" type="datetimeFigureOut">
              <a:rPr lang="en-GB" smtClean="0"/>
              <a:t>04/02/2022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9B3C1-C3A0-4D74-A573-62649A3A19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37828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9FA7C-9E90-4EA6-98C2-F81AE47EC578}" type="datetimeFigureOut">
              <a:rPr lang="en-GB" smtClean="0"/>
              <a:t>04/02/2022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9B3C1-C3A0-4D74-A573-62649A3A19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67154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9FA7C-9E90-4EA6-98C2-F81AE47EC578}" type="datetimeFigureOut">
              <a:rPr lang="en-GB" smtClean="0"/>
              <a:t>04/02/2022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9B3C1-C3A0-4D74-A573-62649A3A19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91720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9FA7C-9E90-4EA6-98C2-F81AE47EC578}" type="datetimeFigureOut">
              <a:rPr lang="en-GB" smtClean="0"/>
              <a:t>04/02/2022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9B3C1-C3A0-4D74-A573-62649A3A19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27276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9FA7C-9E90-4EA6-98C2-F81AE47EC578}" type="datetimeFigureOut">
              <a:rPr lang="en-GB" smtClean="0"/>
              <a:t>04/02/2022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9B3C1-C3A0-4D74-A573-62649A3A19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02578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9FA7C-9E90-4EA6-98C2-F81AE47EC578}" type="datetimeFigureOut">
              <a:rPr lang="en-GB" smtClean="0"/>
              <a:t>04/02/2022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9B3C1-C3A0-4D74-A573-62649A3A19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29244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9FA7C-9E90-4EA6-98C2-F81AE47EC578}" type="datetimeFigureOut">
              <a:rPr lang="en-GB" smtClean="0"/>
              <a:t>04/02/2022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9B3C1-C3A0-4D74-A573-62649A3A19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71051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9FA7C-9E90-4EA6-98C2-F81AE47EC578}" type="datetimeFigureOut">
              <a:rPr lang="en-GB" smtClean="0"/>
              <a:t>04/02/2022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9B3C1-C3A0-4D74-A573-62649A3A19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21543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9FA7C-9E90-4EA6-98C2-F81AE47EC578}" type="datetimeFigureOut">
              <a:rPr lang="en-GB" smtClean="0"/>
              <a:t>04/02/2022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9B3C1-C3A0-4D74-A573-62649A3A19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09147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9FA7C-9E90-4EA6-98C2-F81AE47EC578}" type="datetimeFigureOut">
              <a:rPr lang="en-GB" smtClean="0"/>
              <a:t>04/02/2022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9B3C1-C3A0-4D74-A573-62649A3A19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66276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9FA7C-9E90-4EA6-98C2-F81AE47EC578}" type="datetimeFigureOut">
              <a:rPr lang="en-GB" smtClean="0"/>
              <a:t>04/02/2022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9B3C1-C3A0-4D74-A573-62649A3A19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46416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79FA7C-9E90-4EA6-98C2-F81AE47EC578}" type="datetimeFigureOut">
              <a:rPr lang="en-GB" smtClean="0"/>
              <a:t>04/02/2022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39B3C1-C3A0-4D74-A573-62649A3A19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88147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58045" y="600891"/>
            <a:ext cx="7624354" cy="2140087"/>
          </a:xfrm>
        </p:spPr>
        <p:txBody>
          <a:bodyPr/>
          <a:lstStyle/>
          <a:p>
            <a:r>
              <a:rPr lang="en-GB" b="1" dirty="0" smtClean="0"/>
              <a:t>The Iron Man</a:t>
            </a:r>
            <a:endParaRPr lang="en-GB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934789" y="3536723"/>
            <a:ext cx="9144000" cy="1655762"/>
          </a:xfrm>
        </p:spPr>
        <p:txBody>
          <a:bodyPr>
            <a:normAutofit/>
          </a:bodyPr>
          <a:lstStyle/>
          <a:p>
            <a:r>
              <a:rPr lang="en-GB" dirty="0" smtClean="0"/>
              <a:t>By Ted Hughes</a:t>
            </a:r>
          </a:p>
          <a:p>
            <a:r>
              <a:rPr lang="en-GB" dirty="0" smtClean="0"/>
              <a:t>Illustrated by Tom </a:t>
            </a:r>
            <a:r>
              <a:rPr lang="en-GB" dirty="0" err="1" smtClean="0"/>
              <a:t>Gauld</a:t>
            </a:r>
            <a:endParaRPr lang="en-GB" dirty="0" smtClean="0"/>
          </a:p>
          <a:p>
            <a:r>
              <a:rPr lang="en-GB" dirty="0" smtClean="0"/>
              <a:t>Published by  Faber and Faber</a:t>
            </a:r>
          </a:p>
          <a:p>
            <a:endParaRPr lang="en-GB" dirty="0"/>
          </a:p>
        </p:txBody>
      </p:sp>
      <p:pic>
        <p:nvPicPr>
          <p:cNvPr id="4" name="Picture 2" descr="Image result for the iron man book imag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3667" y="1233851"/>
            <a:ext cx="234315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068325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b="1" dirty="0" smtClean="0"/>
              <a:t>VIPERS 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502229"/>
            <a:ext cx="10515600" cy="4674734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u="sng" dirty="0" smtClean="0"/>
              <a:t>V is for </a:t>
            </a:r>
            <a:r>
              <a:rPr lang="en-GB" b="1" u="sng" dirty="0" smtClean="0"/>
              <a:t>Vocabulary </a:t>
            </a:r>
            <a:r>
              <a:rPr lang="en-GB" u="sng" dirty="0" smtClean="0"/>
              <a:t>in Chapter 3:</a:t>
            </a:r>
          </a:p>
          <a:p>
            <a:r>
              <a:rPr lang="en-GB" dirty="0" smtClean="0"/>
              <a:t>unfurled</a:t>
            </a:r>
          </a:p>
          <a:p>
            <a:r>
              <a:rPr lang="en-GB" dirty="0" smtClean="0"/>
              <a:t>hillock</a:t>
            </a:r>
          </a:p>
          <a:p>
            <a:r>
              <a:rPr lang="en-GB" dirty="0" smtClean="0"/>
              <a:t>stove</a:t>
            </a:r>
          </a:p>
          <a:p>
            <a:r>
              <a:rPr lang="en-GB" dirty="0" smtClean="0"/>
              <a:t>jolt</a:t>
            </a:r>
          </a:p>
          <a:p>
            <a:r>
              <a:rPr lang="en-GB" dirty="0" smtClean="0"/>
              <a:t>sagging</a:t>
            </a:r>
          </a:p>
          <a:p>
            <a:r>
              <a:rPr lang="en-GB" dirty="0" smtClean="0"/>
              <a:t>groping</a:t>
            </a:r>
          </a:p>
          <a:p>
            <a:r>
              <a:rPr lang="en-GB" dirty="0" smtClean="0"/>
              <a:t>draped</a:t>
            </a:r>
          </a:p>
          <a:p>
            <a:r>
              <a:rPr lang="en-GB" dirty="0" smtClean="0"/>
              <a:t>dense</a:t>
            </a:r>
          </a:p>
          <a:p>
            <a:r>
              <a:rPr lang="en-GB" dirty="0" smtClean="0"/>
              <a:t>deceive</a:t>
            </a:r>
          </a:p>
          <a:p>
            <a:r>
              <a:rPr lang="en-GB" dirty="0" smtClean="0"/>
              <a:t>delicacies</a:t>
            </a:r>
          </a:p>
          <a:p>
            <a:endParaRPr lang="en-GB" b="1" u="sng" dirty="0"/>
          </a:p>
          <a:p>
            <a:pPr marL="0" indent="0">
              <a:buNone/>
            </a:pPr>
            <a:endParaRPr lang="en-GB" b="1" u="sng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58150" y="365125"/>
            <a:ext cx="3295650" cy="3524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69825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b="1" dirty="0" smtClean="0"/>
              <a:t>VIPERS 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u="sng" dirty="0"/>
              <a:t>I</a:t>
            </a:r>
            <a:r>
              <a:rPr lang="en-GB" u="sng" dirty="0" smtClean="0"/>
              <a:t> is for </a:t>
            </a:r>
            <a:r>
              <a:rPr lang="en-GB" b="1" u="sng" dirty="0" smtClean="0"/>
              <a:t>Infer</a:t>
            </a:r>
            <a:r>
              <a:rPr lang="en-GB" u="sng" dirty="0" smtClean="0"/>
              <a:t> and </a:t>
            </a:r>
            <a:r>
              <a:rPr lang="en-GB" b="1" u="sng" dirty="0" smtClean="0"/>
              <a:t>V </a:t>
            </a:r>
            <a:r>
              <a:rPr lang="en-GB" u="sng" dirty="0" smtClean="0"/>
              <a:t>is for</a:t>
            </a:r>
            <a:r>
              <a:rPr lang="en-GB" b="1" u="sng" dirty="0" smtClean="0"/>
              <a:t> Vocabulary </a:t>
            </a:r>
            <a:r>
              <a:rPr lang="en-GB" u="sng" dirty="0" smtClean="0"/>
              <a:t>in Chapter 3:</a:t>
            </a:r>
          </a:p>
          <a:p>
            <a:pPr marL="0" indent="0">
              <a:buNone/>
            </a:pPr>
            <a:endParaRPr lang="en-GB" b="1" u="sng" dirty="0" smtClean="0"/>
          </a:p>
          <a:p>
            <a:pPr marL="0" indent="0">
              <a:buNone/>
            </a:pPr>
            <a:r>
              <a:rPr lang="en-GB" dirty="0" smtClean="0"/>
              <a:t>Today you are going to make </a:t>
            </a:r>
            <a:r>
              <a:rPr lang="en-GB" b="1" dirty="0" smtClean="0"/>
              <a:t>inferences </a:t>
            </a:r>
            <a:r>
              <a:rPr lang="en-GB" dirty="0" smtClean="0"/>
              <a:t>and show understanding of </a:t>
            </a:r>
            <a:r>
              <a:rPr lang="en-GB" b="1" dirty="0" smtClean="0"/>
              <a:t>vocabulary</a:t>
            </a:r>
            <a:r>
              <a:rPr lang="en-GB" dirty="0" smtClean="0"/>
              <a:t> from what the author has written. Your answers should be in full sentences.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What does </a:t>
            </a:r>
            <a:r>
              <a:rPr lang="en-GB" b="1" dirty="0" smtClean="0"/>
              <a:t>infer</a:t>
            </a:r>
            <a:r>
              <a:rPr lang="en-GB" dirty="0" smtClean="0"/>
              <a:t> or </a:t>
            </a:r>
            <a:r>
              <a:rPr lang="en-GB" b="1" dirty="0" smtClean="0"/>
              <a:t>inference</a:t>
            </a:r>
            <a:r>
              <a:rPr lang="en-GB" dirty="0" smtClean="0"/>
              <a:t> mean?</a:t>
            </a:r>
          </a:p>
          <a:p>
            <a:pPr marL="0" indent="0">
              <a:buNone/>
            </a:pPr>
            <a:endParaRPr lang="en-GB" b="1" u="sng" dirty="0"/>
          </a:p>
          <a:p>
            <a:pPr marL="0" indent="0">
              <a:buNone/>
            </a:pPr>
            <a:endParaRPr lang="en-GB" b="1" u="sng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58150" y="143691"/>
            <a:ext cx="3295650" cy="26909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39140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 smtClean="0"/>
              <a:t>Infer</a:t>
            </a:r>
            <a:r>
              <a:rPr lang="en-GB" dirty="0" smtClean="0"/>
              <a:t>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476103"/>
            <a:ext cx="10515600" cy="4700860"/>
          </a:xfrm>
        </p:spPr>
        <p:txBody>
          <a:bodyPr>
            <a:normAutofit lnSpcReduction="10000"/>
          </a:bodyPr>
          <a:lstStyle/>
          <a:p>
            <a:pPr marL="514350" indent="-514350">
              <a:buAutoNum type="arabicPeriod"/>
            </a:pPr>
            <a:r>
              <a:rPr lang="en-GB" dirty="0" smtClean="0"/>
              <a:t>How did the farmers feel when they realised the Iron Man had freed himself? (p.31)</a:t>
            </a:r>
          </a:p>
          <a:p>
            <a:pPr marL="514350" indent="-514350">
              <a:buAutoNum type="arabicPeriod"/>
            </a:pPr>
            <a:endParaRPr lang="en-GB" dirty="0" smtClean="0"/>
          </a:p>
          <a:p>
            <a:pPr marL="514350" indent="-514350">
              <a:buAutoNum type="arabicPeriod"/>
            </a:pPr>
            <a:r>
              <a:rPr lang="en-GB" dirty="0" smtClean="0"/>
              <a:t>Why do you think Hogarth wanted to help the Iron Man rather than letting the army destroy him? </a:t>
            </a:r>
          </a:p>
          <a:p>
            <a:pPr marL="514350" indent="-514350">
              <a:buAutoNum type="arabicPeriod"/>
            </a:pPr>
            <a:endParaRPr lang="en-GB" dirty="0" smtClean="0"/>
          </a:p>
          <a:p>
            <a:pPr marL="514350" indent="-514350">
              <a:buAutoNum type="arabicPeriod"/>
            </a:pPr>
            <a:r>
              <a:rPr lang="en-GB" dirty="0" smtClean="0"/>
              <a:t>Do you think the local people were scared of the Iron Man when Hogarth led him through the villages?  Why do you think this? (p.33)</a:t>
            </a:r>
          </a:p>
          <a:p>
            <a:pPr marL="514350" indent="-514350">
              <a:buAutoNum type="arabicPeriod"/>
            </a:pPr>
            <a:endParaRPr lang="en-GB" dirty="0" smtClean="0"/>
          </a:p>
          <a:p>
            <a:pPr marL="514350" indent="-514350">
              <a:buAutoNum type="arabicPeriod"/>
            </a:pPr>
            <a:r>
              <a:rPr lang="en-GB" dirty="0" smtClean="0"/>
              <a:t>Why was the scrap yard the </a:t>
            </a:r>
            <a:r>
              <a:rPr lang="en-GB" i="1" dirty="0" smtClean="0"/>
              <a:t>‘Iron Man’s heaven’</a:t>
            </a:r>
            <a:r>
              <a:rPr lang="en-GB" dirty="0" smtClean="0"/>
              <a:t>? (p.34)</a:t>
            </a:r>
            <a:r>
              <a:rPr lang="en-GB" i="1" dirty="0" smtClean="0"/>
              <a:t>	</a:t>
            </a:r>
            <a:endParaRPr lang="en-GB" i="1" dirty="0"/>
          </a:p>
        </p:txBody>
      </p:sp>
    </p:spTree>
    <p:extLst>
      <p:ext uri="{BB962C8B-B14F-4D97-AF65-F5344CB8AC3E}">
        <p14:creationId xmlns:p14="http://schemas.microsoft.com/office/powerpoint/2010/main" val="27738300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Over to you…						</a:t>
            </a:r>
            <a:r>
              <a:rPr lang="en-GB" u="sng" dirty="0"/>
              <a:t>8</a:t>
            </a:r>
            <a:r>
              <a:rPr lang="en-GB" u="sng" dirty="0" smtClean="0"/>
              <a:t>.2.21</a:t>
            </a:r>
            <a:endParaRPr lang="en-GB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Date and title your work.</a:t>
            </a:r>
          </a:p>
          <a:p>
            <a:pPr marL="0" indent="0">
              <a:buNone/>
            </a:pPr>
            <a:endParaRPr lang="en-GB" dirty="0" smtClean="0"/>
          </a:p>
          <a:p>
            <a:r>
              <a:rPr lang="en-GB" dirty="0" smtClean="0"/>
              <a:t>Answer the questions on the sheet either directly onto the Word document or straight into your blue exercise books/onto paper.</a:t>
            </a:r>
          </a:p>
          <a:p>
            <a:endParaRPr lang="en-GB" dirty="0" smtClean="0"/>
          </a:p>
          <a:p>
            <a:r>
              <a:rPr lang="en-GB" dirty="0" smtClean="0"/>
              <a:t>Answer the questions in full sentences – no one word answers please.</a:t>
            </a:r>
          </a:p>
          <a:p>
            <a:endParaRPr lang="en-GB" dirty="0" smtClean="0"/>
          </a:p>
          <a:p>
            <a:r>
              <a:rPr lang="en-GB" dirty="0" smtClean="0"/>
              <a:t>Begin each sentence with a capital letter and finish it with a full stop.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701149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5E659AB979EDD42878F698329DDF574" ma:contentTypeVersion="11" ma:contentTypeDescription="Create a new document." ma:contentTypeScope="" ma:versionID="0aac2b6b7a29f39bd20733b5de126146">
  <xsd:schema xmlns:xsd="http://www.w3.org/2001/XMLSchema" xmlns:xs="http://www.w3.org/2001/XMLSchema" xmlns:p="http://schemas.microsoft.com/office/2006/metadata/properties" xmlns:ns2="2a5f1dcc-0833-4cfd-bcad-ab37e0f36cdd" targetNamespace="http://schemas.microsoft.com/office/2006/metadata/properties" ma:root="true" ma:fieldsID="83e644ecbfe930ae300dcbe75dffbc0d" ns2:_="">
    <xsd:import namespace="2a5f1dcc-0833-4cfd-bcad-ab37e0f36cd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a5f1dcc-0833-4cfd-bcad-ab37e0f36cd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8" nillable="true" ma:displayName="Length (seconds)" ma:internalName="MediaLengthInSeconds" ma:readOnly="tru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7D0EEB0-6E20-4B5B-B707-4D9B16E99BA3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2a5f1dcc-0833-4cfd-bcad-ab37e0f36cdd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F67549ED-796C-4AE9-A5D7-946F2091548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42C7F3E-A034-419A-A0AF-03A5E9103D6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a5f1dcc-0833-4cfd-bcad-ab37e0f36cd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382</TotalTime>
  <Words>223</Words>
  <Application>Microsoft Office PowerPoint</Application>
  <PresentationFormat>Widescreen</PresentationFormat>
  <Paragraphs>38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The Iron Man</vt:lpstr>
      <vt:lpstr>VIPERS </vt:lpstr>
      <vt:lpstr>VIPERS </vt:lpstr>
      <vt:lpstr>Infer:</vt:lpstr>
      <vt:lpstr>Over to you…      8.2.21</vt:lpstr>
    </vt:vector>
  </TitlesOfParts>
  <Company>Cheapside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Journey to the Centre of the Earth</dc:title>
  <dc:creator>Mrs M. Roberts</dc:creator>
  <cp:lastModifiedBy>Clare Roberts</cp:lastModifiedBy>
  <cp:revision>18</cp:revision>
  <cp:lastPrinted>2022-02-04T07:58:49Z</cp:lastPrinted>
  <dcterms:created xsi:type="dcterms:W3CDTF">2021-01-25T14:45:25Z</dcterms:created>
  <dcterms:modified xsi:type="dcterms:W3CDTF">2022-02-04T08:00:15Z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0x010100F5E659AB979EDD42878F698329DDF574</vt:lpwstr>
  </property>
</Properties>
</file>