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8.xml" ContentType="application/vnd.openxmlformats-officedocument.theme+xml"/>
  <Override PartName="/ppt/theme/theme9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notesSlides/notesSlide3.xml" ContentType="application/vnd.openxmlformats-officedocument.presentationml.notesSlide+xml"/>
  <Override PartName="/ppt/tags/tag7.xml" ContentType="application/vnd.openxmlformats-officedocument.presentationml.tags+xml"/>
  <Override PartName="/ppt/notesSlides/notesSlide4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2" r:id="rId5"/>
    <p:sldMasterId id="2147483674" r:id="rId6"/>
    <p:sldMasterId id="2147483676" r:id="rId7"/>
    <p:sldMasterId id="2147483678" r:id="rId8"/>
    <p:sldMasterId id="2147483680" r:id="rId9"/>
    <p:sldMasterId id="2147483683" r:id="rId10"/>
    <p:sldMasterId id="2147483652" r:id="rId11"/>
  </p:sldMasterIdLst>
  <p:notesMasterIdLst>
    <p:notesMasterId r:id="rId26"/>
  </p:notesMasterIdLst>
  <p:sldIdLst>
    <p:sldId id="287" r:id="rId12"/>
    <p:sldId id="288" r:id="rId13"/>
    <p:sldId id="289" r:id="rId14"/>
    <p:sldId id="293" r:id="rId15"/>
    <p:sldId id="291" r:id="rId16"/>
    <p:sldId id="258" r:id="rId17"/>
    <p:sldId id="279" r:id="rId18"/>
    <p:sldId id="280" r:id="rId19"/>
    <p:sldId id="260" r:id="rId20"/>
    <p:sldId id="285" r:id="rId21"/>
    <p:sldId id="281" r:id="rId22"/>
    <p:sldId id="292" r:id="rId23"/>
    <p:sldId id="282" r:id="rId24"/>
    <p:sldId id="267" r:id="rId2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505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063" autoAdjust="0"/>
    <p:restoredTop sz="94343" autoAdjust="0"/>
  </p:normalViewPr>
  <p:slideViewPr>
    <p:cSldViewPr snapToGrid="0" snapToObjects="1">
      <p:cViewPr varScale="1">
        <p:scale>
          <a:sx n="109" d="100"/>
          <a:sy n="109" d="100"/>
        </p:scale>
        <p:origin x="1308" y="8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2.xml"/><Relationship Id="rId18" Type="http://schemas.openxmlformats.org/officeDocument/2006/relationships/slide" Target="slides/slide7.xml"/><Relationship Id="rId26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slide" Target="slides/slide10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1.xml"/><Relationship Id="rId17" Type="http://schemas.openxmlformats.org/officeDocument/2006/relationships/slide" Target="slides/slide6.xml"/><Relationship Id="rId25" Type="http://schemas.openxmlformats.org/officeDocument/2006/relationships/slide" Target="slides/slide14.xml"/><Relationship Id="rId2" Type="http://schemas.openxmlformats.org/officeDocument/2006/relationships/customXml" Target="../customXml/item2.xml"/><Relationship Id="rId16" Type="http://schemas.openxmlformats.org/officeDocument/2006/relationships/slide" Target="slides/slide5.xml"/><Relationship Id="rId20" Type="http://schemas.openxmlformats.org/officeDocument/2006/relationships/slide" Target="slides/slide9.xml"/><Relationship Id="rId29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Master" Target="slideMasters/slideMaster8.xml"/><Relationship Id="rId24" Type="http://schemas.openxmlformats.org/officeDocument/2006/relationships/slide" Target="slides/slide13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4.xml"/><Relationship Id="rId23" Type="http://schemas.openxmlformats.org/officeDocument/2006/relationships/slide" Target="slides/slide12.xml"/><Relationship Id="rId28" Type="http://schemas.openxmlformats.org/officeDocument/2006/relationships/viewProps" Target="viewProp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8.xml"/><Relationship Id="rId31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3.xml"/><Relationship Id="rId22" Type="http://schemas.openxmlformats.org/officeDocument/2006/relationships/slide" Target="slides/slide1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Clegg" userId="c6df1435-7a36-4b38-be4d-16e68e91152f" providerId="ADAL" clId="{90B0029E-B4D7-4E15-8AE1-9814EC57F059}"/>
    <pc:docChg chg="undo custSel modSld">
      <pc:chgData name="James Clegg" userId="c6df1435-7a36-4b38-be4d-16e68e91152f" providerId="ADAL" clId="{90B0029E-B4D7-4E15-8AE1-9814EC57F059}" dt="2020-10-09T14:06:09.602" v="16"/>
      <pc:docMkLst>
        <pc:docMk/>
      </pc:docMkLst>
      <pc:sldChg chg="delSp modTransition delAnim">
        <pc:chgData name="James Clegg" userId="c6df1435-7a36-4b38-be4d-16e68e91152f" providerId="ADAL" clId="{90B0029E-B4D7-4E15-8AE1-9814EC57F059}" dt="2020-10-09T14:06:09.602" v="16"/>
        <pc:sldMkLst>
          <pc:docMk/>
          <pc:sldMk cId="2542925169" sldId="258"/>
        </pc:sldMkLst>
        <pc:picChg chg="del">
          <ac:chgData name="James Clegg" userId="c6df1435-7a36-4b38-be4d-16e68e91152f" providerId="ADAL" clId="{90B0029E-B4D7-4E15-8AE1-9814EC57F059}" dt="2020-10-09T14:05:00.963" v="4" actId="478"/>
          <ac:picMkLst>
            <pc:docMk/>
            <pc:sldMk cId="2542925169" sldId="258"/>
            <ac:picMk id="3" creationId="{00000000-0000-0000-0000-000000000000}"/>
          </ac:picMkLst>
        </pc:picChg>
      </pc:sldChg>
      <pc:sldChg chg="delSp modTransition delAnim modNotesTx">
        <pc:chgData name="James Clegg" userId="c6df1435-7a36-4b38-be4d-16e68e91152f" providerId="ADAL" clId="{90B0029E-B4D7-4E15-8AE1-9814EC57F059}" dt="2020-10-09T14:06:09.602" v="16"/>
        <pc:sldMkLst>
          <pc:docMk/>
          <pc:sldMk cId="1153940510" sldId="260"/>
        </pc:sldMkLst>
        <pc:picChg chg="del">
          <ac:chgData name="James Clegg" userId="c6df1435-7a36-4b38-be4d-16e68e91152f" providerId="ADAL" clId="{90B0029E-B4D7-4E15-8AE1-9814EC57F059}" dt="2020-10-09T14:05:09.270" v="7" actId="478"/>
          <ac:picMkLst>
            <pc:docMk/>
            <pc:sldMk cId="1153940510" sldId="260"/>
            <ac:picMk id="2" creationId="{00000000-0000-0000-0000-000000000000}"/>
          </ac:picMkLst>
        </pc:picChg>
      </pc:sldChg>
      <pc:sldChg chg="delSp modTransition delAnim modNotesTx">
        <pc:chgData name="James Clegg" userId="c6df1435-7a36-4b38-be4d-16e68e91152f" providerId="ADAL" clId="{90B0029E-B4D7-4E15-8AE1-9814EC57F059}" dt="2020-10-09T14:06:09.602" v="16"/>
        <pc:sldMkLst>
          <pc:docMk/>
          <pc:sldMk cId="3099842429" sldId="267"/>
        </pc:sldMkLst>
        <pc:picChg chg="del">
          <ac:chgData name="James Clegg" userId="c6df1435-7a36-4b38-be4d-16e68e91152f" providerId="ADAL" clId="{90B0029E-B4D7-4E15-8AE1-9814EC57F059}" dt="2020-10-09T14:05:25.148" v="12" actId="478"/>
          <ac:picMkLst>
            <pc:docMk/>
            <pc:sldMk cId="3099842429" sldId="267"/>
            <ac:picMk id="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90B0029E-B4D7-4E15-8AE1-9814EC57F059}" dt="2020-10-09T14:06:09.602" v="16"/>
        <pc:sldMkLst>
          <pc:docMk/>
          <pc:sldMk cId="215003791" sldId="279"/>
        </pc:sldMkLst>
        <pc:picChg chg="del">
          <ac:chgData name="James Clegg" userId="c6df1435-7a36-4b38-be4d-16e68e91152f" providerId="ADAL" clId="{90B0029E-B4D7-4E15-8AE1-9814EC57F059}" dt="2020-10-09T14:05:03.369" v="5" actId="478"/>
          <ac:picMkLst>
            <pc:docMk/>
            <pc:sldMk cId="215003791" sldId="279"/>
            <ac:picMk id="18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90B0029E-B4D7-4E15-8AE1-9814EC57F059}" dt="2020-10-09T14:06:09.602" v="16"/>
        <pc:sldMkLst>
          <pc:docMk/>
          <pc:sldMk cId="2272063247" sldId="280"/>
        </pc:sldMkLst>
        <pc:picChg chg="del">
          <ac:chgData name="James Clegg" userId="c6df1435-7a36-4b38-be4d-16e68e91152f" providerId="ADAL" clId="{90B0029E-B4D7-4E15-8AE1-9814EC57F059}" dt="2020-10-09T14:05:06.147" v="6" actId="478"/>
          <ac:picMkLst>
            <pc:docMk/>
            <pc:sldMk cId="2272063247" sldId="280"/>
            <ac:picMk id="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90B0029E-B4D7-4E15-8AE1-9814EC57F059}" dt="2020-10-09T14:06:09.602" v="16"/>
        <pc:sldMkLst>
          <pc:docMk/>
          <pc:sldMk cId="1436312332" sldId="281"/>
        </pc:sldMkLst>
        <pc:picChg chg="del">
          <ac:chgData name="James Clegg" userId="c6df1435-7a36-4b38-be4d-16e68e91152f" providerId="ADAL" clId="{90B0029E-B4D7-4E15-8AE1-9814EC57F059}" dt="2020-10-09T14:05:15.761" v="9" actId="478"/>
          <ac:picMkLst>
            <pc:docMk/>
            <pc:sldMk cId="1436312332" sldId="281"/>
            <ac:picMk id="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90B0029E-B4D7-4E15-8AE1-9814EC57F059}" dt="2020-10-09T14:06:09.602" v="16"/>
        <pc:sldMkLst>
          <pc:docMk/>
          <pc:sldMk cId="938658396" sldId="282"/>
        </pc:sldMkLst>
        <pc:picChg chg="del">
          <ac:chgData name="James Clegg" userId="c6df1435-7a36-4b38-be4d-16e68e91152f" providerId="ADAL" clId="{90B0029E-B4D7-4E15-8AE1-9814EC57F059}" dt="2020-10-09T14:05:22.142" v="11" actId="478"/>
          <ac:picMkLst>
            <pc:docMk/>
            <pc:sldMk cId="938658396" sldId="282"/>
            <ac:picMk id="2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90B0029E-B4D7-4E15-8AE1-9814EC57F059}" dt="2020-10-09T14:06:09.602" v="16"/>
        <pc:sldMkLst>
          <pc:docMk/>
          <pc:sldMk cId="4037141489" sldId="285"/>
        </pc:sldMkLst>
        <pc:picChg chg="del">
          <ac:chgData name="James Clegg" userId="c6df1435-7a36-4b38-be4d-16e68e91152f" providerId="ADAL" clId="{90B0029E-B4D7-4E15-8AE1-9814EC57F059}" dt="2020-10-09T14:05:12.828" v="8" actId="478"/>
          <ac:picMkLst>
            <pc:docMk/>
            <pc:sldMk cId="4037141489" sldId="285"/>
            <ac:picMk id="4" creationId="{00000000-0000-0000-0000-000000000000}"/>
          </ac:picMkLst>
        </pc:picChg>
      </pc:sldChg>
      <pc:sldChg chg="modTransition">
        <pc:chgData name="James Clegg" userId="c6df1435-7a36-4b38-be4d-16e68e91152f" providerId="ADAL" clId="{90B0029E-B4D7-4E15-8AE1-9814EC57F059}" dt="2020-10-09T14:06:09.602" v="16"/>
        <pc:sldMkLst>
          <pc:docMk/>
          <pc:sldMk cId="184517336" sldId="287"/>
        </pc:sldMkLst>
      </pc:sldChg>
      <pc:sldChg chg="modTransition">
        <pc:chgData name="James Clegg" userId="c6df1435-7a36-4b38-be4d-16e68e91152f" providerId="ADAL" clId="{90B0029E-B4D7-4E15-8AE1-9814EC57F059}" dt="2020-10-09T14:06:09.602" v="16"/>
        <pc:sldMkLst>
          <pc:docMk/>
          <pc:sldMk cId="172110878" sldId="288"/>
        </pc:sldMkLst>
      </pc:sldChg>
      <pc:sldChg chg="delSp modSp modTransition delAnim">
        <pc:chgData name="James Clegg" userId="c6df1435-7a36-4b38-be4d-16e68e91152f" providerId="ADAL" clId="{90B0029E-B4D7-4E15-8AE1-9814EC57F059}" dt="2020-10-09T14:06:09.602" v="16"/>
        <pc:sldMkLst>
          <pc:docMk/>
          <pc:sldMk cId="3128302549" sldId="289"/>
        </pc:sldMkLst>
        <pc:spChg chg="mod">
          <ac:chgData name="James Clegg" userId="c6df1435-7a36-4b38-be4d-16e68e91152f" providerId="ADAL" clId="{90B0029E-B4D7-4E15-8AE1-9814EC57F059}" dt="2020-10-09T14:04:53.177" v="1" actId="1076"/>
          <ac:spMkLst>
            <pc:docMk/>
            <pc:sldMk cId="3128302549" sldId="289"/>
            <ac:spMk id="2" creationId="{00000000-0000-0000-0000-000000000000}"/>
          </ac:spMkLst>
        </pc:spChg>
        <pc:picChg chg="del">
          <ac:chgData name="James Clegg" userId="c6df1435-7a36-4b38-be4d-16e68e91152f" providerId="ADAL" clId="{90B0029E-B4D7-4E15-8AE1-9814EC57F059}" dt="2020-10-09T14:04:55.720" v="2" actId="478"/>
          <ac:picMkLst>
            <pc:docMk/>
            <pc:sldMk cId="3128302549" sldId="289"/>
            <ac:picMk id="3" creationId="{00000000-0000-0000-0000-000000000000}"/>
          </ac:picMkLst>
        </pc:picChg>
      </pc:sldChg>
      <pc:sldChg chg="modTransition">
        <pc:chgData name="James Clegg" userId="c6df1435-7a36-4b38-be4d-16e68e91152f" providerId="ADAL" clId="{90B0029E-B4D7-4E15-8AE1-9814EC57F059}" dt="2020-10-09T14:06:09.602" v="16"/>
        <pc:sldMkLst>
          <pc:docMk/>
          <pc:sldMk cId="2522917540" sldId="291"/>
        </pc:sldMkLst>
      </pc:sldChg>
      <pc:sldChg chg="delSp modTransition delAnim modNotesTx">
        <pc:chgData name="James Clegg" userId="c6df1435-7a36-4b38-be4d-16e68e91152f" providerId="ADAL" clId="{90B0029E-B4D7-4E15-8AE1-9814EC57F059}" dt="2020-10-09T14:06:09.602" v="16"/>
        <pc:sldMkLst>
          <pc:docMk/>
          <pc:sldMk cId="1354883999" sldId="292"/>
        </pc:sldMkLst>
        <pc:picChg chg="del">
          <ac:chgData name="James Clegg" userId="c6df1435-7a36-4b38-be4d-16e68e91152f" providerId="ADAL" clId="{90B0029E-B4D7-4E15-8AE1-9814EC57F059}" dt="2020-10-09T14:05:18.935" v="10" actId="478"/>
          <ac:picMkLst>
            <pc:docMk/>
            <pc:sldMk cId="1354883999" sldId="292"/>
            <ac:picMk id="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90B0029E-B4D7-4E15-8AE1-9814EC57F059}" dt="2020-10-09T14:06:09.602" v="16"/>
        <pc:sldMkLst>
          <pc:docMk/>
          <pc:sldMk cId="1208208654" sldId="293"/>
        </pc:sldMkLst>
        <pc:picChg chg="del">
          <ac:chgData name="James Clegg" userId="c6df1435-7a36-4b38-be4d-16e68e91152f" providerId="ADAL" clId="{90B0029E-B4D7-4E15-8AE1-9814EC57F059}" dt="2020-10-09T14:04:58.411" v="3" actId="478"/>
          <ac:picMkLst>
            <pc:docMk/>
            <pc:sldMk cId="1208208654" sldId="293"/>
            <ac:picMk id="3" creationId="{00000000-0000-0000-0000-000000000000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9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C06AA71-502A-4458-93BE-06EF0981A4BA}" type="datetimeFigureOut">
              <a:rPr lang="en-GB" smtClean="0"/>
              <a:t>09/10/2020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093DBDD-48FF-4B3A-870C-CA63D520D9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76944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Can we simplify?</a:t>
            </a:r>
          </a:p>
          <a:p>
            <a:endParaRPr lang="en-GB" dirty="0"/>
          </a:p>
          <a:p>
            <a:r>
              <a:rPr lang="en-GB" dirty="0"/>
              <a:t>Discuss</a:t>
            </a:r>
            <a:r>
              <a:rPr lang="en-GB" baseline="0" dirty="0"/>
              <a:t> r</a:t>
            </a:r>
            <a:r>
              <a:rPr lang="en-GB" dirty="0"/>
              <a:t>eduction structure – take away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93DBDD-48FF-4B3A-870C-CA63D520D937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678415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93DBDD-48FF-4B3A-870C-CA63D520D937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973283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93DBDD-48FF-4B3A-870C-CA63D520D937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315574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93DBDD-48FF-4B3A-870C-CA63D520D937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60992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19909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5335E50-1930-44E5-9B14-893AFBD95C69}" type="datetimeFigureOut">
              <a:rPr kumimoji="0" lang="en-GB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09/10/2020</a:t>
            </a:fld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08BBDC2-4ED5-4A8D-A28C-1B3F6D2413F0}" type="slidenum">
              <a:rPr kumimoji="0" lang="en-GB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096558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325189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865633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742142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492891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240013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242453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950591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806871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Calibri" panose="020F0502020204030204" pitchFamily="34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034623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theme" Target="../theme/theme8.xml"/><Relationship Id="rId2" Type="http://schemas.openxmlformats.org/officeDocument/2006/relationships/slideLayout" Target="../slideLayouts/slideLayout11.xm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8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36407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71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28170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40987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74549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17208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8560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682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58558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Y3_SP_B5_PP12.jpg">
            <a:extLst>
              <a:ext uri="{FF2B5EF4-FFF2-40B4-BE49-F238E27FC236}">
                <a16:creationId xmlns:a16="http://schemas.microsoft.com/office/drawing/2014/main" id="{02C4704A-7459-1947-800F-A84DF74E3859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  <p:pic>
        <p:nvPicPr>
          <p:cNvPr id="7" name="Picture 6" descr="Y3_SP_B5_PP12.jpg">
            <a:extLst>
              <a:ext uri="{FF2B5EF4-FFF2-40B4-BE49-F238E27FC236}">
                <a16:creationId xmlns:a16="http://schemas.microsoft.com/office/drawing/2014/main" id="{2994B4EE-78B1-6B46-A7FD-54459844402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5867"/>
          <a:stretch/>
        </p:blipFill>
        <p:spPr>
          <a:xfrm>
            <a:off x="0" y="4651513"/>
            <a:ext cx="9144000" cy="2206487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 userDrawn="1"/>
        </p:nvSpPr>
        <p:spPr>
          <a:xfrm rot="16200000">
            <a:off x="4067703" y="-3185203"/>
            <a:ext cx="45719" cy="8181129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4728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  <p:sldLayoutId id="2147483668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5" Type="http://schemas.openxmlformats.org/officeDocument/2006/relationships/image" Target="../media/image101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5" Type="http://schemas.openxmlformats.org/officeDocument/2006/relationships/image" Target="../media/image100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emf"/><Relationship Id="rId13" Type="http://schemas.openxmlformats.org/officeDocument/2006/relationships/image" Target="../media/image20.png"/><Relationship Id="rId3" Type="http://schemas.openxmlformats.org/officeDocument/2006/relationships/image" Target="../media/image11.emf"/><Relationship Id="rId7" Type="http://schemas.openxmlformats.org/officeDocument/2006/relationships/image" Target="../media/image12.emf"/><Relationship Id="rId12" Type="http://schemas.openxmlformats.org/officeDocument/2006/relationships/image" Target="../media/image1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13.png"/><Relationship Id="rId11" Type="http://schemas.openxmlformats.org/officeDocument/2006/relationships/image" Target="../media/image18.png"/><Relationship Id="rId10" Type="http://schemas.openxmlformats.org/officeDocument/2006/relationships/image" Target="../media/image17.png"/><Relationship Id="rId9" Type="http://schemas.openxmlformats.org/officeDocument/2006/relationships/image" Target="../media/image16.png"/><Relationship Id="rId14" Type="http://schemas.openxmlformats.org/officeDocument/2006/relationships/image" Target="../media/image21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1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26.png"/><Relationship Id="rId9" Type="http://schemas.openxmlformats.org/officeDocument/2006/relationships/image" Target="../media/image22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7" Type="http://schemas.openxmlformats.org/officeDocument/2006/relationships/image" Target="../media/image1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15.png"/><Relationship Id="rId5" Type="http://schemas.openxmlformats.org/officeDocument/2006/relationships/image" Target="../media/image27.png"/><Relationship Id="rId9" Type="http://schemas.openxmlformats.org/officeDocument/2006/relationships/image" Target="../media/image28.png"/></Relationships>
</file>

<file path=ppt/slides/_rels/slide11.xml.rels><?xml version="1.0" encoding="UTF-8" standalone="yes"?>
<Relationships xmlns="http://schemas.openxmlformats.org/package/2006/relationships"><Relationship Id="rId13" Type="http://schemas.openxmlformats.org/officeDocument/2006/relationships/image" Target="../media/image38.png"/><Relationship Id="rId12" Type="http://schemas.openxmlformats.org/officeDocument/2006/relationships/image" Target="../media/image37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10" Type="http://schemas.openxmlformats.org/officeDocument/2006/relationships/image" Target="../media/image36.png"/><Relationship Id="rId9" Type="http://schemas.openxmlformats.org/officeDocument/2006/relationships/image" Target="../media/image35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5" Type="http://schemas.openxmlformats.org/officeDocument/2006/relationships/image" Target="../media/image330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09712" y="882219"/>
            <a:ext cx="5572227" cy="51820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51733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211087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526297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1) Complete the part-whole models.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2)   375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200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_____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5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3)  Find the difference between 184 and 72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5262979"/>
              </a:xfrm>
              <a:prstGeom prst="rect">
                <a:avLst/>
              </a:prstGeom>
              <a:blipFill>
                <a:blip r:embed="rId2"/>
                <a:stretch>
                  <a:fillRect l="-1626" t="-115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5" name="Group 4"/>
          <p:cNvGrpSpPr/>
          <p:nvPr/>
        </p:nvGrpSpPr>
        <p:grpSpPr>
          <a:xfrm>
            <a:off x="1539118" y="1085248"/>
            <a:ext cx="2617947" cy="2009461"/>
            <a:chOff x="-2839063" y="3851461"/>
            <a:chExt cx="3292887" cy="2527524"/>
          </a:xfrm>
        </p:grpSpPr>
        <p:grpSp>
          <p:nvGrpSpPr>
            <p:cNvPr id="7" name="Group 6"/>
            <p:cNvGrpSpPr/>
            <p:nvPr/>
          </p:nvGrpSpPr>
          <p:grpSpPr>
            <a:xfrm>
              <a:off x="-2839063" y="3851461"/>
              <a:ext cx="3119145" cy="2527524"/>
              <a:chOff x="4671511" y="249049"/>
              <a:chExt cx="3119145" cy="2527524"/>
            </a:xfrm>
          </p:grpSpPr>
          <p:sp>
            <p:nvSpPr>
              <p:cNvPr id="14" name="Oval 13"/>
              <p:cNvSpPr/>
              <p:nvPr/>
            </p:nvSpPr>
            <p:spPr>
              <a:xfrm>
                <a:off x="5745832" y="249049"/>
                <a:ext cx="914400" cy="914400"/>
              </a:xfrm>
              <a:prstGeom prst="ellipse">
                <a:avLst/>
              </a:prstGeom>
              <a:solidFill>
                <a:schemeClr val="bg1"/>
              </a:solidFill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1200"/>
              </a:p>
            </p:txBody>
          </p:sp>
          <p:sp>
            <p:nvSpPr>
              <p:cNvPr id="15" name="Oval 14"/>
              <p:cNvSpPr/>
              <p:nvPr/>
            </p:nvSpPr>
            <p:spPr>
              <a:xfrm>
                <a:off x="4671511" y="1686594"/>
                <a:ext cx="914400" cy="914400"/>
              </a:xfrm>
              <a:prstGeom prst="ellipse">
                <a:avLst/>
              </a:prstGeom>
              <a:solidFill>
                <a:schemeClr val="bg1"/>
              </a:solidFill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1200"/>
              </a:p>
            </p:txBody>
          </p:sp>
          <p:sp>
            <p:nvSpPr>
              <p:cNvPr id="16" name="Oval 15"/>
              <p:cNvSpPr/>
              <p:nvPr/>
            </p:nvSpPr>
            <p:spPr>
              <a:xfrm>
                <a:off x="6876256" y="1700808"/>
                <a:ext cx="914400" cy="914400"/>
              </a:xfrm>
              <a:prstGeom prst="ellipse">
                <a:avLst/>
              </a:prstGeom>
              <a:solidFill>
                <a:schemeClr val="bg1"/>
              </a:solidFill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1200"/>
              </a:p>
            </p:txBody>
          </p:sp>
          <p:cxnSp>
            <p:nvCxnSpPr>
              <p:cNvPr id="17" name="Straight Connector 16"/>
              <p:cNvCxnSpPr>
                <a:stCxn id="14" idx="3"/>
              </p:cNvCxnSpPr>
              <p:nvPr/>
            </p:nvCxnSpPr>
            <p:spPr>
              <a:xfrm flipH="1">
                <a:off x="5292080" y="1029538"/>
                <a:ext cx="587663" cy="684000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" name="Straight Connector 17"/>
              <p:cNvCxnSpPr>
                <a:stCxn id="14" idx="5"/>
              </p:cNvCxnSpPr>
              <p:nvPr/>
            </p:nvCxnSpPr>
            <p:spPr>
              <a:xfrm>
                <a:off x="6526321" y="1029538"/>
                <a:ext cx="637967" cy="720000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9" name="Oval 18"/>
              <p:cNvSpPr/>
              <p:nvPr/>
            </p:nvSpPr>
            <p:spPr>
              <a:xfrm>
                <a:off x="5745832" y="1862173"/>
                <a:ext cx="914400" cy="914400"/>
              </a:xfrm>
              <a:prstGeom prst="ellipse">
                <a:avLst/>
              </a:prstGeom>
              <a:solidFill>
                <a:schemeClr val="bg1"/>
              </a:solidFill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1200"/>
              </a:p>
            </p:txBody>
          </p:sp>
          <p:cxnSp>
            <p:nvCxnSpPr>
              <p:cNvPr id="20" name="Straight Connector 19"/>
              <p:cNvCxnSpPr/>
              <p:nvPr/>
            </p:nvCxnSpPr>
            <p:spPr>
              <a:xfrm>
                <a:off x="6203032" y="1163449"/>
                <a:ext cx="0" cy="689759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8" name="TextBox 7"/>
            <p:cNvSpPr txBox="1"/>
            <p:nvPr/>
          </p:nvSpPr>
          <p:spPr>
            <a:xfrm>
              <a:off x="-1689711" y="4004730"/>
              <a:ext cx="827850" cy="5920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400" dirty="0">
                  <a:latin typeface="Calibri" panose="020F0502020204030204" pitchFamily="34" charset="0"/>
                </a:rPr>
                <a:t>562</a:t>
              </a:r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-2778858" y="5462970"/>
              <a:ext cx="827850" cy="5920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400" dirty="0">
                  <a:latin typeface="Calibri" panose="020F0502020204030204" pitchFamily="34" charset="0"/>
                </a:rPr>
                <a:t>500</a:t>
              </a: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-1597814" y="5640029"/>
              <a:ext cx="827850" cy="5920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endParaRPr lang="en-GB" sz="2400" dirty="0">
                <a:latin typeface="Calibri" panose="020F0502020204030204" pitchFamily="34" charset="0"/>
              </a:endParaRP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-374026" y="5447754"/>
              <a:ext cx="827850" cy="5920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400" dirty="0">
                  <a:latin typeface="Calibri" panose="020F0502020204030204" pitchFamily="34" charset="0"/>
                </a:rPr>
                <a:t>2</a:t>
              </a:r>
            </a:p>
          </p:txBody>
        </p:sp>
      </p:grpSp>
      <p:grpSp>
        <p:nvGrpSpPr>
          <p:cNvPr id="21" name="Group 20"/>
          <p:cNvGrpSpPr/>
          <p:nvPr/>
        </p:nvGrpSpPr>
        <p:grpSpPr>
          <a:xfrm>
            <a:off x="4503851" y="1075987"/>
            <a:ext cx="2549137" cy="2009461"/>
            <a:chOff x="-2839063" y="3851461"/>
            <a:chExt cx="3206337" cy="2527524"/>
          </a:xfrm>
        </p:grpSpPr>
        <p:grpSp>
          <p:nvGrpSpPr>
            <p:cNvPr id="22" name="Group 21"/>
            <p:cNvGrpSpPr/>
            <p:nvPr/>
          </p:nvGrpSpPr>
          <p:grpSpPr>
            <a:xfrm>
              <a:off x="-2839063" y="3851461"/>
              <a:ext cx="3119145" cy="2527524"/>
              <a:chOff x="4671511" y="249049"/>
              <a:chExt cx="3119145" cy="2527524"/>
            </a:xfrm>
          </p:grpSpPr>
          <p:sp>
            <p:nvSpPr>
              <p:cNvPr id="27" name="Oval 26"/>
              <p:cNvSpPr/>
              <p:nvPr/>
            </p:nvSpPr>
            <p:spPr>
              <a:xfrm>
                <a:off x="5745832" y="249049"/>
                <a:ext cx="914400" cy="914400"/>
              </a:xfrm>
              <a:prstGeom prst="ellipse">
                <a:avLst/>
              </a:prstGeom>
              <a:solidFill>
                <a:schemeClr val="bg1"/>
              </a:solidFill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1200"/>
              </a:p>
            </p:txBody>
          </p:sp>
          <p:sp>
            <p:nvSpPr>
              <p:cNvPr id="28" name="Oval 27"/>
              <p:cNvSpPr/>
              <p:nvPr/>
            </p:nvSpPr>
            <p:spPr>
              <a:xfrm>
                <a:off x="4671511" y="1686594"/>
                <a:ext cx="914400" cy="914400"/>
              </a:xfrm>
              <a:prstGeom prst="ellipse">
                <a:avLst/>
              </a:prstGeom>
              <a:solidFill>
                <a:schemeClr val="bg1"/>
              </a:solidFill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1200"/>
              </a:p>
            </p:txBody>
          </p:sp>
          <p:sp>
            <p:nvSpPr>
              <p:cNvPr id="29" name="Oval 28"/>
              <p:cNvSpPr/>
              <p:nvPr/>
            </p:nvSpPr>
            <p:spPr>
              <a:xfrm>
                <a:off x="6876256" y="1700808"/>
                <a:ext cx="914400" cy="914400"/>
              </a:xfrm>
              <a:prstGeom prst="ellipse">
                <a:avLst/>
              </a:prstGeom>
              <a:solidFill>
                <a:schemeClr val="bg1"/>
              </a:solidFill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1200"/>
              </a:p>
            </p:txBody>
          </p:sp>
          <p:cxnSp>
            <p:nvCxnSpPr>
              <p:cNvPr id="30" name="Straight Connector 29"/>
              <p:cNvCxnSpPr>
                <a:stCxn id="27" idx="3"/>
              </p:cNvCxnSpPr>
              <p:nvPr/>
            </p:nvCxnSpPr>
            <p:spPr>
              <a:xfrm flipH="1">
                <a:off x="5292080" y="1029538"/>
                <a:ext cx="587663" cy="684000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" name="Straight Connector 30"/>
              <p:cNvCxnSpPr>
                <a:stCxn id="27" idx="5"/>
              </p:cNvCxnSpPr>
              <p:nvPr/>
            </p:nvCxnSpPr>
            <p:spPr>
              <a:xfrm>
                <a:off x="6526321" y="1029538"/>
                <a:ext cx="637967" cy="720000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2" name="Oval 31"/>
              <p:cNvSpPr/>
              <p:nvPr/>
            </p:nvSpPr>
            <p:spPr>
              <a:xfrm>
                <a:off x="5745832" y="1862173"/>
                <a:ext cx="914400" cy="914400"/>
              </a:xfrm>
              <a:prstGeom prst="ellipse">
                <a:avLst/>
              </a:prstGeom>
              <a:solidFill>
                <a:schemeClr val="bg1"/>
              </a:solidFill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1200"/>
              </a:p>
            </p:txBody>
          </p:sp>
          <p:cxnSp>
            <p:nvCxnSpPr>
              <p:cNvPr id="33" name="Straight Connector 32"/>
              <p:cNvCxnSpPr/>
              <p:nvPr/>
            </p:nvCxnSpPr>
            <p:spPr>
              <a:xfrm>
                <a:off x="6203032" y="1163449"/>
                <a:ext cx="0" cy="689759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3" name="TextBox 22"/>
            <p:cNvSpPr txBox="1"/>
            <p:nvPr/>
          </p:nvSpPr>
          <p:spPr>
            <a:xfrm>
              <a:off x="-1689711" y="4004730"/>
              <a:ext cx="827850" cy="5920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400" dirty="0">
                  <a:latin typeface="Calibri" panose="020F0502020204030204" pitchFamily="34" charset="0"/>
                </a:rPr>
                <a:t>562</a:t>
              </a:r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-2778858" y="5462970"/>
              <a:ext cx="827850" cy="5920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400" dirty="0">
                  <a:latin typeface="Calibri" panose="020F0502020204030204" pitchFamily="34" charset="0"/>
                </a:rPr>
                <a:t>500</a:t>
              </a:r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-1597814" y="5640029"/>
              <a:ext cx="827850" cy="5920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endParaRPr lang="en-GB" sz="2400" dirty="0">
                <a:latin typeface="Calibri" panose="020F0502020204030204" pitchFamily="34" charset="0"/>
              </a:endParaRPr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-460576" y="5447754"/>
              <a:ext cx="827850" cy="5920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400" dirty="0">
                  <a:latin typeface="Calibri" panose="020F0502020204030204" pitchFamily="34" charset="0"/>
                </a:rPr>
                <a:t>12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1283025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526297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1) Complete the part-whole models.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2)   375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200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_____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5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3)  Find the difference between 184 and 72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5262979"/>
              </a:xfrm>
              <a:prstGeom prst="rect">
                <a:avLst/>
              </a:prstGeom>
              <a:blipFill>
                <a:blip r:embed="rId5"/>
                <a:stretch>
                  <a:fillRect l="-1626" t="-115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7" name="Group 6"/>
          <p:cNvGrpSpPr/>
          <p:nvPr/>
        </p:nvGrpSpPr>
        <p:grpSpPr>
          <a:xfrm>
            <a:off x="1539118" y="1085248"/>
            <a:ext cx="2479817" cy="2009461"/>
            <a:chOff x="4671511" y="249049"/>
            <a:chExt cx="3119145" cy="2527524"/>
          </a:xfrm>
        </p:grpSpPr>
        <p:sp>
          <p:nvSpPr>
            <p:cNvPr id="14" name="Oval 13"/>
            <p:cNvSpPr/>
            <p:nvPr/>
          </p:nvSpPr>
          <p:spPr>
            <a:xfrm>
              <a:off x="5745832" y="249049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200"/>
            </a:p>
          </p:txBody>
        </p:sp>
        <p:sp>
          <p:nvSpPr>
            <p:cNvPr id="15" name="Oval 14"/>
            <p:cNvSpPr/>
            <p:nvPr/>
          </p:nvSpPr>
          <p:spPr>
            <a:xfrm>
              <a:off x="4671511" y="1686594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200"/>
            </a:p>
          </p:txBody>
        </p:sp>
        <p:sp>
          <p:nvSpPr>
            <p:cNvPr id="16" name="Oval 15"/>
            <p:cNvSpPr/>
            <p:nvPr/>
          </p:nvSpPr>
          <p:spPr>
            <a:xfrm>
              <a:off x="6876256" y="1700808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200"/>
            </a:p>
          </p:txBody>
        </p:sp>
        <p:cxnSp>
          <p:nvCxnSpPr>
            <p:cNvPr id="17" name="Straight Connector 16"/>
            <p:cNvCxnSpPr>
              <a:stCxn id="14" idx="3"/>
            </p:cNvCxnSpPr>
            <p:nvPr/>
          </p:nvCxnSpPr>
          <p:spPr>
            <a:xfrm flipH="1">
              <a:off x="5292080" y="1029538"/>
              <a:ext cx="587663" cy="68400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>
              <a:stCxn id="14" idx="5"/>
            </p:cNvCxnSpPr>
            <p:nvPr/>
          </p:nvCxnSpPr>
          <p:spPr>
            <a:xfrm>
              <a:off x="6526321" y="1029538"/>
              <a:ext cx="637967" cy="72000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Oval 18"/>
            <p:cNvSpPr/>
            <p:nvPr/>
          </p:nvSpPr>
          <p:spPr>
            <a:xfrm>
              <a:off x="5745832" y="1862173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200"/>
            </a:p>
          </p:txBody>
        </p:sp>
        <p:cxnSp>
          <p:nvCxnSpPr>
            <p:cNvPr id="20" name="Straight Connector 19"/>
            <p:cNvCxnSpPr/>
            <p:nvPr/>
          </p:nvCxnSpPr>
          <p:spPr>
            <a:xfrm>
              <a:off x="6203032" y="1163449"/>
              <a:ext cx="0" cy="689759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" name="TextBox 7"/>
          <p:cNvSpPr txBox="1"/>
          <p:nvPr/>
        </p:nvSpPr>
        <p:spPr>
          <a:xfrm>
            <a:off x="2452888" y="1207102"/>
            <a:ext cx="658166" cy="4706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</a:rPr>
              <a:t>562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586983" y="2366448"/>
            <a:ext cx="658166" cy="4706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</a:rPr>
              <a:t>500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525949" y="2507216"/>
            <a:ext cx="658166" cy="4706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1"/>
                </a:solidFill>
                <a:latin typeface="Calibri" panose="020F0502020204030204" pitchFamily="34" charset="0"/>
              </a:rPr>
              <a:t>60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498899" y="2354351"/>
            <a:ext cx="658166" cy="4706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</a:rPr>
              <a:t>2</a:t>
            </a:r>
          </a:p>
        </p:txBody>
      </p:sp>
      <p:grpSp>
        <p:nvGrpSpPr>
          <p:cNvPr id="21" name="Group 20"/>
          <p:cNvGrpSpPr/>
          <p:nvPr/>
        </p:nvGrpSpPr>
        <p:grpSpPr>
          <a:xfrm>
            <a:off x="4503851" y="1075987"/>
            <a:ext cx="2549137" cy="2009461"/>
            <a:chOff x="-2839063" y="3851461"/>
            <a:chExt cx="3206337" cy="2527524"/>
          </a:xfrm>
        </p:grpSpPr>
        <p:grpSp>
          <p:nvGrpSpPr>
            <p:cNvPr id="22" name="Group 21"/>
            <p:cNvGrpSpPr/>
            <p:nvPr/>
          </p:nvGrpSpPr>
          <p:grpSpPr>
            <a:xfrm>
              <a:off x="-2839063" y="3851461"/>
              <a:ext cx="3119145" cy="2527524"/>
              <a:chOff x="4671511" y="249049"/>
              <a:chExt cx="3119145" cy="2527524"/>
            </a:xfrm>
          </p:grpSpPr>
          <p:sp>
            <p:nvSpPr>
              <p:cNvPr id="27" name="Oval 26"/>
              <p:cNvSpPr/>
              <p:nvPr/>
            </p:nvSpPr>
            <p:spPr>
              <a:xfrm>
                <a:off x="5745832" y="249049"/>
                <a:ext cx="914400" cy="914400"/>
              </a:xfrm>
              <a:prstGeom prst="ellipse">
                <a:avLst/>
              </a:prstGeom>
              <a:solidFill>
                <a:schemeClr val="bg1"/>
              </a:solidFill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1200"/>
              </a:p>
            </p:txBody>
          </p:sp>
          <p:sp>
            <p:nvSpPr>
              <p:cNvPr id="28" name="Oval 27"/>
              <p:cNvSpPr/>
              <p:nvPr/>
            </p:nvSpPr>
            <p:spPr>
              <a:xfrm>
                <a:off x="4671511" y="1686594"/>
                <a:ext cx="914400" cy="914400"/>
              </a:xfrm>
              <a:prstGeom prst="ellipse">
                <a:avLst/>
              </a:prstGeom>
              <a:solidFill>
                <a:schemeClr val="bg1"/>
              </a:solidFill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1200"/>
              </a:p>
            </p:txBody>
          </p:sp>
          <p:sp>
            <p:nvSpPr>
              <p:cNvPr id="29" name="Oval 28"/>
              <p:cNvSpPr/>
              <p:nvPr/>
            </p:nvSpPr>
            <p:spPr>
              <a:xfrm>
                <a:off x="6876256" y="1700808"/>
                <a:ext cx="914400" cy="914400"/>
              </a:xfrm>
              <a:prstGeom prst="ellipse">
                <a:avLst/>
              </a:prstGeom>
              <a:solidFill>
                <a:schemeClr val="bg1"/>
              </a:solidFill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1200"/>
              </a:p>
            </p:txBody>
          </p:sp>
          <p:cxnSp>
            <p:nvCxnSpPr>
              <p:cNvPr id="30" name="Straight Connector 29"/>
              <p:cNvCxnSpPr>
                <a:stCxn id="27" idx="3"/>
              </p:cNvCxnSpPr>
              <p:nvPr/>
            </p:nvCxnSpPr>
            <p:spPr>
              <a:xfrm flipH="1">
                <a:off x="5292080" y="1029538"/>
                <a:ext cx="587663" cy="684000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" name="Straight Connector 30"/>
              <p:cNvCxnSpPr>
                <a:stCxn id="27" idx="5"/>
              </p:cNvCxnSpPr>
              <p:nvPr/>
            </p:nvCxnSpPr>
            <p:spPr>
              <a:xfrm>
                <a:off x="6526321" y="1029538"/>
                <a:ext cx="637967" cy="720000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2" name="Oval 31"/>
              <p:cNvSpPr/>
              <p:nvPr/>
            </p:nvSpPr>
            <p:spPr>
              <a:xfrm>
                <a:off x="5745832" y="1862173"/>
                <a:ext cx="914400" cy="914400"/>
              </a:xfrm>
              <a:prstGeom prst="ellipse">
                <a:avLst/>
              </a:prstGeom>
              <a:solidFill>
                <a:schemeClr val="bg1"/>
              </a:solidFill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1200"/>
              </a:p>
            </p:txBody>
          </p:sp>
          <p:cxnSp>
            <p:nvCxnSpPr>
              <p:cNvPr id="33" name="Straight Connector 32"/>
              <p:cNvCxnSpPr/>
              <p:nvPr/>
            </p:nvCxnSpPr>
            <p:spPr>
              <a:xfrm>
                <a:off x="6203032" y="1163449"/>
                <a:ext cx="0" cy="689759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3" name="TextBox 22"/>
            <p:cNvSpPr txBox="1"/>
            <p:nvPr/>
          </p:nvSpPr>
          <p:spPr>
            <a:xfrm>
              <a:off x="-1689711" y="4004730"/>
              <a:ext cx="827850" cy="5920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400" dirty="0">
                  <a:latin typeface="Calibri" panose="020F0502020204030204" pitchFamily="34" charset="0"/>
                </a:rPr>
                <a:t>562</a:t>
              </a:r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-2778858" y="5462970"/>
              <a:ext cx="827850" cy="5920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400" dirty="0">
                  <a:latin typeface="Calibri" panose="020F0502020204030204" pitchFamily="34" charset="0"/>
                </a:rPr>
                <a:t>500</a:t>
              </a:r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-1597814" y="5640029"/>
              <a:ext cx="827850" cy="5920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endParaRPr lang="en-GB" sz="2400" dirty="0">
                <a:latin typeface="Calibri" panose="020F0502020204030204" pitchFamily="34" charset="0"/>
              </a:endParaRPr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-460576" y="5447754"/>
              <a:ext cx="827850" cy="5920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400" dirty="0">
                  <a:latin typeface="Calibri" panose="020F0502020204030204" pitchFamily="34" charset="0"/>
                </a:rPr>
                <a:t>12</a:t>
              </a:r>
            </a:p>
          </p:txBody>
        </p:sp>
      </p:grpSp>
      <p:sp>
        <p:nvSpPr>
          <p:cNvPr id="34" name="TextBox 33"/>
          <p:cNvSpPr txBox="1"/>
          <p:nvPr/>
        </p:nvSpPr>
        <p:spPr>
          <a:xfrm>
            <a:off x="5490682" y="2492905"/>
            <a:ext cx="658166" cy="4706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1"/>
                </a:solidFill>
                <a:latin typeface="Calibri" panose="020F0502020204030204" pitchFamily="34" charset="0"/>
              </a:rPr>
              <a:t>50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3360769" y="3280055"/>
            <a:ext cx="7962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170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5996674" y="5150702"/>
            <a:ext cx="7962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112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2082086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34" grpId="0"/>
      <p:bldP spid="35" grpId="0"/>
      <p:bldP spid="3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2291754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667512" y="361962"/>
            <a:ext cx="7778783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Tommy has £451</a:t>
            </a:r>
          </a:p>
          <a:p>
            <a:r>
              <a:rPr lang="en-GB" sz="3600" dirty="0">
                <a:latin typeface="Calibri" panose="020F0502020204030204" pitchFamily="34" charset="0"/>
              </a:rPr>
              <a:t>He spends £325 on a holiday.</a:t>
            </a:r>
          </a:p>
          <a:p>
            <a:r>
              <a:rPr lang="en-GB" sz="3600" dirty="0">
                <a:latin typeface="Calibri" panose="020F0502020204030204" pitchFamily="34" charset="0"/>
              </a:rPr>
              <a:t>How much money does he have left?</a:t>
            </a:r>
          </a:p>
        </p:txBody>
      </p:sp>
      <p:graphicFrame>
        <p:nvGraphicFramePr>
          <p:cNvPr id="59" name="Table 5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9572259"/>
              </p:ext>
            </p:extLst>
          </p:nvPr>
        </p:nvGraphicFramePr>
        <p:xfrm>
          <a:off x="2531890" y="2734164"/>
          <a:ext cx="2685141" cy="265776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95047">
                  <a:extLst>
                    <a:ext uri="{9D8B030D-6E8A-4147-A177-3AD203B41FA5}">
                      <a16:colId xmlns:a16="http://schemas.microsoft.com/office/drawing/2014/main" val="3099043578"/>
                    </a:ext>
                  </a:extLst>
                </a:gridCol>
                <a:gridCol w="895047">
                  <a:extLst>
                    <a:ext uri="{9D8B030D-6E8A-4147-A177-3AD203B41FA5}">
                      <a16:colId xmlns:a16="http://schemas.microsoft.com/office/drawing/2014/main" val="992405871"/>
                    </a:ext>
                  </a:extLst>
                </a:gridCol>
                <a:gridCol w="895047">
                  <a:extLst>
                    <a:ext uri="{9D8B030D-6E8A-4147-A177-3AD203B41FA5}">
                      <a16:colId xmlns:a16="http://schemas.microsoft.com/office/drawing/2014/main" val="3329015639"/>
                    </a:ext>
                  </a:extLst>
                </a:gridCol>
              </a:tblGrid>
              <a:tr h="6180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2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H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2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4079671"/>
                  </a:ext>
                </a:extLst>
              </a:tr>
              <a:tr h="6180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3521301"/>
                  </a:ext>
                </a:extLst>
              </a:tr>
              <a:tr h="529488"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61385860"/>
                  </a:ext>
                </a:extLst>
              </a:tr>
              <a:tr h="759581"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4458088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60" name="TextBox 59"/>
              <p:cNvSpPr txBox="1"/>
              <p:nvPr/>
            </p:nvSpPr>
            <p:spPr>
              <a:xfrm>
                <a:off x="1895258" y="3896464"/>
                <a:ext cx="678391" cy="70788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000" b="1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−</m:t>
                      </m:r>
                    </m:oMath>
                  </m:oMathPara>
                </a14:m>
                <a:endParaRPr lang="en-GB" sz="4000" b="1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60" name="TextBox 5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95258" y="3896464"/>
                <a:ext cx="678391" cy="707886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Oval 7"/>
          <p:cNvSpPr/>
          <p:nvPr/>
        </p:nvSpPr>
        <p:spPr>
          <a:xfrm>
            <a:off x="4369209" y="3305230"/>
            <a:ext cx="750840" cy="1828800"/>
          </a:xfrm>
          <a:prstGeom prst="ellipse">
            <a:avLst/>
          </a:prstGeom>
          <a:noFill/>
          <a:ln w="3810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5" name="TextBox 64"/>
          <p:cNvSpPr txBox="1"/>
          <p:nvPr/>
        </p:nvSpPr>
        <p:spPr>
          <a:xfrm>
            <a:off x="5803698" y="3927242"/>
            <a:ext cx="187126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1 </a:t>
            </a:r>
            <a:r>
              <a:rPr lang="en-GB" sz="3600" dirty="0">
                <a:latin typeface="Cambria Math" panose="02040503050406030204" pitchFamily="18" charset="0"/>
                <a:ea typeface="Cambria Math" panose="02040503050406030204" pitchFamily="18" charset="0"/>
              </a:rPr>
              <a:t>–</a:t>
            </a:r>
            <a:r>
              <a:rPr lang="en-GB" sz="3600" dirty="0">
                <a:latin typeface="Calibri" panose="020F0502020204030204" pitchFamily="34" charset="0"/>
              </a:rPr>
              <a:t> 5 </a:t>
            </a:r>
            <a:r>
              <a:rPr lang="en-GB" sz="36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600" dirty="0">
                <a:latin typeface="Calibri" panose="020F0502020204030204" pitchFamily="34" charset="0"/>
              </a:rPr>
              <a:t> 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429251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" grpId="0"/>
      <p:bldP spid="8" grpId="0" animBg="1"/>
      <p:bldP spid="6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1C7B82B5-B3AD-3445-B1E4-114020DF5B8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1356016"/>
              </p:ext>
            </p:extLst>
          </p:nvPr>
        </p:nvGraphicFramePr>
        <p:xfrm>
          <a:off x="757904" y="312736"/>
          <a:ext cx="7344000" cy="25243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48000">
                  <a:extLst>
                    <a:ext uri="{9D8B030D-6E8A-4147-A177-3AD203B41FA5}">
                      <a16:colId xmlns:a16="http://schemas.microsoft.com/office/drawing/2014/main" val="1945284546"/>
                    </a:ext>
                  </a:extLst>
                </a:gridCol>
                <a:gridCol w="2448000">
                  <a:extLst>
                    <a:ext uri="{9D8B030D-6E8A-4147-A177-3AD203B41FA5}">
                      <a16:colId xmlns:a16="http://schemas.microsoft.com/office/drawing/2014/main" val="19850668"/>
                    </a:ext>
                  </a:extLst>
                </a:gridCol>
                <a:gridCol w="2448000">
                  <a:extLst>
                    <a:ext uri="{9D8B030D-6E8A-4147-A177-3AD203B41FA5}">
                      <a16:colId xmlns:a16="http://schemas.microsoft.com/office/drawing/2014/main" val="3661368022"/>
                    </a:ext>
                  </a:extLst>
                </a:gridCol>
              </a:tblGrid>
              <a:tr h="540000"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Hundreds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Tens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Ones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87112008"/>
                  </a:ext>
                </a:extLst>
              </a:tr>
              <a:tr h="198000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24221402"/>
                  </a:ext>
                </a:extLst>
              </a:tr>
            </a:tbl>
          </a:graphicData>
        </a:graphic>
      </p:graphicFrame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912" y="857357"/>
            <a:ext cx="1003253" cy="1049928"/>
          </a:xfrm>
          <a:prstGeom prst="rect">
            <a:avLst/>
          </a:prstGeom>
        </p:spPr>
      </p:pic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84531001"/>
              </p:ext>
            </p:extLst>
          </p:nvPr>
        </p:nvGraphicFramePr>
        <p:xfrm>
          <a:off x="5435726" y="3068373"/>
          <a:ext cx="2685141" cy="267982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95047">
                  <a:extLst>
                    <a:ext uri="{9D8B030D-6E8A-4147-A177-3AD203B41FA5}">
                      <a16:colId xmlns:a16="http://schemas.microsoft.com/office/drawing/2014/main" val="3099043578"/>
                    </a:ext>
                  </a:extLst>
                </a:gridCol>
                <a:gridCol w="895047">
                  <a:extLst>
                    <a:ext uri="{9D8B030D-6E8A-4147-A177-3AD203B41FA5}">
                      <a16:colId xmlns:a16="http://schemas.microsoft.com/office/drawing/2014/main" val="992405871"/>
                    </a:ext>
                  </a:extLst>
                </a:gridCol>
                <a:gridCol w="895047">
                  <a:extLst>
                    <a:ext uri="{9D8B030D-6E8A-4147-A177-3AD203B41FA5}">
                      <a16:colId xmlns:a16="http://schemas.microsoft.com/office/drawing/2014/main" val="3329015639"/>
                    </a:ext>
                  </a:extLst>
                </a:gridCol>
              </a:tblGrid>
              <a:tr h="6180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H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4079671"/>
                  </a:ext>
                </a:extLst>
              </a:tr>
              <a:tr h="6180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3521301"/>
                  </a:ext>
                </a:extLst>
              </a:tr>
              <a:tr h="529488"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61385860"/>
                  </a:ext>
                </a:extLst>
              </a:tr>
              <a:tr h="759581"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4458088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4724050" y="4282298"/>
                <a:ext cx="678391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000" b="1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−</m:t>
                      </m:r>
                    </m:oMath>
                  </m:oMathPara>
                </a14:m>
                <a:endParaRPr lang="en-GB" sz="4000" b="1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24050" y="4282298"/>
                <a:ext cx="678391" cy="707886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7" name="Picture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7757" y="836649"/>
            <a:ext cx="394345" cy="110125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26839" y="836649"/>
            <a:ext cx="394345" cy="110125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5781" y="857357"/>
            <a:ext cx="1003253" cy="104992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7757" y="1796351"/>
            <a:ext cx="394345" cy="1101257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26839" y="1796351"/>
            <a:ext cx="394345" cy="1101257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7461319" y="5038100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6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630317" y="5038099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2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5694720" y="5038098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1</a:t>
            </a: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912" y="1835580"/>
            <a:ext cx="1003253" cy="1049928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5920" y="836649"/>
            <a:ext cx="394345" cy="1101257"/>
          </a:xfrm>
          <a:prstGeom prst="rect">
            <a:avLst/>
          </a:prstGeom>
        </p:spPr>
      </p:pic>
      <p:sp>
        <p:nvSpPr>
          <p:cNvPr id="21" name="Rectangle 20"/>
          <p:cNvSpPr/>
          <p:nvPr/>
        </p:nvSpPr>
        <p:spPr>
          <a:xfrm>
            <a:off x="4636977" y="901338"/>
            <a:ext cx="512618" cy="1028647"/>
          </a:xfrm>
          <a:prstGeom prst="rect">
            <a:avLst/>
          </a:prstGeom>
          <a:noFill/>
          <a:ln w="28575">
            <a:solidFill>
              <a:schemeClr val="accent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2255" y="1132467"/>
            <a:ext cx="216717" cy="248064"/>
          </a:xfrm>
          <a:prstGeom prst="rect">
            <a:avLst/>
          </a:prstGeom>
        </p:spPr>
      </p:pic>
      <p:cxnSp>
        <p:nvCxnSpPr>
          <p:cNvPr id="32" name="Straight Connector 31"/>
          <p:cNvCxnSpPr/>
          <p:nvPr/>
        </p:nvCxnSpPr>
        <p:spPr>
          <a:xfrm flipV="1">
            <a:off x="6602801" y="3878642"/>
            <a:ext cx="381836" cy="349189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TextBox 32"/>
          <p:cNvSpPr txBox="1"/>
          <p:nvPr/>
        </p:nvSpPr>
        <p:spPr>
          <a:xfrm>
            <a:off x="6357305" y="3654437"/>
            <a:ext cx="380232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000" dirty="0">
                <a:latin typeface="Calibri" panose="020F0502020204030204" pitchFamily="34" charset="0"/>
              </a:rPr>
              <a:t>4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7288779" y="3640384"/>
            <a:ext cx="380232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000" dirty="0">
                <a:latin typeface="Calibri" panose="020F0502020204030204" pitchFamily="34" charset="0"/>
              </a:rPr>
              <a:t>1</a:t>
            </a:r>
          </a:p>
        </p:txBody>
      </p:sp>
      <p:pic>
        <p:nvPicPr>
          <p:cNvPr id="53" name="Picture 5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5781" y="1835580"/>
            <a:ext cx="1003253" cy="1049928"/>
          </a:xfrm>
          <a:prstGeom prst="rect">
            <a:avLst/>
          </a:prstGeom>
        </p:spPr>
      </p:pic>
      <p:pic>
        <p:nvPicPr>
          <p:cNvPr id="54" name="Picture 5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1509" y="1740463"/>
            <a:ext cx="216717" cy="248064"/>
          </a:xfrm>
          <a:prstGeom prst="rect">
            <a:avLst/>
          </a:prstGeom>
        </p:spPr>
      </p:pic>
      <p:pic>
        <p:nvPicPr>
          <p:cNvPr id="55" name="Picture 5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6879" y="1740463"/>
            <a:ext cx="216717" cy="248064"/>
          </a:xfrm>
          <a:prstGeom prst="rect">
            <a:avLst/>
          </a:prstGeom>
        </p:spPr>
      </p:pic>
      <p:pic>
        <p:nvPicPr>
          <p:cNvPr id="56" name="Picture 5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2249" y="1740463"/>
            <a:ext cx="216717" cy="248064"/>
          </a:xfrm>
          <a:prstGeom prst="rect">
            <a:avLst/>
          </a:prstGeom>
        </p:spPr>
      </p:pic>
      <p:pic>
        <p:nvPicPr>
          <p:cNvPr id="57" name="Picture 5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67619" y="1740463"/>
            <a:ext cx="216717" cy="248064"/>
          </a:xfrm>
          <a:prstGeom prst="rect">
            <a:avLst/>
          </a:prstGeom>
        </p:spPr>
      </p:pic>
      <p:pic>
        <p:nvPicPr>
          <p:cNvPr id="58" name="Picture 5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22988" y="1740463"/>
            <a:ext cx="216717" cy="248064"/>
          </a:xfrm>
          <a:prstGeom prst="rect">
            <a:avLst/>
          </a:prstGeom>
        </p:spPr>
      </p:pic>
      <p:pic>
        <p:nvPicPr>
          <p:cNvPr id="59" name="Picture 5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1509" y="2030153"/>
            <a:ext cx="216717" cy="248064"/>
          </a:xfrm>
          <a:prstGeom prst="rect">
            <a:avLst/>
          </a:prstGeom>
        </p:spPr>
      </p:pic>
      <p:pic>
        <p:nvPicPr>
          <p:cNvPr id="60" name="Picture 5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1580" y="2030153"/>
            <a:ext cx="216717" cy="248064"/>
          </a:xfrm>
          <a:prstGeom prst="rect">
            <a:avLst/>
          </a:prstGeom>
        </p:spPr>
      </p:pic>
      <p:pic>
        <p:nvPicPr>
          <p:cNvPr id="61" name="Picture 6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1651" y="2030153"/>
            <a:ext cx="216717" cy="248064"/>
          </a:xfrm>
          <a:prstGeom prst="rect">
            <a:avLst/>
          </a:prstGeom>
        </p:spPr>
      </p:pic>
      <p:pic>
        <p:nvPicPr>
          <p:cNvPr id="62" name="Picture 6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1722" y="2030153"/>
            <a:ext cx="216717" cy="248064"/>
          </a:xfrm>
          <a:prstGeom prst="rect">
            <a:avLst/>
          </a:prstGeom>
        </p:spPr>
      </p:pic>
      <p:pic>
        <p:nvPicPr>
          <p:cNvPr id="63" name="Picture 6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1794" y="2030153"/>
            <a:ext cx="216717" cy="248064"/>
          </a:xfrm>
          <a:prstGeom prst="rect">
            <a:avLst/>
          </a:prstGeom>
        </p:spPr>
      </p:pic>
      <p:cxnSp>
        <p:nvCxnSpPr>
          <p:cNvPr id="64" name="Straight Connector 63"/>
          <p:cNvCxnSpPr/>
          <p:nvPr/>
        </p:nvCxnSpPr>
        <p:spPr>
          <a:xfrm>
            <a:off x="7310692" y="2059019"/>
            <a:ext cx="265630" cy="136229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Straight Connector 65"/>
          <p:cNvCxnSpPr/>
          <p:nvPr/>
        </p:nvCxnSpPr>
        <p:spPr>
          <a:xfrm>
            <a:off x="7289361" y="1769289"/>
            <a:ext cx="265630" cy="136229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Straight Connector 66"/>
          <p:cNvCxnSpPr/>
          <p:nvPr/>
        </p:nvCxnSpPr>
        <p:spPr>
          <a:xfrm>
            <a:off x="7035186" y="1766701"/>
            <a:ext cx="265630" cy="136229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Straight Connector 67"/>
          <p:cNvCxnSpPr/>
          <p:nvPr/>
        </p:nvCxnSpPr>
        <p:spPr>
          <a:xfrm>
            <a:off x="7040088" y="2059020"/>
            <a:ext cx="265630" cy="136229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Straight Connector 68"/>
          <p:cNvCxnSpPr/>
          <p:nvPr/>
        </p:nvCxnSpPr>
        <p:spPr>
          <a:xfrm>
            <a:off x="6776933" y="1775879"/>
            <a:ext cx="265630" cy="136229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Straight Connector 69"/>
          <p:cNvCxnSpPr/>
          <p:nvPr/>
        </p:nvCxnSpPr>
        <p:spPr>
          <a:xfrm flipV="1">
            <a:off x="4235762" y="1929985"/>
            <a:ext cx="266073" cy="840534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Straight Connector 71"/>
          <p:cNvCxnSpPr/>
          <p:nvPr/>
        </p:nvCxnSpPr>
        <p:spPr>
          <a:xfrm flipV="1">
            <a:off x="4250752" y="1014799"/>
            <a:ext cx="251083" cy="768566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Straight Connector 72"/>
          <p:cNvCxnSpPr/>
          <p:nvPr/>
        </p:nvCxnSpPr>
        <p:spPr>
          <a:xfrm flipV="1">
            <a:off x="1991645" y="2059020"/>
            <a:ext cx="1027389" cy="61507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Straight Connector 75"/>
          <p:cNvCxnSpPr/>
          <p:nvPr/>
        </p:nvCxnSpPr>
        <p:spPr>
          <a:xfrm flipV="1">
            <a:off x="1960165" y="1014799"/>
            <a:ext cx="1058869" cy="768566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Straight Connector 76"/>
          <p:cNvCxnSpPr/>
          <p:nvPr/>
        </p:nvCxnSpPr>
        <p:spPr>
          <a:xfrm flipV="1">
            <a:off x="903922" y="2059019"/>
            <a:ext cx="1056243" cy="620326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8" name="TextBox 77"/>
          <p:cNvSpPr txBox="1"/>
          <p:nvPr/>
        </p:nvSpPr>
        <p:spPr>
          <a:xfrm>
            <a:off x="3191202" y="2930616"/>
            <a:ext cx="21190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solidFill>
                  <a:schemeClr val="accent1"/>
                </a:solidFill>
                <a:latin typeface="Calibri" panose="020F0502020204030204" pitchFamily="34" charset="0"/>
              </a:rPr>
              <a:t>£126 left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362122" y="2943640"/>
            <a:ext cx="2799353" cy="2450945"/>
            <a:chOff x="104562" y="2937719"/>
            <a:chExt cx="3111718" cy="2724432"/>
          </a:xfrm>
        </p:grpSpPr>
        <p:grpSp>
          <p:nvGrpSpPr>
            <p:cNvPr id="25" name="Group 24"/>
            <p:cNvGrpSpPr/>
            <p:nvPr/>
          </p:nvGrpSpPr>
          <p:grpSpPr>
            <a:xfrm>
              <a:off x="158394" y="2937719"/>
              <a:ext cx="3057886" cy="2724432"/>
              <a:chOff x="-2839063" y="3851461"/>
              <a:chExt cx="3460148" cy="3082829"/>
            </a:xfrm>
          </p:grpSpPr>
          <p:grpSp>
            <p:nvGrpSpPr>
              <p:cNvPr id="48" name="Group 47"/>
              <p:cNvGrpSpPr/>
              <p:nvPr/>
            </p:nvGrpSpPr>
            <p:grpSpPr>
              <a:xfrm>
                <a:off x="-2839063" y="3851461"/>
                <a:ext cx="3119145" cy="2527524"/>
                <a:chOff x="4671511" y="249049"/>
                <a:chExt cx="3119145" cy="2527524"/>
              </a:xfrm>
            </p:grpSpPr>
            <p:sp>
              <p:nvSpPr>
                <p:cNvPr id="49" name="Oval 48"/>
                <p:cNvSpPr/>
                <p:nvPr/>
              </p:nvSpPr>
              <p:spPr>
                <a:xfrm>
                  <a:off x="5745832" y="249049"/>
                  <a:ext cx="914400" cy="914400"/>
                </a:xfrm>
                <a:prstGeom prst="ellipse">
                  <a:avLst/>
                </a:prstGeom>
                <a:solidFill>
                  <a:schemeClr val="bg1"/>
                </a:solidFill>
                <a:ln w="381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sz="1200"/>
                </a:p>
              </p:txBody>
            </p:sp>
            <p:sp>
              <p:nvSpPr>
                <p:cNvPr id="50" name="Oval 49"/>
                <p:cNvSpPr/>
                <p:nvPr/>
              </p:nvSpPr>
              <p:spPr>
                <a:xfrm>
                  <a:off x="4671511" y="1686594"/>
                  <a:ext cx="914400" cy="914400"/>
                </a:xfrm>
                <a:prstGeom prst="ellipse">
                  <a:avLst/>
                </a:prstGeom>
                <a:solidFill>
                  <a:schemeClr val="bg1"/>
                </a:solidFill>
                <a:ln w="381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sz="1200"/>
                </a:p>
              </p:txBody>
            </p:sp>
            <p:sp>
              <p:nvSpPr>
                <p:cNvPr id="51" name="Oval 50"/>
                <p:cNvSpPr/>
                <p:nvPr/>
              </p:nvSpPr>
              <p:spPr>
                <a:xfrm>
                  <a:off x="6876256" y="1700808"/>
                  <a:ext cx="914400" cy="914400"/>
                </a:xfrm>
                <a:prstGeom prst="ellipse">
                  <a:avLst/>
                </a:prstGeom>
                <a:solidFill>
                  <a:schemeClr val="bg1"/>
                </a:solidFill>
                <a:ln w="381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sz="1200"/>
                </a:p>
              </p:txBody>
            </p:sp>
            <p:cxnSp>
              <p:nvCxnSpPr>
                <p:cNvPr id="52" name="Straight Connector 51"/>
                <p:cNvCxnSpPr>
                  <a:stCxn id="49" idx="3"/>
                </p:cNvCxnSpPr>
                <p:nvPr/>
              </p:nvCxnSpPr>
              <p:spPr>
                <a:xfrm flipH="1">
                  <a:off x="5292080" y="1029538"/>
                  <a:ext cx="587663" cy="684000"/>
                </a:xfrm>
                <a:prstGeom prst="line">
                  <a:avLst/>
                </a:prstGeom>
                <a:ln w="381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5" name="Straight Connector 64"/>
                <p:cNvCxnSpPr>
                  <a:stCxn id="49" idx="5"/>
                </p:cNvCxnSpPr>
                <p:nvPr/>
              </p:nvCxnSpPr>
              <p:spPr>
                <a:xfrm>
                  <a:off x="6526321" y="1029538"/>
                  <a:ext cx="637967" cy="720000"/>
                </a:xfrm>
                <a:prstGeom prst="line">
                  <a:avLst/>
                </a:prstGeom>
                <a:ln w="381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71" name="Oval 70"/>
                <p:cNvSpPr/>
                <p:nvPr/>
              </p:nvSpPr>
              <p:spPr>
                <a:xfrm>
                  <a:off x="5745832" y="1862173"/>
                  <a:ext cx="914400" cy="914400"/>
                </a:xfrm>
                <a:prstGeom prst="ellipse">
                  <a:avLst/>
                </a:prstGeom>
                <a:solidFill>
                  <a:schemeClr val="bg1"/>
                </a:solidFill>
                <a:ln w="381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sz="1200"/>
                </a:p>
              </p:txBody>
            </p:sp>
            <p:cxnSp>
              <p:nvCxnSpPr>
                <p:cNvPr id="74" name="Straight Connector 73"/>
                <p:cNvCxnSpPr/>
                <p:nvPr/>
              </p:nvCxnSpPr>
              <p:spPr>
                <a:xfrm>
                  <a:off x="6203032" y="1163449"/>
                  <a:ext cx="0" cy="689759"/>
                </a:xfrm>
                <a:prstGeom prst="line">
                  <a:avLst/>
                </a:prstGeom>
                <a:ln w="381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75" name="TextBox 74"/>
              <p:cNvSpPr txBox="1"/>
              <p:nvPr/>
            </p:nvSpPr>
            <p:spPr>
              <a:xfrm>
                <a:off x="-1689711" y="4004730"/>
                <a:ext cx="827850" cy="59204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>
                    <a:latin typeface="Calibri" panose="020F0502020204030204" pitchFamily="34" charset="0"/>
                  </a:rPr>
                  <a:t>451</a:t>
                </a:r>
              </a:p>
            </p:txBody>
          </p:sp>
          <p:sp>
            <p:nvSpPr>
              <p:cNvPr id="79" name="TextBox 78"/>
              <p:cNvSpPr txBox="1"/>
              <p:nvPr/>
            </p:nvSpPr>
            <p:spPr>
              <a:xfrm>
                <a:off x="-2778858" y="5462970"/>
                <a:ext cx="827850" cy="59204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>
                    <a:latin typeface="Calibri" panose="020F0502020204030204" pitchFamily="34" charset="0"/>
                  </a:rPr>
                  <a:t>400</a:t>
                </a:r>
              </a:p>
            </p:txBody>
          </p:sp>
          <p:sp>
            <p:nvSpPr>
              <p:cNvPr id="80" name="TextBox 79"/>
              <p:cNvSpPr txBox="1"/>
              <p:nvPr/>
            </p:nvSpPr>
            <p:spPr>
              <a:xfrm>
                <a:off x="-1597814" y="5640029"/>
                <a:ext cx="827850" cy="59204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>
                    <a:latin typeface="Calibri" panose="020F0502020204030204" pitchFamily="34" charset="0"/>
                  </a:rPr>
                  <a:t>50</a:t>
                </a:r>
              </a:p>
            </p:txBody>
          </p:sp>
          <p:sp>
            <p:nvSpPr>
              <p:cNvPr id="81" name="TextBox 80"/>
              <p:cNvSpPr txBox="1"/>
              <p:nvPr/>
            </p:nvSpPr>
            <p:spPr>
              <a:xfrm>
                <a:off x="-374026" y="5447754"/>
                <a:ext cx="827850" cy="59204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>
                    <a:latin typeface="Calibri" panose="020F0502020204030204" pitchFamily="34" charset="0"/>
                  </a:rPr>
                  <a:t>1</a:t>
                </a:r>
              </a:p>
            </p:txBody>
          </p:sp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94" name="TextBox 93"/>
                  <p:cNvSpPr txBox="1"/>
                  <p:nvPr/>
                </p:nvSpPr>
                <p:spPr>
                  <a:xfrm>
                    <a:off x="-1741682" y="6411893"/>
                    <a:ext cx="1126048" cy="522397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14:m>
                      <m:oMath xmlns:m="http://schemas.openxmlformats.org/officeDocument/2006/math">
                        <m:r>
                          <a:rPr lang="en-GB" sz="2000" b="0" i="1" smtClean="0">
                            <a:latin typeface="Cambria Math" panose="02040503050406030204" pitchFamily="18" charset="0"/>
                          </a:rPr>
                          <m:t>−</m:t>
                        </m:r>
                      </m:oMath>
                    </a14:m>
                    <a:r>
                      <a:rPr lang="en-GB" sz="2000" dirty="0">
                        <a:latin typeface="Calibri" panose="020F0502020204030204" pitchFamily="34" charset="0"/>
                      </a:rPr>
                      <a:t>20</a:t>
                    </a:r>
                  </a:p>
                </p:txBody>
              </p:sp>
            </mc:Choice>
            <mc:Fallback xmlns="">
              <p:sp>
                <p:nvSpPr>
                  <p:cNvPr id="94" name="TextBox 93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-1741682" y="6411893"/>
                    <a:ext cx="1126048" cy="522397"/>
                  </a:xfrm>
                  <a:prstGeom prst="rect">
                    <a:avLst/>
                  </a:prstGeom>
                  <a:blipFill>
                    <a:blip r:embed="rId9"/>
                    <a:stretch>
                      <a:fillRect t="-8824" b="-22059"/>
                    </a:stretch>
                  </a:blipFill>
                </p:spPr>
                <p:txBody>
                  <a:bodyPr/>
                  <a:lstStyle/>
                  <a:p>
                    <a:r>
                      <a:rPr lang="en-GB">
                        <a:noFill/>
                      </a:rPr>
                      <a:t> </a:t>
                    </a:r>
                  </a:p>
                </p:txBody>
              </p:sp>
            </mc:Fallback>
          </mc:AlternateContent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95" name="TextBox 94"/>
                  <p:cNvSpPr txBox="1"/>
                  <p:nvPr/>
                </p:nvSpPr>
                <p:spPr>
                  <a:xfrm>
                    <a:off x="-504963" y="6152490"/>
                    <a:ext cx="1126048" cy="522397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14:m>
                      <m:oMath xmlns:m="http://schemas.openxmlformats.org/officeDocument/2006/math">
                        <m:r>
                          <a:rPr lang="en-GB" sz="2000" b="0" i="1" smtClean="0">
                            <a:latin typeface="Cambria Math" panose="02040503050406030204" pitchFamily="18" charset="0"/>
                          </a:rPr>
                          <m:t>−</m:t>
                        </m:r>
                      </m:oMath>
                    </a14:m>
                    <a:r>
                      <a:rPr lang="en-GB" sz="2000" dirty="0">
                        <a:latin typeface="Calibri" panose="020F0502020204030204" pitchFamily="34" charset="0"/>
                      </a:rPr>
                      <a:t>5</a:t>
                    </a:r>
                  </a:p>
                </p:txBody>
              </p:sp>
            </mc:Choice>
            <mc:Fallback xmlns="">
              <p:sp>
                <p:nvSpPr>
                  <p:cNvPr id="95" name="TextBox 94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-504963" y="6152490"/>
                    <a:ext cx="1126048" cy="522397"/>
                  </a:xfrm>
                  <a:prstGeom prst="rect">
                    <a:avLst/>
                  </a:prstGeom>
                  <a:blipFill>
                    <a:blip r:embed="rId10"/>
                    <a:stretch>
                      <a:fillRect t="-8824" b="-22059"/>
                    </a:stretch>
                  </a:blipFill>
                </p:spPr>
                <p:txBody>
                  <a:bodyPr/>
                  <a:lstStyle/>
                  <a:p>
                    <a:r>
                      <a:rPr lang="en-GB">
                        <a:noFill/>
                      </a:rPr>
                      <a:t> </a:t>
                    </a:r>
                  </a:p>
                </p:txBody>
              </p:sp>
            </mc:Fallback>
          </mc:AlternateContent>
        </p:grp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98" name="TextBox 97"/>
                <p:cNvSpPr txBox="1"/>
                <p:nvPr/>
              </p:nvSpPr>
              <p:spPr>
                <a:xfrm>
                  <a:off x="104562" y="5013293"/>
                  <a:ext cx="995138" cy="46166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14:m>
                    <m:oMath xmlns:m="http://schemas.openxmlformats.org/officeDocument/2006/math">
                      <m:r>
                        <a:rPr lang="en-GB" sz="2000" b="0" i="1" smtClean="0">
                          <a:latin typeface="Cambria Math" panose="02040503050406030204" pitchFamily="18" charset="0"/>
                        </a:rPr>
                        <m:t>−</m:t>
                      </m:r>
                    </m:oMath>
                  </a14:m>
                  <a:r>
                    <a:rPr lang="en-GB" sz="2000" dirty="0">
                      <a:latin typeface="Calibri" panose="020F0502020204030204" pitchFamily="34" charset="0"/>
                    </a:rPr>
                    <a:t>300</a:t>
                  </a:r>
                </a:p>
              </p:txBody>
            </p:sp>
          </mc:Choice>
          <mc:Fallback xmlns="">
            <p:sp>
              <p:nvSpPr>
                <p:cNvPr id="98" name="TextBox 97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04562" y="5013293"/>
                  <a:ext cx="995138" cy="461665"/>
                </a:xfrm>
                <a:prstGeom prst="rect">
                  <a:avLst/>
                </a:prstGeom>
                <a:blipFill>
                  <a:blip r:embed="rId11"/>
                  <a:stretch>
                    <a:fillRect t="-7353" b="-22059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</p:grpSp>
      <p:grpSp>
        <p:nvGrpSpPr>
          <p:cNvPr id="14" name="Group 13"/>
          <p:cNvGrpSpPr/>
          <p:nvPr/>
        </p:nvGrpSpPr>
        <p:grpSpPr>
          <a:xfrm>
            <a:off x="2584446" y="3865859"/>
            <a:ext cx="2830795" cy="2366243"/>
            <a:chOff x="2431367" y="4093375"/>
            <a:chExt cx="3146668" cy="2630278"/>
          </a:xfrm>
        </p:grpSpPr>
        <p:grpSp>
          <p:nvGrpSpPr>
            <p:cNvPr id="24" name="Group 23"/>
            <p:cNvGrpSpPr/>
            <p:nvPr/>
          </p:nvGrpSpPr>
          <p:grpSpPr>
            <a:xfrm>
              <a:off x="2534186" y="4093375"/>
              <a:ext cx="3043849" cy="2630278"/>
              <a:chOff x="680896" y="4191858"/>
              <a:chExt cx="3490337" cy="3016102"/>
            </a:xfrm>
          </p:grpSpPr>
          <p:grpSp>
            <p:nvGrpSpPr>
              <p:cNvPr id="82" name="Group 81"/>
              <p:cNvGrpSpPr/>
              <p:nvPr/>
            </p:nvGrpSpPr>
            <p:grpSpPr>
              <a:xfrm>
                <a:off x="680896" y="4191858"/>
                <a:ext cx="3119145" cy="2527524"/>
                <a:chOff x="4671511" y="249049"/>
                <a:chExt cx="3119145" cy="2527524"/>
              </a:xfrm>
            </p:grpSpPr>
            <p:sp>
              <p:nvSpPr>
                <p:cNvPr id="83" name="Oval 82"/>
                <p:cNvSpPr/>
                <p:nvPr/>
              </p:nvSpPr>
              <p:spPr>
                <a:xfrm>
                  <a:off x="5745832" y="249049"/>
                  <a:ext cx="914400" cy="914400"/>
                </a:xfrm>
                <a:prstGeom prst="ellipse">
                  <a:avLst/>
                </a:prstGeom>
                <a:solidFill>
                  <a:schemeClr val="bg1"/>
                </a:solidFill>
                <a:ln w="381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sz="1200"/>
                </a:p>
              </p:txBody>
            </p:sp>
            <p:sp>
              <p:nvSpPr>
                <p:cNvPr id="84" name="Oval 83"/>
                <p:cNvSpPr/>
                <p:nvPr/>
              </p:nvSpPr>
              <p:spPr>
                <a:xfrm>
                  <a:off x="4671511" y="1686594"/>
                  <a:ext cx="914400" cy="914400"/>
                </a:xfrm>
                <a:prstGeom prst="ellipse">
                  <a:avLst/>
                </a:prstGeom>
                <a:solidFill>
                  <a:schemeClr val="bg1"/>
                </a:solidFill>
                <a:ln w="381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sz="1200"/>
                </a:p>
              </p:txBody>
            </p:sp>
            <p:sp>
              <p:nvSpPr>
                <p:cNvPr id="85" name="Oval 84"/>
                <p:cNvSpPr/>
                <p:nvPr/>
              </p:nvSpPr>
              <p:spPr>
                <a:xfrm>
                  <a:off x="6876256" y="1700808"/>
                  <a:ext cx="914400" cy="914400"/>
                </a:xfrm>
                <a:prstGeom prst="ellipse">
                  <a:avLst/>
                </a:prstGeom>
                <a:solidFill>
                  <a:schemeClr val="bg1"/>
                </a:solidFill>
                <a:ln w="381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sz="1200"/>
                </a:p>
              </p:txBody>
            </p:sp>
            <p:cxnSp>
              <p:nvCxnSpPr>
                <p:cNvPr id="86" name="Straight Connector 85"/>
                <p:cNvCxnSpPr>
                  <a:stCxn id="83" idx="3"/>
                </p:cNvCxnSpPr>
                <p:nvPr/>
              </p:nvCxnSpPr>
              <p:spPr>
                <a:xfrm flipH="1">
                  <a:off x="5292080" y="1029538"/>
                  <a:ext cx="587663" cy="684000"/>
                </a:xfrm>
                <a:prstGeom prst="line">
                  <a:avLst/>
                </a:prstGeom>
                <a:ln w="381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87" name="Straight Connector 86"/>
                <p:cNvCxnSpPr>
                  <a:stCxn id="83" idx="5"/>
                </p:cNvCxnSpPr>
                <p:nvPr/>
              </p:nvCxnSpPr>
              <p:spPr>
                <a:xfrm>
                  <a:off x="6526321" y="1029538"/>
                  <a:ext cx="637967" cy="720000"/>
                </a:xfrm>
                <a:prstGeom prst="line">
                  <a:avLst/>
                </a:prstGeom>
                <a:ln w="381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88" name="Oval 87"/>
                <p:cNvSpPr/>
                <p:nvPr/>
              </p:nvSpPr>
              <p:spPr>
                <a:xfrm>
                  <a:off x="5745832" y="1862173"/>
                  <a:ext cx="914400" cy="914400"/>
                </a:xfrm>
                <a:prstGeom prst="ellipse">
                  <a:avLst/>
                </a:prstGeom>
                <a:solidFill>
                  <a:schemeClr val="bg1"/>
                </a:solidFill>
                <a:ln w="381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sz="1200"/>
                </a:p>
              </p:txBody>
            </p:sp>
            <p:cxnSp>
              <p:nvCxnSpPr>
                <p:cNvPr id="89" name="Straight Connector 88"/>
                <p:cNvCxnSpPr/>
                <p:nvPr/>
              </p:nvCxnSpPr>
              <p:spPr>
                <a:xfrm>
                  <a:off x="6203032" y="1163449"/>
                  <a:ext cx="0" cy="689759"/>
                </a:xfrm>
                <a:prstGeom prst="line">
                  <a:avLst/>
                </a:prstGeom>
                <a:ln w="381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90" name="TextBox 89"/>
              <p:cNvSpPr txBox="1"/>
              <p:nvPr/>
            </p:nvSpPr>
            <p:spPr>
              <a:xfrm>
                <a:off x="1851183" y="4345129"/>
                <a:ext cx="1103969" cy="59996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>
                    <a:latin typeface="Calibri" panose="020F0502020204030204" pitchFamily="34" charset="0"/>
                  </a:rPr>
                  <a:t>451</a:t>
                </a:r>
              </a:p>
            </p:txBody>
          </p:sp>
          <p:sp>
            <p:nvSpPr>
              <p:cNvPr id="91" name="TextBox 90"/>
              <p:cNvSpPr txBox="1"/>
              <p:nvPr/>
            </p:nvSpPr>
            <p:spPr>
              <a:xfrm>
                <a:off x="713652" y="5803570"/>
                <a:ext cx="1009951" cy="59996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>
                    <a:latin typeface="Calibri" panose="020F0502020204030204" pitchFamily="34" charset="0"/>
                  </a:rPr>
                  <a:t>400</a:t>
                </a:r>
              </a:p>
            </p:txBody>
          </p:sp>
          <p:sp>
            <p:nvSpPr>
              <p:cNvPr id="92" name="TextBox 91"/>
              <p:cNvSpPr txBox="1"/>
              <p:nvPr/>
            </p:nvSpPr>
            <p:spPr>
              <a:xfrm>
                <a:off x="1922098" y="5965413"/>
                <a:ext cx="827850" cy="59996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>
                    <a:latin typeface="Calibri" panose="020F0502020204030204" pitchFamily="34" charset="0"/>
                  </a:rPr>
                  <a:t>40</a:t>
                </a:r>
              </a:p>
            </p:txBody>
          </p:sp>
          <p:sp>
            <p:nvSpPr>
              <p:cNvPr id="93" name="TextBox 92"/>
              <p:cNvSpPr txBox="1"/>
              <p:nvPr/>
            </p:nvSpPr>
            <p:spPr>
              <a:xfrm>
                <a:off x="3035275" y="5803570"/>
                <a:ext cx="827850" cy="59996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>
                    <a:latin typeface="Calibri" panose="020F0502020204030204" pitchFamily="34" charset="0"/>
                  </a:rPr>
                  <a:t>11</a:t>
                </a:r>
              </a:p>
            </p:txBody>
          </p:sp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96" name="TextBox 95"/>
                  <p:cNvSpPr txBox="1"/>
                  <p:nvPr/>
                </p:nvSpPr>
                <p:spPr>
                  <a:xfrm>
                    <a:off x="1790116" y="6678576"/>
                    <a:ext cx="1126048" cy="529384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14:m>
                      <m:oMath xmlns:m="http://schemas.openxmlformats.org/officeDocument/2006/math">
                        <m:r>
                          <a:rPr lang="en-GB" sz="2000" b="0" i="1" smtClean="0">
                            <a:latin typeface="Cambria Math" panose="02040503050406030204" pitchFamily="18" charset="0"/>
                          </a:rPr>
                          <m:t>−</m:t>
                        </m:r>
                      </m:oMath>
                    </a14:m>
                    <a:r>
                      <a:rPr lang="en-GB" sz="2000" dirty="0">
                        <a:latin typeface="Calibri" panose="020F0502020204030204" pitchFamily="34" charset="0"/>
                      </a:rPr>
                      <a:t>20</a:t>
                    </a:r>
                  </a:p>
                </p:txBody>
              </p:sp>
            </mc:Choice>
            <mc:Fallback xmlns="">
              <p:sp>
                <p:nvSpPr>
                  <p:cNvPr id="96" name="TextBox 95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1790116" y="6678576"/>
                    <a:ext cx="1126048" cy="529384"/>
                  </a:xfrm>
                  <a:prstGeom prst="rect">
                    <a:avLst/>
                  </a:prstGeom>
                  <a:blipFill>
                    <a:blip r:embed="rId12"/>
                    <a:stretch>
                      <a:fillRect t="-7353" b="-22059"/>
                    </a:stretch>
                  </a:blipFill>
                </p:spPr>
                <p:txBody>
                  <a:bodyPr/>
                  <a:lstStyle/>
                  <a:p>
                    <a:r>
                      <a:rPr lang="en-GB">
                        <a:noFill/>
                      </a:rPr>
                      <a:t> </a:t>
                    </a:r>
                  </a:p>
                </p:txBody>
              </p:sp>
            </mc:Fallback>
          </mc:AlternateContent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97" name="TextBox 96"/>
                  <p:cNvSpPr txBox="1"/>
                  <p:nvPr/>
                </p:nvSpPr>
                <p:spPr>
                  <a:xfrm>
                    <a:off x="3045185" y="6495602"/>
                    <a:ext cx="1126048" cy="529385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14:m>
                      <m:oMath xmlns:m="http://schemas.openxmlformats.org/officeDocument/2006/math">
                        <m:r>
                          <a:rPr lang="en-GB" sz="2000" b="0" i="1" smtClean="0">
                            <a:latin typeface="Cambria Math" panose="02040503050406030204" pitchFamily="18" charset="0"/>
                          </a:rPr>
                          <m:t>−</m:t>
                        </m:r>
                      </m:oMath>
                    </a14:m>
                    <a:r>
                      <a:rPr lang="en-GB" sz="2000" dirty="0">
                        <a:latin typeface="Calibri" panose="020F0502020204030204" pitchFamily="34" charset="0"/>
                      </a:rPr>
                      <a:t>5</a:t>
                    </a:r>
                  </a:p>
                </p:txBody>
              </p:sp>
            </mc:Choice>
            <mc:Fallback xmlns="">
              <p:sp>
                <p:nvSpPr>
                  <p:cNvPr id="97" name="TextBox 96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3045185" y="6495602"/>
                    <a:ext cx="1126048" cy="529385"/>
                  </a:xfrm>
                  <a:prstGeom prst="rect">
                    <a:avLst/>
                  </a:prstGeom>
                  <a:blipFill>
                    <a:blip r:embed="rId13"/>
                    <a:stretch>
                      <a:fillRect t="-8824" b="-22059"/>
                    </a:stretch>
                  </a:blipFill>
                </p:spPr>
                <p:txBody>
                  <a:bodyPr/>
                  <a:lstStyle/>
                  <a:p>
                    <a:r>
                      <a:rPr lang="en-GB">
                        <a:noFill/>
                      </a:rPr>
                      <a:t> </a:t>
                    </a:r>
                  </a:p>
                </p:txBody>
              </p:sp>
            </mc:Fallback>
          </mc:AlternateContent>
        </p:grp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99" name="TextBox 98"/>
                <p:cNvSpPr txBox="1"/>
                <p:nvPr/>
              </p:nvSpPr>
              <p:spPr>
                <a:xfrm>
                  <a:off x="2431367" y="6126571"/>
                  <a:ext cx="995138" cy="46166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14:m>
                    <m:oMath xmlns:m="http://schemas.openxmlformats.org/officeDocument/2006/math">
                      <m:r>
                        <a:rPr lang="en-GB" sz="2000" b="0" i="1" smtClean="0">
                          <a:latin typeface="Cambria Math" panose="02040503050406030204" pitchFamily="18" charset="0"/>
                        </a:rPr>
                        <m:t>−</m:t>
                      </m:r>
                    </m:oMath>
                  </a14:m>
                  <a:r>
                    <a:rPr lang="en-GB" sz="2000" dirty="0">
                      <a:latin typeface="Calibri" panose="020F0502020204030204" pitchFamily="34" charset="0"/>
                    </a:rPr>
                    <a:t>300</a:t>
                  </a:r>
                </a:p>
              </p:txBody>
            </p:sp>
          </mc:Choice>
          <mc:Fallback xmlns="">
            <p:sp>
              <p:nvSpPr>
                <p:cNvPr id="99" name="TextBox 98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431367" y="6126571"/>
                  <a:ext cx="995138" cy="461665"/>
                </a:xfrm>
                <a:prstGeom prst="rect">
                  <a:avLst/>
                </a:prstGeom>
                <a:blipFill>
                  <a:blip r:embed="rId14"/>
                  <a:stretch>
                    <a:fillRect t="-7353" b="-22059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</p:grpSp>
    </p:spTree>
    <p:custDataLst>
      <p:tags r:id="rId1"/>
    </p:custDataLst>
    <p:extLst>
      <p:ext uri="{BB962C8B-B14F-4D97-AF65-F5344CB8AC3E}">
        <p14:creationId xmlns:p14="http://schemas.microsoft.com/office/powerpoint/2010/main" val="2150037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3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6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9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2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5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5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8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8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1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4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5" grpId="0"/>
      <p:bldP spid="21" grpId="0" animBg="1"/>
      <p:bldP spid="21" grpId="1" animBg="1"/>
      <p:bldP spid="33" grpId="0"/>
      <p:bldP spid="3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1C7B82B5-B3AD-3445-B1E4-114020DF5B8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54550336"/>
              </p:ext>
            </p:extLst>
          </p:nvPr>
        </p:nvGraphicFramePr>
        <p:xfrm>
          <a:off x="705861" y="355466"/>
          <a:ext cx="7441200" cy="3038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80400">
                  <a:extLst>
                    <a:ext uri="{9D8B030D-6E8A-4147-A177-3AD203B41FA5}">
                      <a16:colId xmlns:a16="http://schemas.microsoft.com/office/drawing/2014/main" val="1945284546"/>
                    </a:ext>
                  </a:extLst>
                </a:gridCol>
                <a:gridCol w="2480400">
                  <a:extLst>
                    <a:ext uri="{9D8B030D-6E8A-4147-A177-3AD203B41FA5}">
                      <a16:colId xmlns:a16="http://schemas.microsoft.com/office/drawing/2014/main" val="19850668"/>
                    </a:ext>
                  </a:extLst>
                </a:gridCol>
                <a:gridCol w="2480400">
                  <a:extLst>
                    <a:ext uri="{9D8B030D-6E8A-4147-A177-3AD203B41FA5}">
                      <a16:colId xmlns:a16="http://schemas.microsoft.com/office/drawing/2014/main" val="3661368022"/>
                    </a:ext>
                  </a:extLst>
                </a:gridCol>
              </a:tblGrid>
              <a:tr h="590400">
                <a:tc>
                  <a:txBody>
                    <a:bodyPr/>
                    <a:lstStyle/>
                    <a:p>
                      <a:pPr algn="ctr"/>
                      <a:r>
                        <a:rPr lang="en-GB" sz="31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Hundreds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1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Tens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1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Ones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87112008"/>
                  </a:ext>
                </a:extLst>
              </a:tr>
              <a:tr h="244800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24221402"/>
                  </a:ext>
                </a:extLst>
              </a:tr>
            </a:tbl>
          </a:graphicData>
        </a:graphic>
      </p:graphicFrame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94833271"/>
              </p:ext>
            </p:extLst>
          </p:nvPr>
        </p:nvGraphicFramePr>
        <p:xfrm>
          <a:off x="5184485" y="3474314"/>
          <a:ext cx="2685141" cy="261886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95047">
                  <a:extLst>
                    <a:ext uri="{9D8B030D-6E8A-4147-A177-3AD203B41FA5}">
                      <a16:colId xmlns:a16="http://schemas.microsoft.com/office/drawing/2014/main" val="3099043578"/>
                    </a:ext>
                  </a:extLst>
                </a:gridCol>
                <a:gridCol w="895047">
                  <a:extLst>
                    <a:ext uri="{9D8B030D-6E8A-4147-A177-3AD203B41FA5}">
                      <a16:colId xmlns:a16="http://schemas.microsoft.com/office/drawing/2014/main" val="992405871"/>
                    </a:ext>
                  </a:extLst>
                </a:gridCol>
                <a:gridCol w="895047">
                  <a:extLst>
                    <a:ext uri="{9D8B030D-6E8A-4147-A177-3AD203B41FA5}">
                      <a16:colId xmlns:a16="http://schemas.microsoft.com/office/drawing/2014/main" val="3329015639"/>
                    </a:ext>
                  </a:extLst>
                </a:gridCol>
              </a:tblGrid>
              <a:tr h="57600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2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H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2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4079671"/>
                  </a:ext>
                </a:extLst>
              </a:tr>
              <a:tr h="6180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3521301"/>
                  </a:ext>
                </a:extLst>
              </a:tr>
              <a:tr h="529488"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9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61385860"/>
                  </a:ext>
                </a:extLst>
              </a:tr>
              <a:tr h="759581"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4458088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/>
              <p:cNvSpPr txBox="1"/>
              <p:nvPr/>
            </p:nvSpPr>
            <p:spPr>
              <a:xfrm>
                <a:off x="4575488" y="4669871"/>
                <a:ext cx="678391" cy="70788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000" b="1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−</m:t>
                      </m:r>
                    </m:oMath>
                  </m:oMathPara>
                </a14:m>
                <a:endParaRPr lang="en-GB" sz="4000" b="1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75488" y="4669871"/>
                <a:ext cx="678391" cy="707886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0" name="TextBox 19"/>
          <p:cNvSpPr txBox="1"/>
          <p:nvPr/>
        </p:nvSpPr>
        <p:spPr>
          <a:xfrm>
            <a:off x="7250036" y="5401109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2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6338151" y="5401109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6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5420508" y="5396111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1</a:t>
            </a:r>
          </a:p>
        </p:txBody>
      </p:sp>
      <p:cxnSp>
        <p:nvCxnSpPr>
          <p:cNvPr id="74" name="Straight Connector 73"/>
          <p:cNvCxnSpPr/>
          <p:nvPr/>
        </p:nvCxnSpPr>
        <p:spPr>
          <a:xfrm flipV="1">
            <a:off x="5415287" y="4206914"/>
            <a:ext cx="449446" cy="348657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5" name="TextBox 74"/>
          <p:cNvSpPr txBox="1"/>
          <p:nvPr/>
        </p:nvSpPr>
        <p:spPr>
          <a:xfrm>
            <a:off x="6130195" y="4052047"/>
            <a:ext cx="380232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000" dirty="0">
                <a:latin typeface="Calibri" panose="020F0502020204030204" pitchFamily="34" charset="0"/>
              </a:rPr>
              <a:t>1</a:t>
            </a:r>
          </a:p>
        </p:txBody>
      </p:sp>
      <p:sp>
        <p:nvSpPr>
          <p:cNvPr id="76" name="TextBox 75"/>
          <p:cNvSpPr txBox="1"/>
          <p:nvPr/>
        </p:nvSpPr>
        <p:spPr>
          <a:xfrm>
            <a:off x="5449397" y="3784296"/>
            <a:ext cx="380232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000" dirty="0">
                <a:latin typeface="Calibri" panose="020F0502020204030204" pitchFamily="34" charset="0"/>
              </a:rPr>
              <a:t>3</a:t>
            </a:r>
          </a:p>
        </p:txBody>
      </p:sp>
      <p:pic>
        <p:nvPicPr>
          <p:cNvPr id="85" name="Picture 84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676700" y="961420"/>
            <a:ext cx="620691" cy="608400"/>
          </a:xfrm>
          <a:prstGeom prst="rect">
            <a:avLst/>
          </a:prstGeom>
        </p:spPr>
      </p:pic>
      <p:pic>
        <p:nvPicPr>
          <p:cNvPr id="87" name="Picture 86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82684" y="961420"/>
            <a:ext cx="620691" cy="608400"/>
          </a:xfrm>
          <a:prstGeom prst="rect">
            <a:avLst/>
          </a:prstGeom>
        </p:spPr>
      </p:pic>
      <p:pic>
        <p:nvPicPr>
          <p:cNvPr id="88" name="Picture 87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305462" y="961420"/>
            <a:ext cx="620691" cy="608400"/>
          </a:xfrm>
          <a:prstGeom prst="rect">
            <a:avLst/>
          </a:prstGeom>
        </p:spPr>
      </p:pic>
      <p:pic>
        <p:nvPicPr>
          <p:cNvPr id="90" name="Picture 89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928240" y="961420"/>
            <a:ext cx="620691" cy="608400"/>
          </a:xfrm>
          <a:prstGeom prst="rect">
            <a:avLst/>
          </a:prstGeom>
        </p:spPr>
      </p:pic>
      <p:pic>
        <p:nvPicPr>
          <p:cNvPr id="93" name="Picture 92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551018" y="961420"/>
            <a:ext cx="620691" cy="608400"/>
          </a:xfrm>
          <a:prstGeom prst="rect">
            <a:avLst/>
          </a:prstGeom>
        </p:spPr>
      </p:pic>
      <p:sp>
        <p:nvSpPr>
          <p:cNvPr id="144" name="TextBox 143"/>
          <p:cNvSpPr txBox="1"/>
          <p:nvPr/>
        </p:nvSpPr>
        <p:spPr>
          <a:xfrm>
            <a:off x="6270544" y="3764761"/>
            <a:ext cx="380232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000" dirty="0">
                <a:latin typeface="Calibri" panose="020F0502020204030204" pitchFamily="34" charset="0"/>
              </a:rPr>
              <a:t>9</a:t>
            </a:r>
          </a:p>
        </p:txBody>
      </p:sp>
      <p:sp>
        <p:nvSpPr>
          <p:cNvPr id="145" name="TextBox 144"/>
          <p:cNvSpPr txBox="1"/>
          <p:nvPr/>
        </p:nvSpPr>
        <p:spPr>
          <a:xfrm>
            <a:off x="7070085" y="4001573"/>
            <a:ext cx="380232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000" dirty="0">
                <a:latin typeface="Calibri" panose="020F0502020204030204" pitchFamily="34" charset="0"/>
              </a:rPr>
              <a:t>1</a:t>
            </a:r>
          </a:p>
        </p:txBody>
      </p:sp>
      <p:pic>
        <p:nvPicPr>
          <p:cNvPr id="58" name="Picture 57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194108" y="961420"/>
            <a:ext cx="620691" cy="608400"/>
          </a:xfrm>
          <a:prstGeom prst="rect">
            <a:avLst/>
          </a:prstGeom>
        </p:spPr>
      </p:pic>
      <p:pic>
        <p:nvPicPr>
          <p:cNvPr id="59" name="Picture 58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808694" y="961420"/>
            <a:ext cx="620691" cy="608400"/>
          </a:xfrm>
          <a:prstGeom prst="rect">
            <a:avLst/>
          </a:prstGeom>
        </p:spPr>
      </p:pic>
      <p:pic>
        <p:nvPicPr>
          <p:cNvPr id="60" name="Picture 59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423280" y="961420"/>
            <a:ext cx="620691" cy="608400"/>
          </a:xfrm>
          <a:prstGeom prst="rect">
            <a:avLst/>
          </a:prstGeom>
        </p:spPr>
      </p:pic>
      <p:pic>
        <p:nvPicPr>
          <p:cNvPr id="61" name="Picture 60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194108" y="1560525"/>
            <a:ext cx="620691" cy="608400"/>
          </a:xfrm>
          <a:prstGeom prst="rect">
            <a:avLst/>
          </a:prstGeom>
        </p:spPr>
      </p:pic>
      <p:pic>
        <p:nvPicPr>
          <p:cNvPr id="62" name="Picture 61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808694" y="1560525"/>
            <a:ext cx="620691" cy="608400"/>
          </a:xfrm>
          <a:prstGeom prst="rect">
            <a:avLst/>
          </a:prstGeom>
        </p:spPr>
      </p:pic>
      <p:pic>
        <p:nvPicPr>
          <p:cNvPr id="63" name="Picture 62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423280" y="1560525"/>
            <a:ext cx="620691" cy="608400"/>
          </a:xfrm>
          <a:prstGeom prst="rect">
            <a:avLst/>
          </a:prstGeom>
        </p:spPr>
      </p:pic>
      <p:pic>
        <p:nvPicPr>
          <p:cNvPr id="64" name="Picture 63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194108" y="2140332"/>
            <a:ext cx="620691" cy="608400"/>
          </a:xfrm>
          <a:prstGeom prst="rect">
            <a:avLst/>
          </a:prstGeom>
        </p:spPr>
      </p:pic>
      <p:pic>
        <p:nvPicPr>
          <p:cNvPr id="65" name="Picture 64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037866" y="961420"/>
            <a:ext cx="620691" cy="608400"/>
          </a:xfrm>
          <a:prstGeom prst="rect">
            <a:avLst/>
          </a:prstGeom>
        </p:spPr>
      </p:pic>
      <p:pic>
        <p:nvPicPr>
          <p:cNvPr id="67" name="Picture 66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037866" y="1560525"/>
            <a:ext cx="620691" cy="608400"/>
          </a:xfrm>
          <a:prstGeom prst="rect">
            <a:avLst/>
          </a:prstGeom>
        </p:spPr>
      </p:pic>
      <p:pic>
        <p:nvPicPr>
          <p:cNvPr id="68" name="Picture 67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808694" y="2140332"/>
            <a:ext cx="620691" cy="608400"/>
          </a:xfrm>
          <a:prstGeom prst="rect">
            <a:avLst/>
          </a:prstGeom>
        </p:spPr>
      </p:pic>
      <p:pic>
        <p:nvPicPr>
          <p:cNvPr id="69" name="Picture 68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511051" y="1560525"/>
            <a:ext cx="620691" cy="608400"/>
          </a:xfrm>
          <a:prstGeom prst="rect">
            <a:avLst/>
          </a:prstGeom>
        </p:spPr>
      </p:pic>
      <p:pic>
        <p:nvPicPr>
          <p:cNvPr id="70" name="Picture 69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496708" y="2140332"/>
            <a:ext cx="620691" cy="608400"/>
          </a:xfrm>
          <a:prstGeom prst="rect">
            <a:avLst/>
          </a:prstGeom>
        </p:spPr>
      </p:pic>
      <p:pic>
        <p:nvPicPr>
          <p:cNvPr id="71" name="Picture 70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676700" y="1560525"/>
            <a:ext cx="620691" cy="608400"/>
          </a:xfrm>
          <a:prstGeom prst="rect">
            <a:avLst/>
          </a:prstGeom>
        </p:spPr>
      </p:pic>
      <p:pic>
        <p:nvPicPr>
          <p:cNvPr id="72" name="Picture 71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288150" y="1560525"/>
            <a:ext cx="620691" cy="608400"/>
          </a:xfrm>
          <a:prstGeom prst="rect">
            <a:avLst/>
          </a:prstGeom>
        </p:spPr>
      </p:pic>
      <p:pic>
        <p:nvPicPr>
          <p:cNvPr id="73" name="Picture 72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899600" y="1560525"/>
            <a:ext cx="620691" cy="608400"/>
          </a:xfrm>
          <a:prstGeom prst="rect">
            <a:avLst/>
          </a:prstGeom>
        </p:spPr>
      </p:pic>
      <p:pic>
        <p:nvPicPr>
          <p:cNvPr id="77" name="Picture 76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676700" y="2140332"/>
            <a:ext cx="620691" cy="608400"/>
          </a:xfrm>
          <a:prstGeom prst="rect">
            <a:avLst/>
          </a:prstGeom>
        </p:spPr>
      </p:pic>
      <p:pic>
        <p:nvPicPr>
          <p:cNvPr id="78" name="Picture 77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676700" y="2733830"/>
            <a:ext cx="620691" cy="608400"/>
          </a:xfrm>
          <a:prstGeom prst="rect">
            <a:avLst/>
          </a:prstGeom>
        </p:spPr>
      </p:pic>
      <p:pic>
        <p:nvPicPr>
          <p:cNvPr id="79" name="Picture 78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283369" y="2140332"/>
            <a:ext cx="620691" cy="608400"/>
          </a:xfrm>
          <a:prstGeom prst="rect">
            <a:avLst/>
          </a:prstGeom>
        </p:spPr>
      </p:pic>
      <p:pic>
        <p:nvPicPr>
          <p:cNvPr id="80" name="Picture 79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890038" y="2140332"/>
            <a:ext cx="620691" cy="608400"/>
          </a:xfrm>
          <a:prstGeom prst="rect">
            <a:avLst/>
          </a:prstGeom>
        </p:spPr>
      </p:pic>
      <p:pic>
        <p:nvPicPr>
          <p:cNvPr id="81" name="Picture 80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283369" y="2733830"/>
            <a:ext cx="620691" cy="608400"/>
          </a:xfrm>
          <a:prstGeom prst="rect">
            <a:avLst/>
          </a:prstGeom>
        </p:spPr>
      </p:pic>
      <p:cxnSp>
        <p:nvCxnSpPr>
          <p:cNvPr id="82" name="Straight Connector 81"/>
          <p:cNvCxnSpPr/>
          <p:nvPr/>
        </p:nvCxnSpPr>
        <p:spPr>
          <a:xfrm flipV="1">
            <a:off x="6194128" y="4206914"/>
            <a:ext cx="512447" cy="31288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3" name="Group 82"/>
          <p:cNvGrpSpPr/>
          <p:nvPr/>
        </p:nvGrpSpPr>
        <p:grpSpPr>
          <a:xfrm>
            <a:off x="1176511" y="3525397"/>
            <a:ext cx="3119145" cy="2527524"/>
            <a:chOff x="4671511" y="249049"/>
            <a:chExt cx="3119145" cy="2527524"/>
          </a:xfrm>
        </p:grpSpPr>
        <p:sp>
          <p:nvSpPr>
            <p:cNvPr id="84" name="Oval 83"/>
            <p:cNvSpPr/>
            <p:nvPr/>
          </p:nvSpPr>
          <p:spPr>
            <a:xfrm>
              <a:off x="5745832" y="249049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5" name="Oval 94"/>
            <p:cNvSpPr/>
            <p:nvPr/>
          </p:nvSpPr>
          <p:spPr>
            <a:xfrm>
              <a:off x="4671511" y="1686594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6" name="Oval 95"/>
            <p:cNvSpPr/>
            <p:nvPr/>
          </p:nvSpPr>
          <p:spPr>
            <a:xfrm>
              <a:off x="6876256" y="1700808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97" name="Straight Connector 96"/>
            <p:cNvCxnSpPr>
              <a:stCxn id="84" idx="3"/>
            </p:cNvCxnSpPr>
            <p:nvPr/>
          </p:nvCxnSpPr>
          <p:spPr>
            <a:xfrm flipH="1">
              <a:off x="5292080" y="1029538"/>
              <a:ext cx="587663" cy="68400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" name="Straight Connector 97"/>
            <p:cNvCxnSpPr>
              <a:stCxn id="84" idx="5"/>
            </p:cNvCxnSpPr>
            <p:nvPr/>
          </p:nvCxnSpPr>
          <p:spPr>
            <a:xfrm>
              <a:off x="6526321" y="1029538"/>
              <a:ext cx="637967" cy="72000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9" name="Oval 98"/>
            <p:cNvSpPr/>
            <p:nvPr/>
          </p:nvSpPr>
          <p:spPr>
            <a:xfrm>
              <a:off x="5745832" y="1862173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100" name="Straight Connector 99"/>
            <p:cNvCxnSpPr/>
            <p:nvPr/>
          </p:nvCxnSpPr>
          <p:spPr>
            <a:xfrm>
              <a:off x="6203032" y="1163449"/>
              <a:ext cx="0" cy="689759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1" name="TextBox 100"/>
          <p:cNvSpPr txBox="1"/>
          <p:nvPr/>
        </p:nvSpPr>
        <p:spPr>
          <a:xfrm>
            <a:off x="2303769" y="3663677"/>
            <a:ext cx="136359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401</a:t>
            </a:r>
          </a:p>
        </p:txBody>
      </p:sp>
      <p:sp>
        <p:nvSpPr>
          <p:cNvPr id="102" name="TextBox 101"/>
          <p:cNvSpPr txBox="1"/>
          <p:nvPr/>
        </p:nvSpPr>
        <p:spPr>
          <a:xfrm>
            <a:off x="1195238" y="5121690"/>
            <a:ext cx="109717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300</a:t>
            </a:r>
          </a:p>
        </p:txBody>
      </p:sp>
      <p:sp>
        <p:nvSpPr>
          <p:cNvPr id="103" name="TextBox 102"/>
          <p:cNvSpPr txBox="1"/>
          <p:nvPr/>
        </p:nvSpPr>
        <p:spPr>
          <a:xfrm>
            <a:off x="2421252" y="5283533"/>
            <a:ext cx="8278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90</a:t>
            </a:r>
          </a:p>
        </p:txBody>
      </p:sp>
      <p:sp>
        <p:nvSpPr>
          <p:cNvPr id="104" name="TextBox 103"/>
          <p:cNvSpPr txBox="1"/>
          <p:nvPr/>
        </p:nvSpPr>
        <p:spPr>
          <a:xfrm>
            <a:off x="3539525" y="5121690"/>
            <a:ext cx="8278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11</a:t>
            </a:r>
          </a:p>
        </p:txBody>
      </p:sp>
      <p:cxnSp>
        <p:nvCxnSpPr>
          <p:cNvPr id="105" name="Straight Connector 104"/>
          <p:cNvCxnSpPr/>
          <p:nvPr/>
        </p:nvCxnSpPr>
        <p:spPr>
          <a:xfrm flipV="1">
            <a:off x="5762322" y="2841180"/>
            <a:ext cx="449446" cy="348657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6" name="Straight Connector 105"/>
          <p:cNvCxnSpPr/>
          <p:nvPr/>
        </p:nvCxnSpPr>
        <p:spPr>
          <a:xfrm flipV="1">
            <a:off x="6972476" y="2243632"/>
            <a:ext cx="449446" cy="348657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7" name="Straight Connector 106"/>
          <p:cNvCxnSpPr/>
          <p:nvPr/>
        </p:nvCxnSpPr>
        <p:spPr>
          <a:xfrm flipV="1">
            <a:off x="6985223" y="1674089"/>
            <a:ext cx="449446" cy="348657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" name="Straight Connector 107"/>
          <p:cNvCxnSpPr/>
          <p:nvPr/>
        </p:nvCxnSpPr>
        <p:spPr>
          <a:xfrm flipV="1">
            <a:off x="7590300" y="1669118"/>
            <a:ext cx="449446" cy="348657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9" name="Straight Connector 108"/>
          <p:cNvCxnSpPr/>
          <p:nvPr/>
        </p:nvCxnSpPr>
        <p:spPr>
          <a:xfrm flipV="1">
            <a:off x="7596673" y="2230671"/>
            <a:ext cx="449446" cy="348657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0" name="Straight Connector 109"/>
          <p:cNvCxnSpPr/>
          <p:nvPr/>
        </p:nvCxnSpPr>
        <p:spPr>
          <a:xfrm flipV="1">
            <a:off x="6327084" y="2845314"/>
            <a:ext cx="449446" cy="348657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1" name="Straight Connector 110"/>
          <p:cNvCxnSpPr/>
          <p:nvPr/>
        </p:nvCxnSpPr>
        <p:spPr>
          <a:xfrm flipV="1">
            <a:off x="6354258" y="2254017"/>
            <a:ext cx="449446" cy="348657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3" name="Straight Connector 112"/>
          <p:cNvCxnSpPr/>
          <p:nvPr/>
        </p:nvCxnSpPr>
        <p:spPr>
          <a:xfrm flipV="1">
            <a:off x="6359171" y="1681261"/>
            <a:ext cx="449446" cy="348657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4" name="Straight Connector 113"/>
          <p:cNvCxnSpPr/>
          <p:nvPr/>
        </p:nvCxnSpPr>
        <p:spPr>
          <a:xfrm flipV="1">
            <a:off x="5733567" y="2243632"/>
            <a:ext cx="449446" cy="348657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5" name="Straight Connector 114"/>
          <p:cNvCxnSpPr/>
          <p:nvPr/>
        </p:nvCxnSpPr>
        <p:spPr>
          <a:xfrm flipV="1">
            <a:off x="5103528" y="1686567"/>
            <a:ext cx="449446" cy="348657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2" name="Straight Connector 151"/>
          <p:cNvCxnSpPr/>
          <p:nvPr/>
        </p:nvCxnSpPr>
        <p:spPr>
          <a:xfrm flipV="1">
            <a:off x="4506780" y="1674089"/>
            <a:ext cx="449446" cy="348657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3" name="Straight Connector 152"/>
          <p:cNvCxnSpPr/>
          <p:nvPr/>
        </p:nvCxnSpPr>
        <p:spPr>
          <a:xfrm flipV="1">
            <a:off x="3287647" y="2270203"/>
            <a:ext cx="449446" cy="348657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4" name="Straight Connector 153"/>
          <p:cNvCxnSpPr/>
          <p:nvPr/>
        </p:nvCxnSpPr>
        <p:spPr>
          <a:xfrm flipV="1">
            <a:off x="2040076" y="1101537"/>
            <a:ext cx="449446" cy="348657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5" name="Straight Connector 154"/>
          <p:cNvCxnSpPr/>
          <p:nvPr/>
        </p:nvCxnSpPr>
        <p:spPr>
          <a:xfrm flipV="1">
            <a:off x="1378659" y="1101537"/>
            <a:ext cx="449446" cy="348657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22720632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5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0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2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5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8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1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4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7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0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3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6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7" fill="hold">
                      <p:stCondLst>
                        <p:cond delay="indefinite"/>
                      </p:stCondLst>
                      <p:childTnLst>
                        <p:par>
                          <p:cTn id="168" fill="hold">
                            <p:stCondLst>
                              <p:cond delay="0"/>
                            </p:stCondLst>
                            <p:childTnLst>
                              <p:par>
                                <p:cTn id="16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2" fill="hold">
                      <p:stCondLst>
                        <p:cond delay="indefinite"/>
                      </p:stCondLst>
                      <p:childTnLst>
                        <p:par>
                          <p:cTn id="173" fill="hold">
                            <p:stCondLst>
                              <p:cond delay="0"/>
                            </p:stCondLst>
                            <p:childTnLst>
                              <p:par>
                                <p:cTn id="17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6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9" dur="500"/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2" dur="5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3" fill="hold">
                      <p:stCondLst>
                        <p:cond delay="indefinite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8" fill="hold">
                      <p:stCondLst>
                        <p:cond delay="indefinite"/>
                      </p:stCondLst>
                      <p:childTnLst>
                        <p:par>
                          <p:cTn id="189" fill="hold">
                            <p:stCondLst>
                              <p:cond delay="0"/>
                            </p:stCondLst>
                            <p:childTnLst>
                              <p:par>
                                <p:cTn id="19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2" dur="5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5" dur="5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6" fill="hold">
                      <p:stCondLst>
                        <p:cond delay="indefinite"/>
                      </p:stCondLst>
                      <p:childTnLst>
                        <p:par>
                          <p:cTn id="197" fill="hold">
                            <p:stCondLst>
                              <p:cond delay="0"/>
                            </p:stCondLst>
                            <p:childTnLst>
                              <p:par>
                                <p:cTn id="19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1" grpId="0"/>
      <p:bldP spid="22" grpId="0"/>
      <p:bldP spid="75" grpId="0"/>
      <p:bldP spid="76" grpId="0"/>
      <p:bldP spid="144" grpId="0"/>
      <p:bldP spid="145" grpId="0"/>
      <p:bldP spid="101" grpId="0"/>
      <p:bldP spid="102" grpId="0"/>
      <p:bldP spid="103" grpId="0"/>
      <p:bldP spid="10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+mn-lt"/>
              </a:rPr>
              <a:t>Have a go at question</a:t>
            </a:r>
            <a:br>
              <a:rPr lang="en-GB" dirty="0">
                <a:latin typeface="+mn-lt"/>
              </a:rPr>
            </a:br>
            <a:r>
              <a:rPr lang="en-GB" dirty="0">
                <a:latin typeface="+mn-lt"/>
              </a:rPr>
              <a:t> 1 – 5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115394051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28694812"/>
              </p:ext>
            </p:extLst>
          </p:nvPr>
        </p:nvGraphicFramePr>
        <p:xfrm>
          <a:off x="1111466" y="334827"/>
          <a:ext cx="2685141" cy="265776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95047">
                  <a:extLst>
                    <a:ext uri="{9D8B030D-6E8A-4147-A177-3AD203B41FA5}">
                      <a16:colId xmlns:a16="http://schemas.microsoft.com/office/drawing/2014/main" val="3099043578"/>
                    </a:ext>
                  </a:extLst>
                </a:gridCol>
                <a:gridCol w="895047">
                  <a:extLst>
                    <a:ext uri="{9D8B030D-6E8A-4147-A177-3AD203B41FA5}">
                      <a16:colId xmlns:a16="http://schemas.microsoft.com/office/drawing/2014/main" val="992405871"/>
                    </a:ext>
                  </a:extLst>
                </a:gridCol>
                <a:gridCol w="895047">
                  <a:extLst>
                    <a:ext uri="{9D8B030D-6E8A-4147-A177-3AD203B41FA5}">
                      <a16:colId xmlns:a16="http://schemas.microsoft.com/office/drawing/2014/main" val="3329015639"/>
                    </a:ext>
                  </a:extLst>
                </a:gridCol>
              </a:tblGrid>
              <a:tr h="6180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2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H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2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4079671"/>
                  </a:ext>
                </a:extLst>
              </a:tr>
              <a:tr h="6180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600" b="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7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3521301"/>
                  </a:ext>
                </a:extLst>
              </a:tr>
              <a:tr h="529488"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61385860"/>
                  </a:ext>
                </a:extLst>
              </a:tr>
              <a:tr h="759581"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Calibri" panose="020F0502020204030204" pitchFamily="34" charset="0"/>
                        </a:rPr>
                        <a:t>9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4458088"/>
                  </a:ext>
                </a:extLst>
              </a:tr>
            </a:tbl>
          </a:graphicData>
        </a:graphic>
      </p:graphicFrame>
      <p:cxnSp>
        <p:nvCxnSpPr>
          <p:cNvPr id="3" name="Straight Connector 2"/>
          <p:cNvCxnSpPr/>
          <p:nvPr/>
        </p:nvCxnSpPr>
        <p:spPr>
          <a:xfrm flipV="1">
            <a:off x="1369756" y="1095962"/>
            <a:ext cx="449446" cy="348657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/>
          <p:cNvSpPr txBox="1"/>
          <p:nvPr/>
        </p:nvSpPr>
        <p:spPr>
          <a:xfrm>
            <a:off x="1346891" y="1606918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solidFill>
                  <a:schemeClr val="accent1"/>
                </a:solidFill>
                <a:latin typeface="Calibri" panose="020F0502020204030204" pitchFamily="34" charset="0"/>
              </a:rPr>
              <a:t>1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151591" y="880302"/>
            <a:ext cx="60640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3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155362" y="2297289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solidFill>
                  <a:schemeClr val="accent1"/>
                </a:solidFill>
                <a:latin typeface="Calibri" panose="020F0502020204030204" pitchFamily="34" charset="0"/>
              </a:rPr>
              <a:t>3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2266932" y="973482"/>
            <a:ext cx="3742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solidFill>
                  <a:schemeClr val="accent1"/>
                </a:solidFill>
                <a:latin typeface="Calibri" panose="020F0502020204030204" pitchFamily="34" charset="0"/>
              </a:rPr>
              <a:t>2</a:t>
            </a:r>
          </a:p>
        </p:txBody>
      </p:sp>
      <p:sp>
        <p:nvSpPr>
          <p:cNvPr id="12" name="Rectangle 11"/>
          <p:cNvSpPr/>
          <p:nvPr/>
        </p:nvSpPr>
        <p:spPr>
          <a:xfrm>
            <a:off x="2108030" y="1019484"/>
            <a:ext cx="698500" cy="524349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2997030" y="2362303"/>
            <a:ext cx="698500" cy="524349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1224110" y="1656405"/>
            <a:ext cx="698500" cy="524349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/>
              <p:cNvSpPr txBox="1"/>
              <p:nvPr/>
            </p:nvSpPr>
            <p:spPr>
              <a:xfrm>
                <a:off x="555933" y="1558823"/>
                <a:ext cx="678391" cy="70788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000" b="1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−</m:t>
                      </m:r>
                    </m:oMath>
                  </m:oMathPara>
                </a14:m>
                <a:endParaRPr lang="en-GB" sz="4000" b="1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5933" y="1558823"/>
                <a:ext cx="678391" cy="707886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16" name="Table 15">
            <a:extLst>
              <a:ext uri="{FF2B5EF4-FFF2-40B4-BE49-F238E27FC236}">
                <a16:creationId xmlns:a16="http://schemas.microsoft.com/office/drawing/2014/main" id="{1C7B82B5-B3AD-3445-B1E4-114020DF5B8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03395299"/>
              </p:ext>
            </p:extLst>
          </p:nvPr>
        </p:nvGraphicFramePr>
        <p:xfrm>
          <a:off x="720070" y="3230179"/>
          <a:ext cx="7441200" cy="2822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80400">
                  <a:extLst>
                    <a:ext uri="{9D8B030D-6E8A-4147-A177-3AD203B41FA5}">
                      <a16:colId xmlns:a16="http://schemas.microsoft.com/office/drawing/2014/main" val="1945284546"/>
                    </a:ext>
                  </a:extLst>
                </a:gridCol>
                <a:gridCol w="2480400">
                  <a:extLst>
                    <a:ext uri="{9D8B030D-6E8A-4147-A177-3AD203B41FA5}">
                      <a16:colId xmlns:a16="http://schemas.microsoft.com/office/drawing/2014/main" val="19850668"/>
                    </a:ext>
                  </a:extLst>
                </a:gridCol>
                <a:gridCol w="2480400">
                  <a:extLst>
                    <a:ext uri="{9D8B030D-6E8A-4147-A177-3AD203B41FA5}">
                      <a16:colId xmlns:a16="http://schemas.microsoft.com/office/drawing/2014/main" val="3661368022"/>
                    </a:ext>
                  </a:extLst>
                </a:gridCol>
              </a:tblGrid>
              <a:tr h="590400"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Hundreds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Tens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Ones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87112008"/>
                  </a:ext>
                </a:extLst>
              </a:tr>
              <a:tr h="223200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24221402"/>
                  </a:ext>
                </a:extLst>
              </a:tr>
            </a:tbl>
          </a:graphicData>
        </a:graphic>
      </p:graphicFrame>
      <p:pic>
        <p:nvPicPr>
          <p:cNvPr id="19" name="Picture 18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25220" y="3837967"/>
            <a:ext cx="620691" cy="608400"/>
          </a:xfrm>
          <a:prstGeom prst="rect">
            <a:avLst/>
          </a:prstGeom>
        </p:spPr>
      </p:pic>
      <p:pic>
        <p:nvPicPr>
          <p:cNvPr id="22" name="Picture 21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944198" y="3837967"/>
            <a:ext cx="620691" cy="608400"/>
          </a:xfrm>
          <a:prstGeom prst="rect">
            <a:avLst/>
          </a:prstGeom>
        </p:spPr>
      </p:pic>
      <p:pic>
        <p:nvPicPr>
          <p:cNvPr id="24" name="Picture 23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334709" y="3837967"/>
            <a:ext cx="620691" cy="608400"/>
          </a:xfrm>
          <a:prstGeom prst="rect">
            <a:avLst/>
          </a:prstGeom>
        </p:spPr>
      </p:pic>
      <p:pic>
        <p:nvPicPr>
          <p:cNvPr id="28" name="Picture 27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300485" y="3837967"/>
            <a:ext cx="620691" cy="608400"/>
          </a:xfrm>
          <a:prstGeom prst="rect">
            <a:avLst/>
          </a:prstGeom>
        </p:spPr>
      </p:pic>
      <p:pic>
        <p:nvPicPr>
          <p:cNvPr id="29" name="Picture 28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913008" y="3837967"/>
            <a:ext cx="620691" cy="608400"/>
          </a:xfrm>
          <a:prstGeom prst="rect">
            <a:avLst/>
          </a:prstGeom>
        </p:spPr>
      </p:pic>
      <p:pic>
        <p:nvPicPr>
          <p:cNvPr id="30" name="Picture 29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687962" y="3837967"/>
            <a:ext cx="620691" cy="608400"/>
          </a:xfrm>
          <a:prstGeom prst="rect">
            <a:avLst/>
          </a:prstGeom>
        </p:spPr>
      </p:pic>
      <p:pic>
        <p:nvPicPr>
          <p:cNvPr id="31" name="Picture 30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687962" y="4370546"/>
            <a:ext cx="620691" cy="608400"/>
          </a:xfrm>
          <a:prstGeom prst="rect">
            <a:avLst/>
          </a:prstGeom>
        </p:spPr>
      </p:pic>
      <p:pic>
        <p:nvPicPr>
          <p:cNvPr id="32" name="Picture 31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913008" y="4370546"/>
            <a:ext cx="620691" cy="608400"/>
          </a:xfrm>
          <a:prstGeom prst="rect">
            <a:avLst/>
          </a:prstGeom>
        </p:spPr>
      </p:pic>
      <p:pic>
        <p:nvPicPr>
          <p:cNvPr id="33" name="Picture 32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300485" y="4370546"/>
            <a:ext cx="620691" cy="608400"/>
          </a:xfrm>
          <a:prstGeom prst="rect">
            <a:avLst/>
          </a:prstGeom>
        </p:spPr>
      </p:pic>
      <p:pic>
        <p:nvPicPr>
          <p:cNvPr id="36" name="Picture 35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525532" y="3837967"/>
            <a:ext cx="620691" cy="608400"/>
          </a:xfrm>
          <a:prstGeom prst="rect">
            <a:avLst/>
          </a:prstGeom>
        </p:spPr>
      </p:pic>
      <p:pic>
        <p:nvPicPr>
          <p:cNvPr id="51" name="Picture 50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826310" y="3837967"/>
            <a:ext cx="620691" cy="608400"/>
          </a:xfrm>
          <a:prstGeom prst="rect">
            <a:avLst/>
          </a:prstGeom>
        </p:spPr>
      </p:pic>
      <p:cxnSp>
        <p:nvCxnSpPr>
          <p:cNvPr id="7" name="Straight Connector 6"/>
          <p:cNvCxnSpPr/>
          <p:nvPr/>
        </p:nvCxnSpPr>
        <p:spPr>
          <a:xfrm flipV="1">
            <a:off x="5773584" y="4481991"/>
            <a:ext cx="449446" cy="348657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Straight Connector 60"/>
          <p:cNvCxnSpPr/>
          <p:nvPr/>
        </p:nvCxnSpPr>
        <p:spPr>
          <a:xfrm flipV="1">
            <a:off x="7592763" y="3971887"/>
            <a:ext cx="449446" cy="348657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Straight Connector 61"/>
          <p:cNvCxnSpPr/>
          <p:nvPr/>
        </p:nvCxnSpPr>
        <p:spPr>
          <a:xfrm flipV="1">
            <a:off x="6978598" y="4500417"/>
            <a:ext cx="449446" cy="348657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Straight Connector 62"/>
          <p:cNvCxnSpPr/>
          <p:nvPr/>
        </p:nvCxnSpPr>
        <p:spPr>
          <a:xfrm flipV="1">
            <a:off x="6372496" y="4500416"/>
            <a:ext cx="449446" cy="348657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4" name="TextBox 63"/>
              <p:cNvSpPr txBox="1"/>
              <p:nvPr/>
            </p:nvSpPr>
            <p:spPr>
              <a:xfrm>
                <a:off x="4352780" y="424874"/>
                <a:ext cx="3383427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3200" dirty="0">
                    <a:latin typeface="Calibri" panose="020F0502020204030204" pitchFamily="34" charset="0"/>
                  </a:rPr>
                  <a:t>? </a:t>
                </a:r>
                <a14:m>
                  <m:oMath xmlns:m="http://schemas.openxmlformats.org/officeDocument/2006/math">
                    <m:r>
                      <a:rPr lang="en-GB" sz="3200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3200" dirty="0">
                    <a:latin typeface="Calibri" panose="020F0502020204030204" pitchFamily="34" charset="0"/>
                  </a:rPr>
                  <a:t> 3 tens</a:t>
                </a:r>
                <a:r>
                  <a:rPr lang="en-GB" sz="32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 = </a:t>
                </a:r>
                <a:r>
                  <a:rPr lang="en-GB" sz="3200" dirty="0">
                    <a:latin typeface="Calibri" panose="020F0502020204030204" pitchFamily="34" charset="0"/>
                  </a:rPr>
                  <a:t>9 tens</a:t>
                </a:r>
              </a:p>
            </p:txBody>
          </p:sp>
        </mc:Choice>
        <mc:Fallback xmlns="">
          <p:sp>
            <p:nvSpPr>
              <p:cNvPr id="64" name="TextBox 6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52780" y="424874"/>
                <a:ext cx="3383427" cy="584775"/>
              </a:xfrm>
              <a:prstGeom prst="rect">
                <a:avLst/>
              </a:prstGeom>
              <a:blipFill>
                <a:blip r:embed="rId9"/>
                <a:stretch>
                  <a:fillRect l="-4505" t="-15625" r="-3604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6" name="TextBox 65"/>
          <p:cNvSpPr txBox="1"/>
          <p:nvPr/>
        </p:nvSpPr>
        <p:spPr>
          <a:xfrm>
            <a:off x="5536319" y="1027421"/>
            <a:ext cx="12564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12 tens</a:t>
            </a:r>
          </a:p>
        </p:txBody>
      </p:sp>
      <p:sp>
        <p:nvSpPr>
          <p:cNvPr id="67" name="Rectangle 66"/>
          <p:cNvSpPr/>
          <p:nvPr/>
        </p:nvSpPr>
        <p:spPr>
          <a:xfrm>
            <a:off x="4247849" y="2005707"/>
            <a:ext cx="3830873" cy="71120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8" name="Left Brace 67"/>
          <p:cNvSpPr/>
          <p:nvPr/>
        </p:nvSpPr>
        <p:spPr>
          <a:xfrm rot="5400000">
            <a:off x="6056170" y="-161618"/>
            <a:ext cx="248052" cy="3864695"/>
          </a:xfrm>
          <a:prstGeom prst="leftBrac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9" name="TextBox 68"/>
          <p:cNvSpPr txBox="1"/>
          <p:nvPr/>
        </p:nvSpPr>
        <p:spPr>
          <a:xfrm>
            <a:off x="6000793" y="929580"/>
            <a:ext cx="39786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?</a:t>
            </a:r>
          </a:p>
        </p:txBody>
      </p:sp>
      <p:sp>
        <p:nvSpPr>
          <p:cNvPr id="70" name="Rectangle 69"/>
          <p:cNvSpPr/>
          <p:nvPr/>
        </p:nvSpPr>
        <p:spPr>
          <a:xfrm>
            <a:off x="6707593" y="2005711"/>
            <a:ext cx="1387266" cy="71120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2" name="TextBox 71"/>
          <p:cNvSpPr txBox="1"/>
          <p:nvPr/>
        </p:nvSpPr>
        <p:spPr>
          <a:xfrm>
            <a:off x="6870861" y="2120935"/>
            <a:ext cx="107369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3 tens</a:t>
            </a:r>
          </a:p>
        </p:txBody>
      </p:sp>
      <p:sp>
        <p:nvSpPr>
          <p:cNvPr id="73" name="TextBox 72"/>
          <p:cNvSpPr txBox="1"/>
          <p:nvPr/>
        </p:nvSpPr>
        <p:spPr>
          <a:xfrm>
            <a:off x="4989017" y="2087649"/>
            <a:ext cx="107369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9 tens</a:t>
            </a:r>
          </a:p>
        </p:txBody>
      </p:sp>
      <p:pic>
        <p:nvPicPr>
          <p:cNvPr id="80" name="Picture 79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206226" y="3837967"/>
            <a:ext cx="620691" cy="608400"/>
          </a:xfrm>
          <a:prstGeom prst="rect">
            <a:avLst/>
          </a:prstGeom>
        </p:spPr>
      </p:pic>
      <p:pic>
        <p:nvPicPr>
          <p:cNvPr id="81" name="Picture 80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206226" y="4370546"/>
            <a:ext cx="620691" cy="608400"/>
          </a:xfrm>
          <a:prstGeom prst="rect">
            <a:avLst/>
          </a:prstGeom>
        </p:spPr>
      </p:pic>
      <p:pic>
        <p:nvPicPr>
          <p:cNvPr id="82" name="Picture 81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801327" y="4370546"/>
            <a:ext cx="620691" cy="608400"/>
          </a:xfrm>
          <a:prstGeom prst="rect">
            <a:avLst/>
          </a:prstGeom>
        </p:spPr>
      </p:pic>
      <p:pic>
        <p:nvPicPr>
          <p:cNvPr id="83" name="Picture 82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206227" y="5435704"/>
            <a:ext cx="620691" cy="608400"/>
          </a:xfrm>
          <a:prstGeom prst="rect">
            <a:avLst/>
          </a:prstGeom>
        </p:spPr>
      </p:pic>
      <p:pic>
        <p:nvPicPr>
          <p:cNvPr id="84" name="Picture 83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801327" y="5435704"/>
            <a:ext cx="620691" cy="608400"/>
          </a:xfrm>
          <a:prstGeom prst="rect">
            <a:avLst/>
          </a:prstGeom>
        </p:spPr>
      </p:pic>
      <p:pic>
        <p:nvPicPr>
          <p:cNvPr id="85" name="Picture 84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206226" y="4903125"/>
            <a:ext cx="620691" cy="608400"/>
          </a:xfrm>
          <a:prstGeom prst="rect">
            <a:avLst/>
          </a:prstGeom>
        </p:spPr>
      </p:pic>
      <p:pic>
        <p:nvPicPr>
          <p:cNvPr id="86" name="Picture 85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801327" y="4903125"/>
            <a:ext cx="620691" cy="608400"/>
          </a:xfrm>
          <a:prstGeom prst="rect">
            <a:avLst/>
          </a:prstGeom>
        </p:spPr>
      </p:pic>
      <p:pic>
        <p:nvPicPr>
          <p:cNvPr id="87" name="Picture 86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446394" y="3837967"/>
            <a:ext cx="620691" cy="608400"/>
          </a:xfrm>
          <a:prstGeom prst="rect">
            <a:avLst/>
          </a:prstGeom>
        </p:spPr>
      </p:pic>
      <p:pic>
        <p:nvPicPr>
          <p:cNvPr id="88" name="Picture 87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066478" y="4370546"/>
            <a:ext cx="620691" cy="608400"/>
          </a:xfrm>
          <a:prstGeom prst="rect">
            <a:avLst/>
          </a:prstGeom>
        </p:spPr>
      </p:pic>
      <p:pic>
        <p:nvPicPr>
          <p:cNvPr id="89" name="Picture 88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066478" y="3837967"/>
            <a:ext cx="620691" cy="608400"/>
          </a:xfrm>
          <a:prstGeom prst="rect">
            <a:avLst/>
          </a:prstGeom>
        </p:spPr>
      </p:pic>
      <p:pic>
        <p:nvPicPr>
          <p:cNvPr id="90" name="Picture 89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433902" y="4370546"/>
            <a:ext cx="620691" cy="608400"/>
          </a:xfrm>
          <a:prstGeom prst="rect">
            <a:avLst/>
          </a:prstGeom>
        </p:spPr>
      </p:pic>
      <p:pic>
        <p:nvPicPr>
          <p:cNvPr id="91" name="Picture 90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553688" y="3837967"/>
            <a:ext cx="620691" cy="608400"/>
          </a:xfrm>
          <a:prstGeom prst="rect">
            <a:avLst/>
          </a:prstGeom>
        </p:spPr>
      </p:pic>
      <p:cxnSp>
        <p:nvCxnSpPr>
          <p:cNvPr id="50" name="Straight Connector 49"/>
          <p:cNvCxnSpPr/>
          <p:nvPr/>
        </p:nvCxnSpPr>
        <p:spPr>
          <a:xfrm flipV="1">
            <a:off x="2019170" y="3938160"/>
            <a:ext cx="449446" cy="348657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Straight Connector 70"/>
          <p:cNvCxnSpPr/>
          <p:nvPr/>
        </p:nvCxnSpPr>
        <p:spPr>
          <a:xfrm flipV="1">
            <a:off x="6707592" y="2043805"/>
            <a:ext cx="1387266" cy="620455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2062548" y="900585"/>
            <a:ext cx="3930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>
                <a:latin typeface="Calibri" panose="020F0502020204030204" pitchFamily="34" charset="0"/>
              </a:rPr>
              <a:t>1</a:t>
            </a:r>
          </a:p>
        </p:txBody>
      </p:sp>
      <p:cxnSp>
        <p:nvCxnSpPr>
          <p:cNvPr id="52" name="Straight Connector 51"/>
          <p:cNvCxnSpPr/>
          <p:nvPr/>
        </p:nvCxnSpPr>
        <p:spPr>
          <a:xfrm flipV="1">
            <a:off x="3318314" y="5565575"/>
            <a:ext cx="449446" cy="348657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Straight Connector 52"/>
          <p:cNvCxnSpPr/>
          <p:nvPr/>
        </p:nvCxnSpPr>
        <p:spPr>
          <a:xfrm flipV="1">
            <a:off x="3871506" y="5020148"/>
            <a:ext cx="449446" cy="348657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Straight Connector 53"/>
          <p:cNvCxnSpPr/>
          <p:nvPr/>
        </p:nvCxnSpPr>
        <p:spPr>
          <a:xfrm flipV="1">
            <a:off x="3871506" y="5546398"/>
            <a:ext cx="449446" cy="348657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40371414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9" dur="500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8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6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8" grpId="0"/>
      <p:bldP spid="11" grpId="0"/>
      <p:bldP spid="64" grpId="0"/>
      <p:bldP spid="66" grpId="0"/>
      <p:bldP spid="67" grpId="0" animBg="1"/>
      <p:bldP spid="68" grpId="0" animBg="1"/>
      <p:bldP spid="69" grpId="0"/>
      <p:bldP spid="69" grpId="1"/>
      <p:bldP spid="70" grpId="0" animBg="1"/>
      <p:bldP spid="72" grpId="0"/>
      <p:bldP spid="73" grpId="0"/>
      <p:bldP spid="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/>
        </p:nvCxnSpPr>
        <p:spPr>
          <a:xfrm>
            <a:off x="702640" y="1065370"/>
            <a:ext cx="7323046" cy="10295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" name="Straight Connector 3"/>
          <p:cNvCxnSpPr/>
          <p:nvPr/>
        </p:nvCxnSpPr>
        <p:spPr>
          <a:xfrm>
            <a:off x="714201" y="736643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" name="Rectangle 6"/>
          <p:cNvSpPr/>
          <p:nvPr/>
        </p:nvSpPr>
        <p:spPr>
          <a:xfrm>
            <a:off x="6312104" y="1278598"/>
            <a:ext cx="110559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900</a:t>
            </a:r>
            <a:endParaRPr lang="en-GB" sz="2800" dirty="0"/>
          </a:p>
        </p:txBody>
      </p:sp>
      <p:sp>
        <p:nvSpPr>
          <p:cNvPr id="15" name="Rectangle 14"/>
          <p:cNvSpPr/>
          <p:nvPr/>
        </p:nvSpPr>
        <p:spPr>
          <a:xfrm>
            <a:off x="2522504" y="1277234"/>
            <a:ext cx="110559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548</a:t>
            </a:r>
            <a:endParaRPr lang="en-GB" sz="2800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2789110" y="717164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6690760" y="717164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764794" y="2263840"/>
            <a:ext cx="752821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What is the difference between the two numbers?</a:t>
            </a:r>
          </a:p>
        </p:txBody>
      </p:sp>
      <p:cxnSp>
        <p:nvCxnSpPr>
          <p:cNvPr id="20" name="Straight Arrow Connector 19"/>
          <p:cNvCxnSpPr/>
          <p:nvPr/>
        </p:nvCxnSpPr>
        <p:spPr>
          <a:xfrm>
            <a:off x="2856332" y="651044"/>
            <a:ext cx="3816140" cy="0"/>
          </a:xfrm>
          <a:prstGeom prst="straightConnector1">
            <a:avLst/>
          </a:prstGeom>
          <a:ln w="38100">
            <a:solidFill>
              <a:schemeClr val="accent2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Rectangle 48"/>
          <p:cNvSpPr/>
          <p:nvPr/>
        </p:nvSpPr>
        <p:spPr>
          <a:xfrm>
            <a:off x="2521248" y="5344108"/>
            <a:ext cx="81396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3</a:t>
            </a:r>
            <a:endParaRPr lang="en-GB" sz="2800" dirty="0"/>
          </a:p>
        </p:txBody>
      </p:sp>
      <p:sp>
        <p:nvSpPr>
          <p:cNvPr id="62" name="Right Bracket 61"/>
          <p:cNvSpPr/>
          <p:nvPr/>
        </p:nvSpPr>
        <p:spPr>
          <a:xfrm rot="16200000" flipH="1">
            <a:off x="6231323" y="1540763"/>
            <a:ext cx="241973" cy="595629"/>
          </a:xfrm>
          <a:prstGeom prst="rightBracket">
            <a:avLst>
              <a:gd name="adj" fmla="val 123078"/>
            </a:avLst>
          </a:prstGeom>
          <a:noFill/>
          <a:ln w="38100">
            <a:solidFill>
              <a:schemeClr val="accent1"/>
            </a:solidFill>
            <a:head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63" name="Right Bracket 62"/>
          <p:cNvSpPr/>
          <p:nvPr/>
        </p:nvSpPr>
        <p:spPr>
          <a:xfrm rot="16200000" flipH="1">
            <a:off x="2398219" y="1540764"/>
            <a:ext cx="241974" cy="595630"/>
          </a:xfrm>
          <a:prstGeom prst="rightBracket">
            <a:avLst>
              <a:gd name="adj" fmla="val 123077"/>
            </a:avLst>
          </a:prstGeom>
          <a:noFill/>
          <a:ln w="38100">
            <a:solidFill>
              <a:schemeClr val="accent1"/>
            </a:solidFill>
            <a:head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4" name="TextBox 63"/>
              <p:cNvSpPr txBox="1"/>
              <p:nvPr/>
            </p:nvSpPr>
            <p:spPr>
              <a:xfrm flipH="1">
                <a:off x="6048986" y="1913179"/>
                <a:ext cx="857744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4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 </a:t>
                </a:r>
                <a:r>
                  <a:rPr lang="en-GB" sz="2400" dirty="0">
                    <a:latin typeface="Calibri" panose="020F0502020204030204" pitchFamily="34" charset="0"/>
                  </a:rPr>
                  <a:t>1</a:t>
                </a:r>
              </a:p>
            </p:txBody>
          </p:sp>
        </mc:Choice>
        <mc:Fallback xmlns="">
          <p:sp>
            <p:nvSpPr>
              <p:cNvPr id="64" name="TextBox 6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 flipH="1">
                <a:off x="6048986" y="1913179"/>
                <a:ext cx="857744" cy="461665"/>
              </a:xfrm>
              <a:prstGeom prst="rect">
                <a:avLst/>
              </a:prstGeom>
              <a:blipFill>
                <a:blip r:embed="rId9"/>
                <a:stretch>
                  <a:fillRect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5" name="TextBox 64"/>
              <p:cNvSpPr txBox="1"/>
              <p:nvPr/>
            </p:nvSpPr>
            <p:spPr>
              <a:xfrm flipH="1">
                <a:off x="2177323" y="1913179"/>
                <a:ext cx="1019013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400" dirty="0">
                    <a:latin typeface="Calibri" panose="020F0502020204030204" pitchFamily="34" charset="0"/>
                  </a:rPr>
                  <a:t> 1</a:t>
                </a:r>
              </a:p>
            </p:txBody>
          </p:sp>
        </mc:Choice>
        <mc:Fallback xmlns="">
          <p:sp>
            <p:nvSpPr>
              <p:cNvPr id="65" name="TextBox 6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 flipH="1">
                <a:off x="2177323" y="1913179"/>
                <a:ext cx="1019013" cy="461665"/>
              </a:xfrm>
              <a:prstGeom prst="rect">
                <a:avLst/>
              </a:prstGeom>
              <a:blipFill>
                <a:blip r:embed="rId10"/>
                <a:stretch>
                  <a:fillRect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6" name="Rectangle 65"/>
          <p:cNvSpPr/>
          <p:nvPr/>
        </p:nvSpPr>
        <p:spPr>
          <a:xfrm>
            <a:off x="5588155" y="1266463"/>
            <a:ext cx="110559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899</a:t>
            </a:r>
            <a:endParaRPr lang="en-GB" sz="2800" dirty="0"/>
          </a:p>
        </p:txBody>
      </p:sp>
      <p:sp>
        <p:nvSpPr>
          <p:cNvPr id="67" name="Rectangle 66"/>
          <p:cNvSpPr/>
          <p:nvPr/>
        </p:nvSpPr>
        <p:spPr>
          <a:xfrm>
            <a:off x="1798555" y="1265099"/>
            <a:ext cx="110559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547</a:t>
            </a:r>
            <a:endParaRPr lang="en-GB" sz="2800" dirty="0"/>
          </a:p>
        </p:txBody>
      </p:sp>
      <p:cxnSp>
        <p:nvCxnSpPr>
          <p:cNvPr id="68" name="Straight Connector 67"/>
          <p:cNvCxnSpPr/>
          <p:nvPr/>
        </p:nvCxnSpPr>
        <p:spPr>
          <a:xfrm>
            <a:off x="2065161" y="705029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9" name="Straight Connector 68"/>
          <p:cNvCxnSpPr/>
          <p:nvPr/>
        </p:nvCxnSpPr>
        <p:spPr>
          <a:xfrm>
            <a:off x="5966811" y="705029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3" name="TextBox 32"/>
              <p:cNvSpPr txBox="1"/>
              <p:nvPr/>
            </p:nvSpPr>
            <p:spPr>
              <a:xfrm>
                <a:off x="568484" y="4444106"/>
                <a:ext cx="678391" cy="70788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000" b="1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−</m:t>
                      </m:r>
                    </m:oMath>
                  </m:oMathPara>
                </a14:m>
                <a:endParaRPr lang="en-GB" sz="4000" b="1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33" name="TextBox 3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8484" y="4444106"/>
                <a:ext cx="678391" cy="707886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34" name="Table 3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33726564"/>
              </p:ext>
            </p:extLst>
          </p:nvPr>
        </p:nvGraphicFramePr>
        <p:xfrm>
          <a:off x="1282878" y="3289296"/>
          <a:ext cx="2685141" cy="267982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95047">
                  <a:extLst>
                    <a:ext uri="{9D8B030D-6E8A-4147-A177-3AD203B41FA5}">
                      <a16:colId xmlns:a16="http://schemas.microsoft.com/office/drawing/2014/main" val="3099043578"/>
                    </a:ext>
                  </a:extLst>
                </a:gridCol>
                <a:gridCol w="895047">
                  <a:extLst>
                    <a:ext uri="{9D8B030D-6E8A-4147-A177-3AD203B41FA5}">
                      <a16:colId xmlns:a16="http://schemas.microsoft.com/office/drawing/2014/main" val="992405871"/>
                    </a:ext>
                  </a:extLst>
                </a:gridCol>
                <a:gridCol w="895047">
                  <a:extLst>
                    <a:ext uri="{9D8B030D-6E8A-4147-A177-3AD203B41FA5}">
                      <a16:colId xmlns:a16="http://schemas.microsoft.com/office/drawing/2014/main" val="3329015639"/>
                    </a:ext>
                  </a:extLst>
                </a:gridCol>
              </a:tblGrid>
              <a:tr h="6180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H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4079671"/>
                  </a:ext>
                </a:extLst>
              </a:tr>
              <a:tr h="6180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9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3521301"/>
                  </a:ext>
                </a:extLst>
              </a:tr>
              <a:tr h="529488"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Calibri" panose="020F0502020204030204" pitchFamily="34" charset="0"/>
                        </a:rPr>
                        <a:t>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8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61385860"/>
                  </a:ext>
                </a:extLst>
              </a:tr>
              <a:tr h="759581"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4458088"/>
                  </a:ext>
                </a:extLst>
              </a:tr>
            </a:tbl>
          </a:graphicData>
        </a:graphic>
      </p:graphicFrame>
      <p:sp>
        <p:nvSpPr>
          <p:cNvPr id="36" name="Rectangle 35"/>
          <p:cNvSpPr/>
          <p:nvPr/>
        </p:nvSpPr>
        <p:spPr>
          <a:xfrm>
            <a:off x="3338185" y="5213863"/>
            <a:ext cx="56352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dirty="0">
                <a:solidFill>
                  <a:schemeClr val="accent1"/>
                </a:solidFill>
                <a:latin typeface="Calibri" panose="020F0502020204030204" pitchFamily="34" charset="0"/>
              </a:rPr>
              <a:t>2</a:t>
            </a:r>
            <a:endParaRPr lang="en-GB" sz="3600" dirty="0">
              <a:solidFill>
                <a:schemeClr val="accent1"/>
              </a:solidFill>
            </a:endParaRPr>
          </a:p>
        </p:txBody>
      </p:sp>
      <p:cxnSp>
        <p:nvCxnSpPr>
          <p:cNvPr id="37" name="Straight Connector 36"/>
          <p:cNvCxnSpPr/>
          <p:nvPr/>
        </p:nvCxnSpPr>
        <p:spPr>
          <a:xfrm flipV="1">
            <a:off x="1476375" y="4091732"/>
            <a:ext cx="449446" cy="348657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Rectangle 37"/>
          <p:cNvSpPr/>
          <p:nvPr/>
        </p:nvSpPr>
        <p:spPr>
          <a:xfrm>
            <a:off x="1220539" y="3752225"/>
            <a:ext cx="56352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8</a:t>
            </a:r>
            <a:endParaRPr lang="en-GB" sz="3600" dirty="0"/>
          </a:p>
        </p:txBody>
      </p:sp>
      <p:sp>
        <p:nvSpPr>
          <p:cNvPr id="39" name="Rectangle 38"/>
          <p:cNvSpPr/>
          <p:nvPr/>
        </p:nvSpPr>
        <p:spPr>
          <a:xfrm>
            <a:off x="2202975" y="3799774"/>
            <a:ext cx="56352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1</a:t>
            </a:r>
            <a:endParaRPr lang="en-GB" sz="3600" dirty="0"/>
          </a:p>
        </p:txBody>
      </p:sp>
      <p:sp>
        <p:nvSpPr>
          <p:cNvPr id="40" name="Rectangle 39"/>
          <p:cNvSpPr/>
          <p:nvPr/>
        </p:nvSpPr>
        <p:spPr>
          <a:xfrm>
            <a:off x="2443149" y="5213863"/>
            <a:ext cx="56352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dirty="0">
                <a:solidFill>
                  <a:schemeClr val="accent1"/>
                </a:solidFill>
                <a:latin typeface="Calibri" panose="020F0502020204030204" pitchFamily="34" charset="0"/>
              </a:rPr>
              <a:t>5</a:t>
            </a:r>
            <a:endParaRPr lang="en-GB" sz="3600" dirty="0">
              <a:solidFill>
                <a:schemeClr val="accent1"/>
              </a:solidFill>
            </a:endParaRPr>
          </a:p>
        </p:txBody>
      </p:sp>
      <p:sp>
        <p:nvSpPr>
          <p:cNvPr id="41" name="Rectangle 40"/>
          <p:cNvSpPr/>
          <p:nvPr/>
        </p:nvSpPr>
        <p:spPr>
          <a:xfrm>
            <a:off x="1555370" y="5213863"/>
            <a:ext cx="56352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dirty="0">
                <a:solidFill>
                  <a:schemeClr val="accent1"/>
                </a:solidFill>
                <a:latin typeface="Calibri" panose="020F0502020204030204" pitchFamily="34" charset="0"/>
              </a:rPr>
              <a:t>3</a:t>
            </a:r>
            <a:endParaRPr lang="en-GB" sz="3600" dirty="0">
              <a:solidFill>
                <a:schemeClr val="accent1"/>
              </a:solidFill>
            </a:endParaRPr>
          </a:p>
        </p:txBody>
      </p:sp>
      <p:cxnSp>
        <p:nvCxnSpPr>
          <p:cNvPr id="71" name="Straight Connector 70"/>
          <p:cNvCxnSpPr/>
          <p:nvPr/>
        </p:nvCxnSpPr>
        <p:spPr>
          <a:xfrm flipV="1">
            <a:off x="2324237" y="3977349"/>
            <a:ext cx="449446" cy="348657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2" name="Rectangle 71"/>
          <p:cNvSpPr/>
          <p:nvPr/>
        </p:nvSpPr>
        <p:spPr>
          <a:xfrm>
            <a:off x="2181657" y="3480447"/>
            <a:ext cx="56352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9</a:t>
            </a:r>
            <a:endParaRPr lang="en-GB" sz="36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3" name="TextBox 72"/>
              <p:cNvSpPr txBox="1"/>
              <p:nvPr/>
            </p:nvSpPr>
            <p:spPr>
              <a:xfrm>
                <a:off x="4281360" y="4458929"/>
                <a:ext cx="678391" cy="70788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000" b="1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−</m:t>
                      </m:r>
                    </m:oMath>
                  </m:oMathPara>
                </a14:m>
                <a:endParaRPr lang="en-GB" sz="4000" b="1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73" name="TextBox 7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81360" y="4458929"/>
                <a:ext cx="678391" cy="707886"/>
              </a:xfrm>
              <a:prstGeom prst="rect">
                <a:avLst/>
              </a:prstGeom>
              <a:blipFill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74" name="Table 7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21239955"/>
              </p:ext>
            </p:extLst>
          </p:nvPr>
        </p:nvGraphicFramePr>
        <p:xfrm>
          <a:off x="4989402" y="3269957"/>
          <a:ext cx="2685141" cy="267982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95047">
                  <a:extLst>
                    <a:ext uri="{9D8B030D-6E8A-4147-A177-3AD203B41FA5}">
                      <a16:colId xmlns:a16="http://schemas.microsoft.com/office/drawing/2014/main" val="3099043578"/>
                    </a:ext>
                  </a:extLst>
                </a:gridCol>
                <a:gridCol w="895047">
                  <a:extLst>
                    <a:ext uri="{9D8B030D-6E8A-4147-A177-3AD203B41FA5}">
                      <a16:colId xmlns:a16="http://schemas.microsoft.com/office/drawing/2014/main" val="992405871"/>
                    </a:ext>
                  </a:extLst>
                </a:gridCol>
                <a:gridCol w="895047">
                  <a:extLst>
                    <a:ext uri="{9D8B030D-6E8A-4147-A177-3AD203B41FA5}">
                      <a16:colId xmlns:a16="http://schemas.microsoft.com/office/drawing/2014/main" val="3329015639"/>
                    </a:ext>
                  </a:extLst>
                </a:gridCol>
              </a:tblGrid>
              <a:tr h="6180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H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4079671"/>
                  </a:ext>
                </a:extLst>
              </a:tr>
              <a:tr h="6180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8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9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9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3521301"/>
                  </a:ext>
                </a:extLst>
              </a:tr>
              <a:tr h="529488"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Calibri" panose="020F0502020204030204" pitchFamily="34" charset="0"/>
                        </a:rPr>
                        <a:t>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7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61385860"/>
                  </a:ext>
                </a:extLst>
              </a:tr>
              <a:tr h="759581"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4458088"/>
                  </a:ext>
                </a:extLst>
              </a:tr>
            </a:tbl>
          </a:graphicData>
        </a:graphic>
      </p:graphicFrame>
      <p:sp>
        <p:nvSpPr>
          <p:cNvPr id="75" name="Rectangle 74"/>
          <p:cNvSpPr/>
          <p:nvPr/>
        </p:nvSpPr>
        <p:spPr>
          <a:xfrm>
            <a:off x="7025108" y="5223974"/>
            <a:ext cx="56352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dirty="0">
                <a:solidFill>
                  <a:schemeClr val="accent1"/>
                </a:solidFill>
                <a:latin typeface="Calibri" panose="020F0502020204030204" pitchFamily="34" charset="0"/>
              </a:rPr>
              <a:t>2</a:t>
            </a:r>
            <a:endParaRPr lang="en-GB" sz="3600" dirty="0">
              <a:solidFill>
                <a:schemeClr val="accent1"/>
              </a:solidFill>
            </a:endParaRPr>
          </a:p>
        </p:txBody>
      </p:sp>
      <p:sp>
        <p:nvSpPr>
          <p:cNvPr id="79" name="Rectangle 78"/>
          <p:cNvSpPr/>
          <p:nvPr/>
        </p:nvSpPr>
        <p:spPr>
          <a:xfrm>
            <a:off x="6156025" y="5223974"/>
            <a:ext cx="56352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dirty="0">
                <a:solidFill>
                  <a:schemeClr val="accent1"/>
                </a:solidFill>
                <a:latin typeface="Calibri" panose="020F0502020204030204" pitchFamily="34" charset="0"/>
              </a:rPr>
              <a:t>5</a:t>
            </a:r>
            <a:endParaRPr lang="en-GB" sz="3600" dirty="0">
              <a:solidFill>
                <a:schemeClr val="accent1"/>
              </a:solidFill>
            </a:endParaRPr>
          </a:p>
        </p:txBody>
      </p:sp>
      <p:sp>
        <p:nvSpPr>
          <p:cNvPr id="80" name="Rectangle 79"/>
          <p:cNvSpPr/>
          <p:nvPr/>
        </p:nvSpPr>
        <p:spPr>
          <a:xfrm>
            <a:off x="5253256" y="5223974"/>
            <a:ext cx="56352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dirty="0">
                <a:solidFill>
                  <a:schemeClr val="accent1"/>
                </a:solidFill>
                <a:latin typeface="Calibri" panose="020F0502020204030204" pitchFamily="34" charset="0"/>
              </a:rPr>
              <a:t>3</a:t>
            </a:r>
            <a:endParaRPr lang="en-GB" sz="3600" dirty="0">
              <a:solidFill>
                <a:schemeClr val="accent1"/>
              </a:solidFill>
            </a:endParaRPr>
          </a:p>
        </p:txBody>
      </p:sp>
      <p:sp>
        <p:nvSpPr>
          <p:cNvPr id="70" name="Rectangle 69"/>
          <p:cNvSpPr/>
          <p:nvPr/>
        </p:nvSpPr>
        <p:spPr>
          <a:xfrm>
            <a:off x="3060586" y="3752319"/>
            <a:ext cx="56352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1</a:t>
            </a:r>
            <a:endParaRPr lang="en-GB" sz="36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4363123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2.59259E-6 L -0.08229 2.59259E-6 " pathEditMode="relative" rAng="0" ptsTypes="AA">
                                      <p:cBhvr>
                                        <p:cTn id="4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115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/>
      <p:bldP spid="49" grpId="1"/>
      <p:bldP spid="62" grpId="0" animBg="1"/>
      <p:bldP spid="63" grpId="0" animBg="1"/>
      <p:bldP spid="64" grpId="0"/>
      <p:bldP spid="65" grpId="0"/>
      <p:bldP spid="66" grpId="0"/>
      <p:bldP spid="67" grpId="0"/>
      <p:bldP spid="33" grpId="0"/>
      <p:bldP spid="36" grpId="0"/>
      <p:bldP spid="38" grpId="0"/>
      <p:bldP spid="39" grpId="0"/>
      <p:bldP spid="40" grpId="0"/>
      <p:bldP spid="41" grpId="0"/>
      <p:bldP spid="72" grpId="0"/>
      <p:bldP spid="73" grpId="0"/>
      <p:bldP spid="75" grpId="0"/>
      <p:bldP spid="79" grpId="0"/>
      <p:bldP spid="80" grpId="0"/>
      <p:bldP spid="7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+mn-lt"/>
              </a:rPr>
              <a:t>Have a go at questions 6 and 7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135488399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726984" y="1809670"/>
            <a:ext cx="3833355" cy="3355270"/>
            <a:chOff x="268171" y="249049"/>
            <a:chExt cx="2498576" cy="2448272"/>
          </a:xfrm>
        </p:grpSpPr>
        <p:sp>
          <p:nvSpPr>
            <p:cNvPr id="3" name="Oval 2"/>
            <p:cNvSpPr/>
            <p:nvPr/>
          </p:nvSpPr>
          <p:spPr>
            <a:xfrm>
              <a:off x="1081963" y="249049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Oval 3"/>
            <p:cNvSpPr/>
            <p:nvPr/>
          </p:nvSpPr>
          <p:spPr>
            <a:xfrm>
              <a:off x="268171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" name="Oval 4"/>
            <p:cNvSpPr/>
            <p:nvPr/>
          </p:nvSpPr>
          <p:spPr>
            <a:xfrm>
              <a:off x="1852347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6" name="Straight Connector 5"/>
            <p:cNvCxnSpPr>
              <a:stCxn id="3" idx="3"/>
            </p:cNvCxnSpPr>
            <p:nvPr/>
          </p:nvCxnSpPr>
          <p:spPr>
            <a:xfrm flipH="1">
              <a:off x="844235" y="1029538"/>
              <a:ext cx="371639" cy="753383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>
              <a:stCxn id="3" idx="5"/>
            </p:cNvCxnSpPr>
            <p:nvPr/>
          </p:nvCxnSpPr>
          <p:spPr>
            <a:xfrm>
              <a:off x="1862452" y="1029537"/>
              <a:ext cx="349935" cy="75600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" name="TextBox 7"/>
          <p:cNvSpPr txBox="1"/>
          <p:nvPr/>
        </p:nvSpPr>
        <p:spPr>
          <a:xfrm>
            <a:off x="1405266" y="504148"/>
            <a:ext cx="371608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194 </a:t>
            </a:r>
            <a:r>
              <a:rPr lang="en-GB" sz="36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3600" dirty="0">
                <a:latin typeface="Calibri" panose="020F0502020204030204" pitchFamily="34" charset="0"/>
              </a:rPr>
              <a:t> ____ </a:t>
            </a:r>
            <a:r>
              <a:rPr lang="en-GB" sz="36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600" dirty="0">
                <a:latin typeface="Calibri" panose="020F0502020204030204" pitchFamily="34" charset="0"/>
              </a:rPr>
              <a:t> 481 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255401" y="2113080"/>
            <a:ext cx="88678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481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985036" y="4215198"/>
            <a:ext cx="88678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194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682441" y="4214180"/>
            <a:ext cx="39786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?</a:t>
            </a:r>
          </a:p>
        </p:txBody>
      </p:sp>
      <p:graphicFrame>
        <p:nvGraphicFramePr>
          <p:cNvPr id="13" name="Table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27755715"/>
              </p:ext>
            </p:extLst>
          </p:nvPr>
        </p:nvGraphicFramePr>
        <p:xfrm>
          <a:off x="5302636" y="2182136"/>
          <a:ext cx="2685141" cy="267982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95047">
                  <a:extLst>
                    <a:ext uri="{9D8B030D-6E8A-4147-A177-3AD203B41FA5}">
                      <a16:colId xmlns:a16="http://schemas.microsoft.com/office/drawing/2014/main" val="3099043578"/>
                    </a:ext>
                  </a:extLst>
                </a:gridCol>
                <a:gridCol w="895047">
                  <a:extLst>
                    <a:ext uri="{9D8B030D-6E8A-4147-A177-3AD203B41FA5}">
                      <a16:colId xmlns:a16="http://schemas.microsoft.com/office/drawing/2014/main" val="992405871"/>
                    </a:ext>
                  </a:extLst>
                </a:gridCol>
                <a:gridCol w="895047">
                  <a:extLst>
                    <a:ext uri="{9D8B030D-6E8A-4147-A177-3AD203B41FA5}">
                      <a16:colId xmlns:a16="http://schemas.microsoft.com/office/drawing/2014/main" val="3329015639"/>
                    </a:ext>
                  </a:extLst>
                </a:gridCol>
              </a:tblGrid>
              <a:tr h="6180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H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4079671"/>
                  </a:ext>
                </a:extLst>
              </a:tr>
              <a:tr h="6180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8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3521301"/>
                  </a:ext>
                </a:extLst>
              </a:tr>
              <a:tr h="529488"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Calibri" panose="020F0502020204030204" pitchFamily="34" charset="0"/>
                        </a:rPr>
                        <a:t>9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61385860"/>
                  </a:ext>
                </a:extLst>
              </a:tr>
              <a:tr h="759581"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4458088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/>
              <p:cNvSpPr txBox="1"/>
              <p:nvPr/>
            </p:nvSpPr>
            <p:spPr>
              <a:xfrm>
                <a:off x="4641488" y="3403418"/>
                <a:ext cx="678391" cy="70788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000" b="1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−</m:t>
                      </m:r>
                    </m:oMath>
                  </m:oMathPara>
                </a14:m>
                <a:endParaRPr lang="en-GB" sz="4000" b="1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14" name="TextBox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41488" y="3403418"/>
                <a:ext cx="678391" cy="707886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5" name="Straight Connector 14"/>
          <p:cNvCxnSpPr/>
          <p:nvPr/>
        </p:nvCxnSpPr>
        <p:spPr>
          <a:xfrm flipV="1">
            <a:off x="6433150" y="2980619"/>
            <a:ext cx="449446" cy="348657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6269985" y="2682945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7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7151879" y="2682945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1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7381371" y="4148623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7</a:t>
            </a:r>
          </a:p>
        </p:txBody>
      </p:sp>
      <p:cxnSp>
        <p:nvCxnSpPr>
          <p:cNvPr id="19" name="Straight Connector 18"/>
          <p:cNvCxnSpPr/>
          <p:nvPr/>
        </p:nvCxnSpPr>
        <p:spPr>
          <a:xfrm flipV="1">
            <a:off x="5560564" y="2969795"/>
            <a:ext cx="449446" cy="348657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5325730" y="2673083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3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6083231" y="2682945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1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6467552" y="4148623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8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5571002" y="4148623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2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3428528" y="4210027"/>
            <a:ext cx="88678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solidFill>
                  <a:schemeClr val="accent1"/>
                </a:solidFill>
                <a:latin typeface="Calibri" panose="020F0502020204030204" pitchFamily="34" charset="0"/>
              </a:rPr>
              <a:t>287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2709048" y="501517"/>
            <a:ext cx="88678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solidFill>
                  <a:schemeClr val="accent1"/>
                </a:solidFill>
                <a:latin typeface="Calibri" panose="020F0502020204030204" pitchFamily="34" charset="0"/>
              </a:rPr>
              <a:t>287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386583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11" grpId="1"/>
      <p:bldP spid="14" grpId="0"/>
      <p:bldP spid="16" grpId="0"/>
      <p:bldP spid="17" grpId="0"/>
      <p:bldP spid="18" grpId="0"/>
      <p:bldP spid="20" grpId="0"/>
      <p:bldP spid="21" grpId="0"/>
      <p:bldP spid="22" grpId="0"/>
      <p:bldP spid="23" grpId="0"/>
      <p:bldP spid="25" grpId="0"/>
      <p:bldP spid="2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+mn-lt"/>
              </a:rPr>
              <a:t>Have a go at the rest of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099842429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6|1.1|7.4|8.4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0.7|9|7.4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9|14.6|1.2|4|13.1|14.6|1.5|4.1|0.8|4.1|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8.7|4.4|5.8|5.5|3.7|4.8|13.8|14.3|1.1|4.1|1.2|2.2|2.6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8|0.8|10.9|11.5|10.8|3.1|8.5|1.5|1.4|6.3|11.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1.8|1.2|3.9|10|5.8|20.8|1.7|0.8|3.4|1.8|5.7|2.5|5.5|3.3|11.8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3|12.4|3.8|1.4|2|2.1|9.5|2.1|3.9|5.2|3.4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bg1"/>
        </a:solidFill>
        <a:ln w="28575">
          <a:solidFill>
            <a:schemeClr val="tx1"/>
          </a:solidFill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1_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9" ma:contentTypeDescription="Create a new document." ma:contentTypeScope="" ma:versionID="b2c766a94e95002ac4288712d4fa69c8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7178f4fb24cd49e559b70803ab372ab1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ACA571C9-1559-42B3-B5E3-BAA0E27888A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4D2A2878-286F-4603-BF06-A2BD54E6382E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67711CD-1AE6-475E-827E-CD32B5B2A836}">
  <ds:schemaRefs>
    <ds:schemaRef ds:uri="522d4c35-b548-4432-90ae-af4376e1c4b4"/>
    <ds:schemaRef ds:uri="http://purl.org/dc/dcmitype/"/>
    <ds:schemaRef ds:uri="http://schemas.microsoft.com/office/2006/metadata/properties"/>
    <ds:schemaRef ds:uri="http://purl.org/dc/terms/"/>
    <ds:schemaRef ds:uri="http://purl.org/dc/elements/1.1/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1600</TotalTime>
  <Words>319</Words>
  <Application>Microsoft Office PowerPoint</Application>
  <PresentationFormat>On-screen Show (4:3)</PresentationFormat>
  <Paragraphs>203</Paragraphs>
  <Slides>14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8</vt:i4>
      </vt:variant>
      <vt:variant>
        <vt:lpstr>Slide Titles</vt:lpstr>
      </vt:variant>
      <vt:variant>
        <vt:i4>14</vt:i4>
      </vt:variant>
    </vt:vector>
  </HeadingPairs>
  <TitlesOfParts>
    <vt:vector size="26" baseType="lpstr">
      <vt:lpstr>Arial</vt:lpstr>
      <vt:lpstr>Calibri</vt:lpstr>
      <vt:lpstr>Cambria Math</vt:lpstr>
      <vt:lpstr>Comic Sans MS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1_Your turn activity lesson</vt:lpstr>
      <vt:lpstr>1_Custom Design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  1 – 5 on the worksheet</vt:lpstr>
      <vt:lpstr>PowerPoint Presentation</vt:lpstr>
      <vt:lpstr>PowerPoint Presentation</vt:lpstr>
      <vt:lpstr>Have a go at questions 6 and 7 on the worksheet</vt:lpstr>
      <vt:lpstr>PowerPoint Presentation</vt:lpstr>
      <vt:lpstr>Have a go at the rest of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James Clegg</cp:lastModifiedBy>
  <cp:revision>176</cp:revision>
  <dcterms:created xsi:type="dcterms:W3CDTF">2019-07-05T11:02:13Z</dcterms:created>
  <dcterms:modified xsi:type="dcterms:W3CDTF">2020-10-09T14:06:13Z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