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76" r:id="rId2"/>
    <p:sldId id="258" r:id="rId3"/>
    <p:sldId id="263" r:id="rId4"/>
    <p:sldId id="264" r:id="rId5"/>
    <p:sldId id="291" r:id="rId6"/>
    <p:sldId id="292" r:id="rId7"/>
    <p:sldId id="293" r:id="rId8"/>
    <p:sldId id="294" r:id="rId9"/>
    <p:sldId id="295" r:id="rId10"/>
    <p:sldId id="296" r:id="rId11"/>
    <p:sldId id="288" r:id="rId12"/>
    <p:sldId id="267" r:id="rId13"/>
  </p:sldIdLst>
  <p:sldSz cx="9144000" cy="6858000" type="screen4x3"/>
  <p:notesSz cx="6858000" cy="9144000"/>
  <p:embeddedFontLst>
    <p:embeddedFont>
      <p:font typeface="Tuffy" panose="020B0603060100000000" charset="0"/>
      <p:regular r:id="rId16"/>
      <p:bold r:id="rId17"/>
      <p:italic r:id="rId18"/>
      <p:boldItalic r:id="rId19"/>
    </p:embeddedFont>
    <p:embeddedFont>
      <p:font typeface="Tuffy-TTF" panose="020B0603060100000000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Roboto" panose="020B0604020202020204" charset="0"/>
      <p:regular r:id="rId28"/>
      <p:bold r:id="rId29"/>
      <p:italic r:id="rId30"/>
      <p:boldItalic r:id="rId31"/>
    </p:embeddedFont>
    <p:embeddedFont>
      <p:font typeface="Twinkl" panose="020B0604020202020204" charset="0"/>
      <p:regular r:id="rId32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C17"/>
    <a:srgbClr val="87BD31"/>
    <a:srgbClr val="E5C800"/>
    <a:srgbClr val="F08115"/>
    <a:srgbClr val="009640"/>
    <a:srgbClr val="B9D26D"/>
    <a:srgbClr val="FFE862"/>
    <a:srgbClr val="32B3A2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677" autoAdjust="0"/>
  </p:normalViewPr>
  <p:slideViewPr>
    <p:cSldViewPr snapToGrid="0" showGuides="1">
      <p:cViewPr varScale="1">
        <p:scale>
          <a:sx n="75" d="100"/>
          <a:sy n="75" d="100"/>
        </p:scale>
        <p:origin x="1004" y="4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schemeClr val="tx1"/>
              </a:solidFill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79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70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7.jpeg"/><Relationship Id="rId4" Type="http://schemas.openxmlformats.org/officeDocument/2006/relationships/image" Target="../media/image9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9.jpe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23.jpeg"/><Relationship Id="rId5" Type="http://schemas.openxmlformats.org/officeDocument/2006/relationships/image" Target="../media/image10.png"/><Relationship Id="rId10" Type="http://schemas.openxmlformats.org/officeDocument/2006/relationships/image" Target="../media/image22.jpeg"/><Relationship Id="rId4" Type="http://schemas.openxmlformats.org/officeDocument/2006/relationships/image" Target="../media/image9.png"/><Relationship Id="rId9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Extreme Earth | Volcanoes | Lesson 2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1654969" y="3048333"/>
            <a:ext cx="5834062" cy="543989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Extreme Earth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idx="4294967295"/>
          </p:nvPr>
        </p:nvSpPr>
        <p:spPr>
          <a:xfrm>
            <a:off x="539750" y="2359034"/>
            <a:ext cx="8064500" cy="655294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To explain how volcanoes are formed.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show you how tectonic plates move.</a:t>
            </a:r>
          </a:p>
          <a:p>
            <a:r>
              <a:rPr lang="en-GB" dirty="0">
                <a:latin typeface="Twinkl" pitchFamily="50" charset="0"/>
              </a:rPr>
              <a:t>I can tell you how a volcano is formed.</a:t>
            </a:r>
          </a:p>
          <a:p>
            <a:r>
              <a:rPr lang="en-GB" dirty="0">
                <a:latin typeface="Twinkl" pitchFamily="50" charset="0"/>
              </a:rPr>
              <a:t>I can name some of the parts of a volcano.</a:t>
            </a:r>
          </a:p>
          <a:p>
            <a:r>
              <a:rPr lang="en-GB" dirty="0">
                <a:latin typeface="Twinkl" pitchFamily="50" charset="0"/>
              </a:rPr>
              <a:t>I can tell you what happens when a volcano erupts.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Can You Remember What’s</a:t>
            </a:r>
          </a:p>
          <a:p>
            <a:pPr algn="ctr"/>
            <a:r>
              <a:rPr lang="en-GB" sz="3200" b="1" dirty="0">
                <a:latin typeface="+mj-lt"/>
              </a:rPr>
              <a:t>Under Your Feet?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838" y="2578117"/>
            <a:ext cx="3617990" cy="3613320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3901349" y="1859955"/>
            <a:ext cx="897341" cy="882669"/>
            <a:chOff x="2171161" y="1761343"/>
            <a:chExt cx="897341" cy="882669"/>
          </a:xfrm>
        </p:grpSpPr>
        <p:grpSp>
          <p:nvGrpSpPr>
            <p:cNvPr id="32" name="Group 31"/>
            <p:cNvGrpSpPr/>
            <p:nvPr/>
          </p:nvGrpSpPr>
          <p:grpSpPr>
            <a:xfrm>
              <a:off x="2759695" y="2192331"/>
              <a:ext cx="198727" cy="451681"/>
              <a:chOff x="2675805" y="2248270"/>
              <a:chExt cx="198727" cy="451681"/>
            </a:xfrm>
          </p:grpSpPr>
          <p:sp>
            <p:nvSpPr>
              <p:cNvPr id="35" name="Oval 34"/>
              <p:cNvSpPr/>
              <p:nvPr/>
            </p:nvSpPr>
            <p:spPr>
              <a:xfrm>
                <a:off x="2675805" y="2501224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6" name="Straight Connector 35"/>
              <p:cNvCxnSpPr/>
              <p:nvPr/>
            </p:nvCxnSpPr>
            <p:spPr>
              <a:xfrm flipH="1" flipV="1">
                <a:off x="2675805" y="2248270"/>
                <a:ext cx="117729" cy="35940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Rectangle 32"/>
            <p:cNvSpPr/>
            <p:nvPr/>
          </p:nvSpPr>
          <p:spPr>
            <a:xfrm>
              <a:off x="2171161" y="1761343"/>
              <a:ext cx="897341" cy="55904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257336" y="1856197"/>
              <a:ext cx="7249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accent2">
                      <a:lumMod val="50000"/>
                    </a:schemeClr>
                  </a:solidFill>
                </a:rPr>
                <a:t>crust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056093" y="2477558"/>
            <a:ext cx="1636562" cy="979938"/>
            <a:chOff x="958811" y="-501079"/>
            <a:chExt cx="1636562" cy="979938"/>
          </a:xfrm>
        </p:grpSpPr>
        <p:grpSp>
          <p:nvGrpSpPr>
            <p:cNvPr id="38" name="Group 37"/>
            <p:cNvGrpSpPr/>
            <p:nvPr/>
          </p:nvGrpSpPr>
          <p:grpSpPr>
            <a:xfrm>
              <a:off x="958811" y="-33265"/>
              <a:ext cx="664364" cy="512124"/>
              <a:chOff x="874921" y="22674"/>
              <a:chExt cx="664364" cy="512124"/>
            </a:xfrm>
          </p:grpSpPr>
          <p:sp>
            <p:nvSpPr>
              <p:cNvPr id="41" name="Oval 40"/>
              <p:cNvSpPr/>
              <p:nvPr/>
            </p:nvSpPr>
            <p:spPr>
              <a:xfrm>
                <a:off x="874921" y="336071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42" name="Straight Connector 41"/>
              <p:cNvCxnSpPr/>
              <p:nvPr/>
            </p:nvCxnSpPr>
            <p:spPr>
              <a:xfrm flipH="1">
                <a:off x="964496" y="22674"/>
                <a:ext cx="574789" cy="40207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Rectangle 38"/>
            <p:cNvSpPr/>
            <p:nvPr/>
          </p:nvSpPr>
          <p:spPr>
            <a:xfrm>
              <a:off x="1542176" y="-501079"/>
              <a:ext cx="1053197" cy="531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1623174" y="-415015"/>
              <a:ext cx="97219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</a:rPr>
                <a:t>mantle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927916" y="3541012"/>
            <a:ext cx="2109378" cy="557745"/>
            <a:chOff x="859447" y="-343684"/>
            <a:chExt cx="2109378" cy="557745"/>
          </a:xfrm>
        </p:grpSpPr>
        <p:grpSp>
          <p:nvGrpSpPr>
            <p:cNvPr id="44" name="Group 43"/>
            <p:cNvGrpSpPr/>
            <p:nvPr/>
          </p:nvGrpSpPr>
          <p:grpSpPr>
            <a:xfrm>
              <a:off x="859447" y="-42699"/>
              <a:ext cx="763729" cy="198727"/>
              <a:chOff x="775557" y="13240"/>
              <a:chExt cx="763729" cy="198727"/>
            </a:xfrm>
          </p:grpSpPr>
          <p:sp>
            <p:nvSpPr>
              <p:cNvPr id="47" name="Oval 46"/>
              <p:cNvSpPr/>
              <p:nvPr/>
            </p:nvSpPr>
            <p:spPr>
              <a:xfrm>
                <a:off x="775557" y="13240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48" name="Straight Connector 47"/>
              <p:cNvCxnSpPr/>
              <p:nvPr/>
            </p:nvCxnSpPr>
            <p:spPr>
              <a:xfrm flipH="1">
                <a:off x="874921" y="22674"/>
                <a:ext cx="664365" cy="8993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Rectangle 44"/>
            <p:cNvSpPr/>
            <p:nvPr/>
          </p:nvSpPr>
          <p:spPr>
            <a:xfrm>
              <a:off x="1542176" y="-343684"/>
              <a:ext cx="1426649" cy="55774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1623173" y="-257619"/>
              <a:ext cx="125600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accent2"/>
                  </a:solidFill>
                </a:rPr>
                <a:t>outer core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350020" y="4186050"/>
            <a:ext cx="1611510" cy="1445279"/>
            <a:chOff x="1379111" y="-1535276"/>
            <a:chExt cx="1611510" cy="1445279"/>
          </a:xfrm>
        </p:grpSpPr>
        <p:grpSp>
          <p:nvGrpSpPr>
            <p:cNvPr id="50" name="Group 49"/>
            <p:cNvGrpSpPr/>
            <p:nvPr/>
          </p:nvGrpSpPr>
          <p:grpSpPr>
            <a:xfrm>
              <a:off x="1379111" y="-1535276"/>
              <a:ext cx="744083" cy="1301821"/>
              <a:chOff x="1295221" y="-1479337"/>
              <a:chExt cx="744083" cy="1301821"/>
            </a:xfrm>
          </p:grpSpPr>
          <p:sp>
            <p:nvSpPr>
              <p:cNvPr id="53" name="Oval 52"/>
              <p:cNvSpPr/>
              <p:nvPr/>
            </p:nvSpPr>
            <p:spPr>
              <a:xfrm>
                <a:off x="1295221" y="-1479337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 flipH="1" flipV="1">
                <a:off x="1362045" y="-1451000"/>
                <a:ext cx="677259" cy="127348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1" name="Rectangle 50"/>
            <p:cNvSpPr/>
            <p:nvPr/>
          </p:nvSpPr>
          <p:spPr>
            <a:xfrm>
              <a:off x="1542177" y="-618599"/>
              <a:ext cx="1448444" cy="52860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1623174" y="-532705"/>
              <a:ext cx="13674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FFC000"/>
                  </a:solidFill>
                </a:rPr>
                <a:t>inner core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2" y="2805953"/>
            <a:ext cx="3102294" cy="4052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Eyjafjallajökull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894" y="2003879"/>
            <a:ext cx="6900209" cy="3495816"/>
          </a:xfrm>
          <a:prstGeom prst="rect">
            <a:avLst/>
          </a:prstGeom>
        </p:spPr>
      </p:pic>
      <p:sp>
        <p:nvSpPr>
          <p:cNvPr id="55" name="Rectangle 54"/>
          <p:cNvSpPr/>
          <p:nvPr/>
        </p:nvSpPr>
        <p:spPr>
          <a:xfrm>
            <a:off x="755650" y="5690813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Click on Iceland to see the volcano.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755651" y="1411243"/>
            <a:ext cx="7632700" cy="495108"/>
          </a:xfrm>
          <a:prstGeom prst="rect">
            <a:avLst/>
          </a:prstGeom>
          <a:solidFill>
            <a:srgbClr val="F0811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Eyjafjallajökull is a volcano in Iceland.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A4B83B08-9D9B-4110-B7A8-28D2D2F8C37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96" t="7632" r="53248" b="85837"/>
          <a:stretch/>
        </p:blipFill>
        <p:spPr>
          <a:xfrm>
            <a:off x="3971366" y="2270650"/>
            <a:ext cx="376518" cy="22833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971365" y="2232212"/>
            <a:ext cx="376518" cy="268941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B8989-6D0E-4B56-B0F2-20EAE940119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587" y="2000682"/>
            <a:ext cx="5378824" cy="3585882"/>
          </a:xfrm>
          <a:prstGeom prst="rect">
            <a:avLst/>
          </a:prstGeom>
          <a:ln w="38100">
            <a:solidFill>
              <a:srgbClr val="E84C17"/>
            </a:solidFill>
          </a:ln>
        </p:spPr>
      </p:pic>
    </p:spTree>
    <p:extLst>
      <p:ext uri="{BB962C8B-B14F-4D97-AF65-F5344CB8AC3E}">
        <p14:creationId xmlns:p14="http://schemas.microsoft.com/office/powerpoint/2010/main" val="129220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55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Tectonic Plates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7" b="3108"/>
          <a:stretch/>
        </p:blipFill>
        <p:spPr>
          <a:xfrm>
            <a:off x="1328083" y="2109724"/>
            <a:ext cx="6487832" cy="3976820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755651" y="1272744"/>
            <a:ext cx="7632700" cy="772107"/>
          </a:xfrm>
          <a:prstGeom prst="rect">
            <a:avLst/>
          </a:prstGeom>
          <a:solidFill>
            <a:srgbClr val="F0811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Earth’s crust isn’t one solid layer. It is broken up into huge areas called tectonic plates that float on top of the mantle.</a:t>
            </a:r>
          </a:p>
        </p:txBody>
      </p:sp>
    </p:spTree>
    <p:extLst>
      <p:ext uri="{BB962C8B-B14F-4D97-AF65-F5344CB8AC3E}">
        <p14:creationId xmlns:p14="http://schemas.microsoft.com/office/powerpoint/2010/main" val="1023742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846231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How Can You Move Your Plates?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13" name="Individual Wor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55651" y="2317607"/>
            <a:ext cx="7632700" cy="495108"/>
          </a:xfrm>
          <a:prstGeom prst="rect">
            <a:avLst/>
          </a:prstGeom>
          <a:solidFill>
            <a:srgbClr val="F0811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How many different ways can you move the plates around?</a:t>
            </a:r>
          </a:p>
        </p:txBody>
      </p:sp>
      <p:sp>
        <p:nvSpPr>
          <p:cNvPr id="23" name="Rectangle 31"/>
          <p:cNvSpPr>
            <a:spLocks noChangeArrowheads="1"/>
          </p:cNvSpPr>
          <p:nvPr/>
        </p:nvSpPr>
        <p:spPr bwMode="auto">
          <a:xfrm>
            <a:off x="957263" y="5072856"/>
            <a:ext cx="170021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Rubbing together</a:t>
            </a:r>
          </a:p>
        </p:txBody>
      </p:sp>
      <p:sp>
        <p:nvSpPr>
          <p:cNvPr id="25" name="Rectangle 32"/>
          <p:cNvSpPr>
            <a:spLocks noChangeArrowheads="1"/>
          </p:cNvSpPr>
          <p:nvPr/>
        </p:nvSpPr>
        <p:spPr bwMode="auto">
          <a:xfrm>
            <a:off x="3589338" y="5072856"/>
            <a:ext cx="19653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+mn-lt"/>
              </a:rPr>
              <a:t>Towards </a:t>
            </a:r>
            <a:br>
              <a:rPr lang="en-GB" altLang="en-US">
                <a:solidFill>
                  <a:schemeClr val="tx1"/>
                </a:solidFill>
                <a:latin typeface="+mn-lt"/>
              </a:rPr>
            </a:br>
            <a:r>
              <a:rPr lang="en-GB" altLang="en-US">
                <a:solidFill>
                  <a:schemeClr val="tx1"/>
                </a:solidFill>
                <a:latin typeface="+mn-lt"/>
              </a:rPr>
              <a:t>each other</a:t>
            </a:r>
          </a:p>
        </p:txBody>
      </p:sp>
      <p:sp>
        <p:nvSpPr>
          <p:cNvPr id="26" name="Rectangle 33"/>
          <p:cNvSpPr>
            <a:spLocks noChangeArrowheads="1"/>
          </p:cNvSpPr>
          <p:nvPr/>
        </p:nvSpPr>
        <p:spPr bwMode="auto">
          <a:xfrm>
            <a:off x="6291263" y="5072856"/>
            <a:ext cx="211613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Away from </a:t>
            </a:r>
            <a:br>
              <a:rPr lang="en-GB" altLang="en-US" dirty="0">
                <a:solidFill>
                  <a:schemeClr val="tx1"/>
                </a:solidFill>
                <a:latin typeface="+mn-lt"/>
              </a:rPr>
            </a:br>
            <a:r>
              <a:rPr lang="en-GB" altLang="en-US" dirty="0">
                <a:solidFill>
                  <a:schemeClr val="tx1"/>
                </a:solidFill>
                <a:latin typeface="+mn-lt"/>
              </a:rPr>
              <a:t>each other</a:t>
            </a:r>
          </a:p>
        </p:txBody>
      </p: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1820863" y="3338980"/>
            <a:ext cx="836612" cy="1023938"/>
            <a:chOff x="1820145" y="3747391"/>
            <a:chExt cx="837127" cy="1024079"/>
          </a:xfrm>
        </p:grpSpPr>
        <p:sp>
          <p:nvSpPr>
            <p:cNvPr id="28" name="Rectangle 27"/>
            <p:cNvSpPr/>
            <p:nvPr/>
          </p:nvSpPr>
          <p:spPr>
            <a:xfrm>
              <a:off x="1820145" y="3747391"/>
              <a:ext cx="837127" cy="1024079"/>
            </a:xfrm>
            <a:prstGeom prst="rect">
              <a:avLst/>
            </a:prstGeom>
            <a:solidFill>
              <a:srgbClr val="E84C1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Up Arrow 28"/>
            <p:cNvSpPr/>
            <p:nvPr/>
          </p:nvSpPr>
          <p:spPr>
            <a:xfrm>
              <a:off x="2114013" y="4076049"/>
              <a:ext cx="244625" cy="366762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957263" y="3338980"/>
            <a:ext cx="863600" cy="1023938"/>
            <a:chOff x="957261" y="3747391"/>
            <a:chExt cx="862884" cy="1024079"/>
          </a:xfrm>
        </p:grpSpPr>
        <p:sp>
          <p:nvSpPr>
            <p:cNvPr id="31" name="Rectangle 30"/>
            <p:cNvSpPr/>
            <p:nvPr/>
          </p:nvSpPr>
          <p:spPr>
            <a:xfrm>
              <a:off x="957261" y="3747391"/>
              <a:ext cx="862884" cy="1024079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2" name="Up Arrow 31"/>
            <p:cNvSpPr/>
            <p:nvPr/>
          </p:nvSpPr>
          <p:spPr>
            <a:xfrm flipV="1">
              <a:off x="1264981" y="4077636"/>
              <a:ext cx="244272" cy="366763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33" name="Group 32"/>
          <p:cNvGrpSpPr>
            <a:grpSpLocks/>
          </p:cNvGrpSpPr>
          <p:nvPr/>
        </p:nvGrpSpPr>
        <p:grpSpPr bwMode="auto">
          <a:xfrm>
            <a:off x="4648200" y="3338980"/>
            <a:ext cx="836613" cy="1023938"/>
            <a:chOff x="4572000" y="3747391"/>
            <a:chExt cx="837127" cy="1024079"/>
          </a:xfrm>
        </p:grpSpPr>
        <p:sp>
          <p:nvSpPr>
            <p:cNvPr id="34" name="Rectangle 33"/>
            <p:cNvSpPr/>
            <p:nvPr/>
          </p:nvSpPr>
          <p:spPr>
            <a:xfrm>
              <a:off x="4572000" y="3747391"/>
              <a:ext cx="837127" cy="1024079"/>
            </a:xfrm>
            <a:prstGeom prst="rect">
              <a:avLst/>
            </a:prstGeom>
            <a:solidFill>
              <a:srgbClr val="E84C1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Up Arrow 34"/>
            <p:cNvSpPr/>
            <p:nvPr/>
          </p:nvSpPr>
          <p:spPr>
            <a:xfrm rot="16200000" flipH="1">
              <a:off x="4867516" y="4075961"/>
              <a:ext cx="246096" cy="366938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36" name="Group 35"/>
          <p:cNvGrpSpPr>
            <a:grpSpLocks/>
          </p:cNvGrpSpPr>
          <p:nvPr/>
        </p:nvGrpSpPr>
        <p:grpSpPr bwMode="auto">
          <a:xfrm>
            <a:off x="3622675" y="3338980"/>
            <a:ext cx="863600" cy="1023938"/>
            <a:chOff x="3709116" y="3747391"/>
            <a:chExt cx="862884" cy="1024079"/>
          </a:xfrm>
        </p:grpSpPr>
        <p:sp>
          <p:nvSpPr>
            <p:cNvPr id="37" name="Rectangle 36"/>
            <p:cNvSpPr/>
            <p:nvPr/>
          </p:nvSpPr>
          <p:spPr>
            <a:xfrm>
              <a:off x="3709116" y="3747391"/>
              <a:ext cx="862884" cy="1024079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Up Arrow 37"/>
            <p:cNvSpPr/>
            <p:nvPr/>
          </p:nvSpPr>
          <p:spPr>
            <a:xfrm rot="5400000">
              <a:off x="4017510" y="4075433"/>
              <a:ext cx="246096" cy="367995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6486525" y="3338980"/>
            <a:ext cx="863600" cy="1023938"/>
            <a:chOff x="6486522" y="3747391"/>
            <a:chExt cx="862884" cy="1024079"/>
          </a:xfrm>
        </p:grpSpPr>
        <p:sp>
          <p:nvSpPr>
            <p:cNvPr id="40" name="Rectangle 39"/>
            <p:cNvSpPr/>
            <p:nvPr/>
          </p:nvSpPr>
          <p:spPr>
            <a:xfrm>
              <a:off x="6486522" y="3747391"/>
              <a:ext cx="862884" cy="1024079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1" name="Up Arrow 40"/>
            <p:cNvSpPr/>
            <p:nvPr/>
          </p:nvSpPr>
          <p:spPr>
            <a:xfrm rot="16200000" flipH="1">
              <a:off x="6794916" y="4081784"/>
              <a:ext cx="246096" cy="367995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7350125" y="3338980"/>
            <a:ext cx="836613" cy="1023938"/>
            <a:chOff x="7349406" y="3747391"/>
            <a:chExt cx="837127" cy="1024079"/>
          </a:xfrm>
        </p:grpSpPr>
        <p:sp>
          <p:nvSpPr>
            <p:cNvPr id="43" name="Rectangle 42"/>
            <p:cNvSpPr/>
            <p:nvPr/>
          </p:nvSpPr>
          <p:spPr>
            <a:xfrm>
              <a:off x="7349406" y="3747391"/>
              <a:ext cx="837127" cy="1024079"/>
            </a:xfrm>
            <a:prstGeom prst="rect">
              <a:avLst/>
            </a:prstGeom>
            <a:solidFill>
              <a:srgbClr val="E84C1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4" name="Up Arrow 43"/>
            <p:cNvSpPr/>
            <p:nvPr/>
          </p:nvSpPr>
          <p:spPr>
            <a:xfrm rot="5400000">
              <a:off x="7641745" y="4075961"/>
              <a:ext cx="246096" cy="366938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" name="Rectangle 1"/>
          <p:cNvSpPr/>
          <p:nvPr/>
        </p:nvSpPr>
        <p:spPr>
          <a:xfrm>
            <a:off x="1172419" y="1476375"/>
            <a:ext cx="67761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Use the two pieces of paper you have been given.</a:t>
            </a:r>
          </a:p>
          <a:p>
            <a:pPr algn="ctr"/>
            <a:r>
              <a:rPr lang="en-GB" dirty="0"/>
              <a:t>Lay your “plates” flat onto the table.</a:t>
            </a:r>
          </a:p>
        </p:txBody>
      </p:sp>
    </p:spTree>
    <p:extLst>
      <p:ext uri="{BB962C8B-B14F-4D97-AF65-F5344CB8AC3E}">
        <p14:creationId xmlns:p14="http://schemas.microsoft.com/office/powerpoint/2010/main" val="35285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2.77778E-7 0.05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1.66667E-6 -0.05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-0.02743 -2.59259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0.02743 -2.59259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-0.03993 -2.59259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0.03941 -2.59259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/>
          <p:cNvGrpSpPr/>
          <p:nvPr/>
        </p:nvGrpSpPr>
        <p:grpSpPr>
          <a:xfrm>
            <a:off x="4572000" y="4991628"/>
            <a:ext cx="3816349" cy="1010797"/>
            <a:chOff x="5494789" y="2543705"/>
            <a:chExt cx="3816349" cy="1486159"/>
          </a:xfrm>
        </p:grpSpPr>
        <p:sp>
          <p:nvSpPr>
            <p:cNvPr id="57" name="Rectangle 56"/>
            <p:cNvSpPr/>
            <p:nvPr/>
          </p:nvSpPr>
          <p:spPr>
            <a:xfrm>
              <a:off x="5494789" y="2543705"/>
              <a:ext cx="3816349" cy="1486159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5802239" y="2653391"/>
              <a:ext cx="3287396" cy="13575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This valley is surrounded by volcanoes that have formed as the plates move apart.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4572000" y="4114614"/>
            <a:ext cx="3816350" cy="805953"/>
            <a:chOff x="5494789" y="2543705"/>
            <a:chExt cx="3816350" cy="1184980"/>
          </a:xfrm>
        </p:grpSpPr>
        <p:sp>
          <p:nvSpPr>
            <p:cNvPr id="54" name="Rectangle 53"/>
            <p:cNvSpPr/>
            <p:nvPr/>
          </p:nvSpPr>
          <p:spPr>
            <a:xfrm>
              <a:off x="5494789" y="2543705"/>
              <a:ext cx="3816350" cy="1184980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5802239" y="2653391"/>
              <a:ext cx="3394974" cy="9502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The rocky valley floor was caused by cooled lava.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572000" y="2855032"/>
            <a:ext cx="3816349" cy="1184980"/>
            <a:chOff x="5494789" y="2543705"/>
            <a:chExt cx="3816349" cy="1184980"/>
          </a:xfrm>
        </p:grpSpPr>
        <p:sp>
          <p:nvSpPr>
            <p:cNvPr id="51" name="Rectangle 50"/>
            <p:cNvSpPr/>
            <p:nvPr/>
          </p:nvSpPr>
          <p:spPr>
            <a:xfrm>
              <a:off x="5494789" y="2543705"/>
              <a:ext cx="3816349" cy="1184980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5802239" y="2679753"/>
              <a:ext cx="339497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It is getting 7mm wider every year as the plates are still moving apart.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572000" y="1998051"/>
            <a:ext cx="3816349" cy="782379"/>
            <a:chOff x="5494789" y="2459518"/>
            <a:chExt cx="3816349" cy="782379"/>
          </a:xfrm>
        </p:grpSpPr>
        <p:sp>
          <p:nvSpPr>
            <p:cNvPr id="48" name="Rectangle 47"/>
            <p:cNvSpPr/>
            <p:nvPr/>
          </p:nvSpPr>
          <p:spPr>
            <a:xfrm>
              <a:off x="5494789" y="2459518"/>
              <a:ext cx="3816349" cy="782379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802238" y="2516648"/>
              <a:ext cx="311706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This valley is over 9000 years old.</a:t>
              </a:r>
            </a:p>
          </p:txBody>
        </p:sp>
      </p:grpSp>
      <p:sp>
        <p:nvSpPr>
          <p:cNvPr id="12" name="Rectangle 11"/>
          <p:cNvSpPr/>
          <p:nvPr/>
        </p:nvSpPr>
        <p:spPr>
          <a:xfrm>
            <a:off x="755650" y="846231"/>
            <a:ext cx="7632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What Have Tectonic Plates Got to</a:t>
            </a:r>
          </a:p>
          <a:p>
            <a:pPr algn="ctr"/>
            <a:r>
              <a:rPr lang="en-GB" sz="3200" b="1" dirty="0">
                <a:latin typeface="+mj-lt"/>
              </a:rPr>
              <a:t>do with Volcanoes?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5" name="Rounded Rectangle 44"/>
          <p:cNvSpPr/>
          <p:nvPr/>
        </p:nvSpPr>
        <p:spPr>
          <a:xfrm>
            <a:off x="755650" y="1923449"/>
            <a:ext cx="3986679" cy="4169376"/>
          </a:xfrm>
          <a:prstGeom prst="roundRect">
            <a:avLst>
              <a:gd name="adj" fmla="val 0"/>
            </a:avLst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2369" r="-23262"/>
            </a:stretch>
          </a:blipFill>
          <a:ln w="28575">
            <a:solidFill>
              <a:srgbClr val="87BD3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891551" y="6112997"/>
            <a:ext cx="536089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Photo courtesy of Rob Young (@flickr.com) - granted under creative commons licence – attribution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769545" y="5426858"/>
            <a:ext cx="2086162" cy="660213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Thingvellir Valley in Iceland.</a:t>
            </a:r>
          </a:p>
        </p:txBody>
      </p:sp>
    </p:spTree>
    <p:extLst>
      <p:ext uri="{BB962C8B-B14F-4D97-AF65-F5344CB8AC3E}">
        <p14:creationId xmlns:p14="http://schemas.microsoft.com/office/powerpoint/2010/main" val="2320968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26500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How Are Volcanoes Made?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353" y="2106009"/>
            <a:ext cx="5513294" cy="398681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50" y="5088778"/>
            <a:ext cx="2148915" cy="1004047"/>
          </a:xfrm>
          <a:prstGeom prst="rect">
            <a:avLst/>
          </a:prstGeom>
          <a:solidFill>
            <a:srgbClr val="E5C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Pressure builds up inside the Earth.</a:t>
            </a:r>
          </a:p>
        </p:txBody>
      </p:sp>
      <p:sp>
        <p:nvSpPr>
          <p:cNvPr id="45" name="Rectangle 44"/>
          <p:cNvSpPr/>
          <p:nvPr/>
        </p:nvSpPr>
        <p:spPr>
          <a:xfrm>
            <a:off x="755650" y="1433952"/>
            <a:ext cx="2148915" cy="187746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then affects the Earth’s crust, so that magma can sometimes erupt through it.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811744" y="1433952"/>
            <a:ext cx="2424206" cy="1877466"/>
          </a:xfrm>
          <a:prstGeom prst="rect">
            <a:avLst/>
          </a:prstGeom>
          <a:solidFill>
            <a:srgbClr val="E84C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lava and ash that has erupted through the crust build up to form the classic volcano cone shape over time.</a:t>
            </a:r>
          </a:p>
        </p:txBody>
      </p:sp>
      <p:sp>
        <p:nvSpPr>
          <p:cNvPr id="47" name="Rectangle 46"/>
          <p:cNvSpPr/>
          <p:nvPr/>
        </p:nvSpPr>
        <p:spPr>
          <a:xfrm>
            <a:off x="5811744" y="5088777"/>
            <a:ext cx="2576605" cy="100404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process is happening all the time!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658471" y="3558988"/>
            <a:ext cx="0" cy="1434353"/>
          </a:xfrm>
          <a:prstGeom prst="straightConnector1">
            <a:avLst/>
          </a:prstGeom>
          <a:ln w="38100">
            <a:solidFill>
              <a:srgbClr val="E5C8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V="1">
            <a:off x="3206190" y="1860252"/>
            <a:ext cx="2351928" cy="25350"/>
          </a:xfrm>
          <a:prstGeom prst="straightConnector1">
            <a:avLst/>
          </a:prstGeom>
          <a:ln w="38100">
            <a:solidFill>
              <a:srgbClr val="E84C17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7082118" y="3477956"/>
            <a:ext cx="145303" cy="1256392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18808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26500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What’s It All Called?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353" y="2106009"/>
            <a:ext cx="5513294" cy="3986816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1178999" y="1536621"/>
            <a:ext cx="2666929" cy="1010722"/>
            <a:chOff x="291493" y="1633290"/>
            <a:chExt cx="2666929" cy="1010722"/>
          </a:xfrm>
        </p:grpSpPr>
        <p:grpSp>
          <p:nvGrpSpPr>
            <p:cNvPr id="23" name="Group 22"/>
            <p:cNvGrpSpPr/>
            <p:nvPr/>
          </p:nvGrpSpPr>
          <p:grpSpPr>
            <a:xfrm>
              <a:off x="2151529" y="1868218"/>
              <a:ext cx="806893" cy="775794"/>
              <a:chOff x="2067639" y="1924157"/>
              <a:chExt cx="806893" cy="775794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2675805" y="2501224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8" name="Straight Connector 27"/>
              <p:cNvCxnSpPr/>
              <p:nvPr/>
            </p:nvCxnSpPr>
            <p:spPr>
              <a:xfrm flipH="1" flipV="1">
                <a:off x="2067639" y="1924157"/>
                <a:ext cx="725896" cy="68351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Rectangle 24"/>
            <p:cNvSpPr/>
            <p:nvPr/>
          </p:nvSpPr>
          <p:spPr>
            <a:xfrm>
              <a:off x="291493" y="1633290"/>
              <a:ext cx="1965843" cy="55904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54038" y="1728144"/>
              <a:ext cx="205447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bg1">
                      <a:lumMod val="65000"/>
                    </a:schemeClr>
                  </a:solidFill>
                </a:rPr>
                <a:t>eruption cloud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350020" y="2477558"/>
            <a:ext cx="2394669" cy="757451"/>
            <a:chOff x="252738" y="-501079"/>
            <a:chExt cx="2394669" cy="757451"/>
          </a:xfrm>
        </p:grpSpPr>
        <p:grpSp>
          <p:nvGrpSpPr>
            <p:cNvPr id="30" name="Group 29"/>
            <p:cNvGrpSpPr/>
            <p:nvPr/>
          </p:nvGrpSpPr>
          <p:grpSpPr>
            <a:xfrm>
              <a:off x="252738" y="-255622"/>
              <a:ext cx="1351415" cy="511994"/>
              <a:chOff x="168848" y="-199683"/>
              <a:chExt cx="1351415" cy="511994"/>
            </a:xfrm>
          </p:grpSpPr>
          <p:sp>
            <p:nvSpPr>
              <p:cNvPr id="33" name="Oval 32"/>
              <p:cNvSpPr/>
              <p:nvPr/>
            </p:nvSpPr>
            <p:spPr>
              <a:xfrm>
                <a:off x="168848" y="113584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4" name="Straight Connector 33"/>
              <p:cNvCxnSpPr/>
              <p:nvPr/>
            </p:nvCxnSpPr>
            <p:spPr>
              <a:xfrm flipH="1">
                <a:off x="302722" y="-199683"/>
                <a:ext cx="1217541" cy="38061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Rectangle 30"/>
            <p:cNvSpPr/>
            <p:nvPr/>
          </p:nvSpPr>
          <p:spPr>
            <a:xfrm>
              <a:off x="1542176" y="-501079"/>
              <a:ext cx="1053197" cy="531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675208" y="-415015"/>
              <a:ext cx="97219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</a:rPr>
                <a:t>crater</a:t>
              </a: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232684" y="3541013"/>
            <a:ext cx="3612505" cy="574200"/>
            <a:chOff x="164215" y="-343683"/>
            <a:chExt cx="3612505" cy="574200"/>
          </a:xfrm>
        </p:grpSpPr>
        <p:grpSp>
          <p:nvGrpSpPr>
            <p:cNvPr id="36" name="Group 35"/>
            <p:cNvGrpSpPr/>
            <p:nvPr/>
          </p:nvGrpSpPr>
          <p:grpSpPr>
            <a:xfrm>
              <a:off x="164215" y="-93754"/>
              <a:ext cx="1484414" cy="198727"/>
              <a:chOff x="80325" y="-37815"/>
              <a:chExt cx="1484414" cy="198727"/>
            </a:xfrm>
          </p:grpSpPr>
          <p:sp>
            <p:nvSpPr>
              <p:cNvPr id="39" name="Oval 38"/>
              <p:cNvSpPr/>
              <p:nvPr/>
            </p:nvSpPr>
            <p:spPr>
              <a:xfrm>
                <a:off x="80325" y="-37815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40" name="Straight Connector 39"/>
              <p:cNvCxnSpPr>
                <a:endCxn id="39" idx="6"/>
              </p:cNvCxnSpPr>
              <p:nvPr/>
            </p:nvCxnSpPr>
            <p:spPr>
              <a:xfrm flipH="1">
                <a:off x="279052" y="-21453"/>
                <a:ext cx="1285687" cy="8300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Rectangle 36"/>
            <p:cNvSpPr/>
            <p:nvPr/>
          </p:nvSpPr>
          <p:spPr>
            <a:xfrm>
              <a:off x="1542176" y="-343683"/>
              <a:ext cx="2234544" cy="5742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587313" y="-221759"/>
              <a:ext cx="21535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accent2"/>
                  </a:solidFill>
                </a:rPr>
                <a:t>conduit/main vent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007885" y="5165480"/>
            <a:ext cx="3120309" cy="529207"/>
            <a:chOff x="1542176" y="-618599"/>
            <a:chExt cx="3120309" cy="529207"/>
          </a:xfrm>
        </p:grpSpPr>
        <p:grpSp>
          <p:nvGrpSpPr>
            <p:cNvPr id="42" name="Group 41"/>
            <p:cNvGrpSpPr/>
            <p:nvPr/>
          </p:nvGrpSpPr>
          <p:grpSpPr>
            <a:xfrm>
              <a:off x="3426251" y="-362104"/>
              <a:ext cx="1236234" cy="272712"/>
              <a:chOff x="3342361" y="-306165"/>
              <a:chExt cx="1236234" cy="272712"/>
            </a:xfrm>
          </p:grpSpPr>
          <p:sp>
            <p:nvSpPr>
              <p:cNvPr id="50" name="Oval 49"/>
              <p:cNvSpPr/>
              <p:nvPr/>
            </p:nvSpPr>
            <p:spPr>
              <a:xfrm>
                <a:off x="4379868" y="-232180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51" name="Straight Connector 50"/>
              <p:cNvCxnSpPr/>
              <p:nvPr/>
            </p:nvCxnSpPr>
            <p:spPr>
              <a:xfrm>
                <a:off x="3342361" y="-306165"/>
                <a:ext cx="1143644" cy="16300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Rectangle 42"/>
            <p:cNvSpPr/>
            <p:nvPr/>
          </p:nvSpPr>
          <p:spPr>
            <a:xfrm>
              <a:off x="1542176" y="-618599"/>
              <a:ext cx="2031149" cy="52860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1623174" y="-532705"/>
              <a:ext cx="213925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FFC000"/>
                  </a:solidFill>
                </a:rPr>
                <a:t>magma chamber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1391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869608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How a Volcano Is Made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0" name="Rectangle 29"/>
          <p:cNvSpPr/>
          <p:nvPr/>
        </p:nvSpPr>
        <p:spPr>
          <a:xfrm>
            <a:off x="1025508" y="1479550"/>
            <a:ext cx="70929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Use the </a:t>
            </a:r>
            <a:r>
              <a:rPr lang="en-GB" b="1" dirty="0"/>
              <a:t>Activity Sheet </a:t>
            </a:r>
            <a:r>
              <a:rPr lang="en-GB" dirty="0"/>
              <a:t>you have been given to explain how a volcano is created and grows, and what its main parts are called.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2209771"/>
            <a:ext cx="7632700" cy="3883054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Individual Wor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67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411" y="2300812"/>
            <a:ext cx="4380211" cy="30966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240" y="2803661"/>
            <a:ext cx="4380211" cy="30966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82" y="2887551"/>
            <a:ext cx="4380211" cy="30966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1925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1FB98A13-3E6D-4552-8BAA-C06EBDB8DC74}" vid="{BA148D82-8A68-4E5E-8549-B02389151E2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116</TotalTime>
  <Words>353</Words>
  <Application>Microsoft Office PowerPoint</Application>
  <PresentationFormat>On-screen Show (4:3)</PresentationFormat>
  <Paragraphs>52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Tuffy</vt:lpstr>
      <vt:lpstr>Tuffy-TTF</vt:lpstr>
      <vt:lpstr>Calibri</vt:lpstr>
      <vt:lpstr>Sassoon Infant Rg</vt:lpstr>
      <vt:lpstr>Roboto</vt:lpstr>
      <vt:lpstr>Twinkl</vt:lpstr>
      <vt:lpstr>Arial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Mrs K. Ryker</cp:lastModifiedBy>
  <cp:revision>18</cp:revision>
  <dcterms:created xsi:type="dcterms:W3CDTF">2020-01-26T13:43:20Z</dcterms:created>
  <dcterms:modified xsi:type="dcterms:W3CDTF">2022-01-18T15:51:46Z</dcterms:modified>
</cp:coreProperties>
</file>