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2" r:id="rId3"/>
    <p:sldId id="258" r:id="rId4"/>
    <p:sldId id="259" r:id="rId5"/>
    <p:sldId id="264" r:id="rId6"/>
    <p:sldId id="261" r:id="rId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p:scale>
          <a:sx n="76" d="100"/>
          <a:sy n="76" d="100"/>
        </p:scale>
        <p:origin x="-1194" y="84"/>
      </p:cViewPr>
      <p:guideLst>
        <p:guide orient="horz" pos="2160"/>
        <p:guide pos="2880"/>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EED4159B-A387-4C51-96C7-C444A133012A}" type="datetimeFigureOut">
              <a:rPr lang="en-GB" smtClean="0"/>
              <a:pPr/>
              <a:t>06/11/2020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0849E85-7A51-4AE7-8B07-35510C00BE24}" type="slidenum">
              <a:rPr lang="en-GB" smtClean="0"/>
              <a:pPr/>
              <a:t>‹#›</a:t>
            </a:fld>
            <a:endParaRPr lang="en-GB"/>
          </a:p>
        </p:txBody>
      </p:sp>
    </p:spTree>
    <p:extLst>
      <p:ext uri="{BB962C8B-B14F-4D97-AF65-F5344CB8AC3E}">
        <p14:creationId xmlns:p14="http://schemas.microsoft.com/office/powerpoint/2010/main" xmlns="" val="40450875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ED4159B-A387-4C51-96C7-C444A133012A}" type="datetimeFigureOut">
              <a:rPr lang="en-GB" smtClean="0"/>
              <a:pPr/>
              <a:t>06/11/2020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0849E85-7A51-4AE7-8B07-35510C00BE24}" type="slidenum">
              <a:rPr lang="en-GB" smtClean="0"/>
              <a:pPr/>
              <a:t>‹#›</a:t>
            </a:fld>
            <a:endParaRPr lang="en-GB"/>
          </a:p>
        </p:txBody>
      </p:sp>
    </p:spTree>
    <p:extLst>
      <p:ext uri="{BB962C8B-B14F-4D97-AF65-F5344CB8AC3E}">
        <p14:creationId xmlns:p14="http://schemas.microsoft.com/office/powerpoint/2010/main" xmlns="" val="40759721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ED4159B-A387-4C51-96C7-C444A133012A}" type="datetimeFigureOut">
              <a:rPr lang="en-GB" smtClean="0"/>
              <a:pPr/>
              <a:t>06/11/2020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0849E85-7A51-4AE7-8B07-35510C00BE24}" type="slidenum">
              <a:rPr lang="en-GB" smtClean="0"/>
              <a:pPr/>
              <a:t>‹#›</a:t>
            </a:fld>
            <a:endParaRPr lang="en-GB"/>
          </a:p>
        </p:txBody>
      </p:sp>
    </p:spTree>
    <p:extLst>
      <p:ext uri="{BB962C8B-B14F-4D97-AF65-F5344CB8AC3E}">
        <p14:creationId xmlns:p14="http://schemas.microsoft.com/office/powerpoint/2010/main" xmlns="" val="15566368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EED4159B-A387-4C51-96C7-C444A133012A}" type="datetimeFigureOut">
              <a:rPr lang="en-GB" smtClean="0"/>
              <a:pPr/>
              <a:t>06/11/2020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0849E85-7A51-4AE7-8B07-35510C00BE24}" type="slidenum">
              <a:rPr lang="en-GB" smtClean="0"/>
              <a:pPr/>
              <a:t>‹#›</a:t>
            </a:fld>
            <a:endParaRPr lang="en-GB"/>
          </a:p>
        </p:txBody>
      </p:sp>
    </p:spTree>
    <p:extLst>
      <p:ext uri="{BB962C8B-B14F-4D97-AF65-F5344CB8AC3E}">
        <p14:creationId xmlns:p14="http://schemas.microsoft.com/office/powerpoint/2010/main" xmlns="" val="14246948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EED4159B-A387-4C51-96C7-C444A133012A}" type="datetimeFigureOut">
              <a:rPr lang="en-GB" smtClean="0"/>
              <a:pPr/>
              <a:t>06/11/2020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0849E85-7A51-4AE7-8B07-35510C00BE24}" type="slidenum">
              <a:rPr lang="en-GB" smtClean="0"/>
              <a:pPr/>
              <a:t>‹#›</a:t>
            </a:fld>
            <a:endParaRPr lang="en-GB"/>
          </a:p>
        </p:txBody>
      </p:sp>
    </p:spTree>
    <p:extLst>
      <p:ext uri="{BB962C8B-B14F-4D97-AF65-F5344CB8AC3E}">
        <p14:creationId xmlns:p14="http://schemas.microsoft.com/office/powerpoint/2010/main" xmlns="" val="8781367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EED4159B-A387-4C51-96C7-C444A133012A}" type="datetimeFigureOut">
              <a:rPr lang="en-GB" smtClean="0"/>
              <a:pPr/>
              <a:t>06/11/2020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0849E85-7A51-4AE7-8B07-35510C00BE24}" type="slidenum">
              <a:rPr lang="en-GB" smtClean="0"/>
              <a:pPr/>
              <a:t>‹#›</a:t>
            </a:fld>
            <a:endParaRPr lang="en-GB"/>
          </a:p>
        </p:txBody>
      </p:sp>
    </p:spTree>
    <p:extLst>
      <p:ext uri="{BB962C8B-B14F-4D97-AF65-F5344CB8AC3E}">
        <p14:creationId xmlns:p14="http://schemas.microsoft.com/office/powerpoint/2010/main" xmlns="" val="6444210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ED4159B-A387-4C51-96C7-C444A133012A}" type="datetimeFigureOut">
              <a:rPr lang="en-GB" smtClean="0"/>
              <a:pPr/>
              <a:t>06/11/2020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0849E85-7A51-4AE7-8B07-35510C00BE24}" type="slidenum">
              <a:rPr lang="en-GB" smtClean="0"/>
              <a:pPr/>
              <a:t>‹#›</a:t>
            </a:fld>
            <a:endParaRPr lang="en-GB"/>
          </a:p>
        </p:txBody>
      </p:sp>
    </p:spTree>
    <p:extLst>
      <p:ext uri="{BB962C8B-B14F-4D97-AF65-F5344CB8AC3E}">
        <p14:creationId xmlns:p14="http://schemas.microsoft.com/office/powerpoint/2010/main" xmlns="" val="33426600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ED4159B-A387-4C51-96C7-C444A133012A}" type="datetimeFigureOut">
              <a:rPr lang="en-GB" smtClean="0"/>
              <a:pPr/>
              <a:t>06/11/2020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0849E85-7A51-4AE7-8B07-35510C00BE24}" type="slidenum">
              <a:rPr lang="en-GB" smtClean="0"/>
              <a:pPr/>
              <a:t>‹#›</a:t>
            </a:fld>
            <a:endParaRPr lang="en-GB"/>
          </a:p>
        </p:txBody>
      </p:sp>
    </p:spTree>
    <p:extLst>
      <p:ext uri="{BB962C8B-B14F-4D97-AF65-F5344CB8AC3E}">
        <p14:creationId xmlns:p14="http://schemas.microsoft.com/office/powerpoint/2010/main" xmlns="" val="26364830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ED4159B-A387-4C51-96C7-C444A133012A}" type="datetimeFigureOut">
              <a:rPr lang="en-GB" smtClean="0"/>
              <a:pPr/>
              <a:t>06/11/2020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0849E85-7A51-4AE7-8B07-35510C00BE24}" type="slidenum">
              <a:rPr lang="en-GB" smtClean="0"/>
              <a:pPr/>
              <a:t>‹#›</a:t>
            </a:fld>
            <a:endParaRPr lang="en-GB"/>
          </a:p>
        </p:txBody>
      </p:sp>
    </p:spTree>
    <p:extLst>
      <p:ext uri="{BB962C8B-B14F-4D97-AF65-F5344CB8AC3E}">
        <p14:creationId xmlns:p14="http://schemas.microsoft.com/office/powerpoint/2010/main" xmlns="" val="513456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ED4159B-A387-4C51-96C7-C444A133012A}" type="datetimeFigureOut">
              <a:rPr lang="en-GB" smtClean="0"/>
              <a:pPr/>
              <a:t>06/11/2020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0849E85-7A51-4AE7-8B07-35510C00BE24}" type="slidenum">
              <a:rPr lang="en-GB" smtClean="0"/>
              <a:pPr/>
              <a:t>‹#›</a:t>
            </a:fld>
            <a:endParaRPr lang="en-GB"/>
          </a:p>
        </p:txBody>
      </p:sp>
    </p:spTree>
    <p:extLst>
      <p:ext uri="{BB962C8B-B14F-4D97-AF65-F5344CB8AC3E}">
        <p14:creationId xmlns:p14="http://schemas.microsoft.com/office/powerpoint/2010/main" xmlns="" val="7509739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ED4159B-A387-4C51-96C7-C444A133012A}" type="datetimeFigureOut">
              <a:rPr lang="en-GB" smtClean="0"/>
              <a:pPr/>
              <a:t>06/11/2020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0849E85-7A51-4AE7-8B07-35510C00BE24}" type="slidenum">
              <a:rPr lang="en-GB" smtClean="0"/>
              <a:pPr/>
              <a:t>‹#›</a:t>
            </a:fld>
            <a:endParaRPr lang="en-GB"/>
          </a:p>
        </p:txBody>
      </p:sp>
    </p:spTree>
    <p:extLst>
      <p:ext uri="{BB962C8B-B14F-4D97-AF65-F5344CB8AC3E}">
        <p14:creationId xmlns:p14="http://schemas.microsoft.com/office/powerpoint/2010/main" xmlns="" val="11523890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ED4159B-A387-4C51-96C7-C444A133012A}" type="datetimeFigureOut">
              <a:rPr lang="en-GB" smtClean="0"/>
              <a:pPr/>
              <a:t>06/11/2020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0849E85-7A51-4AE7-8B07-35510C00BE24}" type="slidenum">
              <a:rPr lang="en-GB" smtClean="0"/>
              <a:pPr/>
              <a:t>‹#›</a:t>
            </a:fld>
            <a:endParaRPr lang="en-GB"/>
          </a:p>
        </p:txBody>
      </p:sp>
    </p:spTree>
    <p:extLst>
      <p:ext uri="{BB962C8B-B14F-4D97-AF65-F5344CB8AC3E}">
        <p14:creationId xmlns:p14="http://schemas.microsoft.com/office/powerpoint/2010/main" xmlns="" val="379032793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KQ2 The coming of farming</a:t>
            </a:r>
            <a:endParaRPr lang="en-GB" dirty="0"/>
          </a:p>
        </p:txBody>
      </p:sp>
      <p:sp>
        <p:nvSpPr>
          <p:cNvPr id="3" name="Subtitle 2"/>
          <p:cNvSpPr>
            <a:spLocks noGrp="1"/>
          </p:cNvSpPr>
          <p:nvPr>
            <p:ph type="subTitle" idx="1"/>
          </p:nvPr>
        </p:nvSpPr>
        <p:spPr/>
        <p:txBody>
          <a:bodyPr/>
          <a:lstStyle/>
          <a:p>
            <a:r>
              <a:rPr lang="en-GB" dirty="0" smtClean="0"/>
              <a:t>How much did life change for Stone Age man when he learned to farm?</a:t>
            </a:r>
            <a:endParaRPr lang="en-GB" dirty="0"/>
          </a:p>
        </p:txBody>
      </p:sp>
      <p:pic>
        <p:nvPicPr>
          <p:cNvPr id="5" name="Picture 4"/>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73590"/>
            <a:ext cx="9144000" cy="1143000"/>
          </a:xfrm>
          <a:prstGeom prst="rect">
            <a:avLst/>
          </a:prstGeom>
        </p:spPr>
      </p:pic>
    </p:spTree>
    <p:extLst>
      <p:ext uri="{BB962C8B-B14F-4D97-AF65-F5344CB8AC3E}">
        <p14:creationId xmlns:p14="http://schemas.microsoft.com/office/powerpoint/2010/main" xmlns="" val="267025110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xmlns="" val="0"/>
              </a:ext>
            </a:extLst>
          </a:blip>
          <a:stretch>
            <a:fillRect/>
          </a:stretch>
        </p:blipFill>
        <p:spPr>
          <a:xfrm>
            <a:off x="467544" y="1196752"/>
            <a:ext cx="8208912" cy="5148684"/>
          </a:xfrm>
        </p:spPr>
      </p:pic>
    </p:spTree>
    <p:extLst>
      <p:ext uri="{BB962C8B-B14F-4D97-AF65-F5344CB8AC3E}">
        <p14:creationId xmlns:p14="http://schemas.microsoft.com/office/powerpoint/2010/main" xmlns="" val="241537774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251787" y="332656"/>
            <a:ext cx="4680520" cy="3245616"/>
          </a:xfrm>
          <a:prstGeom prst="rect">
            <a:avLst/>
          </a:prstGeom>
        </p:spPr>
      </p:pic>
      <p:pic>
        <p:nvPicPr>
          <p:cNvPr id="1026" name="Picture 2" descr="C:\Users\Neil\Pictures\img065.jpg"/>
          <p:cNvPicPr>
            <a:picLocks noGrp="1" noChangeAspect="1" noChangeArrowheads="1"/>
          </p:cNvPicPr>
          <p:nvPr>
            <p:ph idx="4294967295"/>
          </p:nvPr>
        </p:nvPicPr>
        <p:blipFill rotWithShape="1">
          <a:blip r:embed="rId3" cstate="email">
            <a:extLst>
              <a:ext uri="{28A0092B-C50C-407E-A947-70E740481C1C}">
                <a14:useLocalDpi xmlns:a14="http://schemas.microsoft.com/office/drawing/2010/main" xmlns=""/>
              </a:ext>
            </a:extLst>
          </a:blip>
          <a:srcRect/>
          <a:stretch/>
        </p:blipFill>
        <p:spPr bwMode="auto">
          <a:xfrm rot="16200000">
            <a:off x="4544305" y="2440009"/>
            <a:ext cx="3295750" cy="5256584"/>
          </a:xfrm>
          <a:prstGeom prst="ellipse">
            <a:avLst/>
          </a:prstGeom>
          <a:ln>
            <a:noFill/>
          </a:ln>
          <a:effectLst>
            <a:softEdge rad="112500"/>
          </a:effectLst>
          <a:extLst>
            <a:ext uri="{909E8E84-426E-40DD-AFC4-6F175D3DCCD1}">
              <a14:hiddenFill xmlns:a14="http://schemas.microsoft.com/office/drawing/2010/main" xmlns="">
                <a:solidFill>
                  <a:srgbClr val="FFFFFF"/>
                </a:solidFill>
              </a14:hiddenFill>
            </a:ext>
          </a:extLst>
        </p:spPr>
      </p:pic>
      <p:sp>
        <p:nvSpPr>
          <p:cNvPr id="4" name="TextBox 3"/>
          <p:cNvSpPr txBox="1"/>
          <p:nvPr/>
        </p:nvSpPr>
        <p:spPr>
          <a:xfrm>
            <a:off x="4932040" y="332656"/>
            <a:ext cx="1728192" cy="369332"/>
          </a:xfrm>
          <a:prstGeom prst="rect">
            <a:avLst/>
          </a:prstGeom>
          <a:solidFill>
            <a:schemeClr val="tx1"/>
          </a:solidFill>
        </p:spPr>
        <p:txBody>
          <a:bodyPr wrap="square" rtlCol="0">
            <a:spAutoFit/>
          </a:bodyPr>
          <a:lstStyle/>
          <a:p>
            <a:r>
              <a:rPr lang="en-GB" dirty="0" smtClean="0">
                <a:solidFill>
                  <a:schemeClr val="bg1">
                    <a:lumMod val="95000"/>
                  </a:schemeClr>
                </a:solidFill>
              </a:rPr>
              <a:t>9,000 years ago</a:t>
            </a:r>
            <a:endParaRPr lang="en-GB" dirty="0">
              <a:solidFill>
                <a:schemeClr val="bg1">
                  <a:lumMod val="95000"/>
                </a:schemeClr>
              </a:solidFill>
            </a:endParaRPr>
          </a:p>
        </p:txBody>
      </p:sp>
      <p:sp>
        <p:nvSpPr>
          <p:cNvPr id="5" name="TextBox 4"/>
          <p:cNvSpPr txBox="1"/>
          <p:nvPr/>
        </p:nvSpPr>
        <p:spPr>
          <a:xfrm>
            <a:off x="7178989" y="2780928"/>
            <a:ext cx="1512168" cy="646331"/>
          </a:xfrm>
          <a:prstGeom prst="rect">
            <a:avLst/>
          </a:prstGeom>
          <a:solidFill>
            <a:schemeClr val="tx1"/>
          </a:solidFill>
        </p:spPr>
        <p:txBody>
          <a:bodyPr wrap="square" rtlCol="0">
            <a:spAutoFit/>
          </a:bodyPr>
          <a:lstStyle/>
          <a:p>
            <a:r>
              <a:rPr lang="en-GB" dirty="0" smtClean="0">
                <a:solidFill>
                  <a:schemeClr val="bg1"/>
                </a:solidFill>
              </a:rPr>
              <a:t>5,000 years ago</a:t>
            </a:r>
            <a:endParaRPr lang="en-GB" dirty="0">
              <a:solidFill>
                <a:schemeClr val="bg1"/>
              </a:solidFill>
            </a:endParaRPr>
          </a:p>
        </p:txBody>
      </p:sp>
    </p:spTree>
    <p:extLst>
      <p:ext uri="{BB962C8B-B14F-4D97-AF65-F5344CB8AC3E}">
        <p14:creationId xmlns:p14="http://schemas.microsoft.com/office/powerpoint/2010/main" xmlns="" val="237220050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Spectrum</a:t>
            </a:r>
            <a:endParaRPr lang="en-GB" dirty="0"/>
          </a:p>
        </p:txBody>
      </p:sp>
      <p:sp>
        <p:nvSpPr>
          <p:cNvPr id="3" name="Content Placeholder 2"/>
          <p:cNvSpPr>
            <a:spLocks noGrp="1"/>
          </p:cNvSpPr>
          <p:nvPr>
            <p:ph idx="1"/>
          </p:nvPr>
        </p:nvSpPr>
        <p:spPr/>
        <p:txBody>
          <a:bodyPr>
            <a:normAutofit fontScale="92500" lnSpcReduction="20000"/>
          </a:bodyPr>
          <a:lstStyle/>
          <a:p>
            <a:pPr marL="0" indent="0">
              <a:buNone/>
            </a:pPr>
            <a:r>
              <a:rPr lang="en-GB" dirty="0" smtClean="0"/>
              <a:t>Look at the 8-10 cards which tell you about life at the end of the Stone Age when people started to farm. This was about 3,500 BC in what people call the New Stone Age or Neolithic times.</a:t>
            </a:r>
          </a:p>
          <a:p>
            <a:pPr marL="0" indent="0">
              <a:buNone/>
            </a:pPr>
            <a:endParaRPr lang="en-GB" dirty="0"/>
          </a:p>
          <a:p>
            <a:pPr marL="0" indent="0">
              <a:buNone/>
            </a:pPr>
            <a:r>
              <a:rPr lang="en-GB" dirty="0" smtClean="0"/>
              <a:t>Your job is to work out which cards show:</a:t>
            </a:r>
          </a:p>
          <a:p>
            <a:pPr>
              <a:buFont typeface="Wingdings" panose="05000000000000000000" pitchFamily="2" charset="2"/>
              <a:buChar char="q"/>
            </a:pPr>
            <a:r>
              <a:rPr lang="en-GB" dirty="0" smtClean="0"/>
              <a:t> BIG really important changes </a:t>
            </a:r>
          </a:p>
          <a:p>
            <a:pPr>
              <a:buFont typeface="Wingdings" panose="05000000000000000000" pitchFamily="2" charset="2"/>
              <a:buChar char="q"/>
            </a:pPr>
            <a:r>
              <a:rPr lang="en-GB" dirty="0" smtClean="0"/>
              <a:t> </a:t>
            </a:r>
            <a:r>
              <a:rPr lang="en-GB" dirty="0"/>
              <a:t>l</a:t>
            </a:r>
            <a:r>
              <a:rPr lang="en-GB" dirty="0" smtClean="0"/>
              <a:t>ittle changes </a:t>
            </a:r>
          </a:p>
          <a:p>
            <a:pPr>
              <a:buFont typeface="Wingdings" panose="05000000000000000000" pitchFamily="2" charset="2"/>
              <a:buChar char="q"/>
            </a:pPr>
            <a:r>
              <a:rPr lang="en-GB" dirty="0" smtClean="0"/>
              <a:t> that some things carried on as before, alongside farming.</a:t>
            </a:r>
            <a:endParaRPr lang="en-GB" dirty="0"/>
          </a:p>
        </p:txBody>
      </p:sp>
    </p:spTree>
    <p:extLst>
      <p:ext uri="{BB962C8B-B14F-4D97-AF65-F5344CB8AC3E}">
        <p14:creationId xmlns:p14="http://schemas.microsoft.com/office/powerpoint/2010/main" xmlns="" val="126041085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18864" y="1587013"/>
            <a:ext cx="8229600" cy="4525963"/>
          </a:xfrm>
        </p:spPr>
        <p:txBody>
          <a:bodyPr/>
          <a:lstStyle/>
          <a:p>
            <a:pPr marL="0" indent="0">
              <a:buNone/>
            </a:pPr>
            <a:r>
              <a:rPr lang="en-GB" dirty="0" smtClean="0"/>
              <a:t>FF</a:t>
            </a:r>
            <a:endParaRPr lang="en-GB" dirty="0"/>
          </a:p>
        </p:txBody>
      </p:sp>
      <p:pic>
        <p:nvPicPr>
          <p:cNvPr id="1026" name="Picture 2" descr="http://schoolsprehistory.files.wordpress.com/2013/11/timeline-page001.jpeg"/>
          <p:cNvPicPr>
            <a:picLocks noChangeAspect="1" noChangeArrowheads="1"/>
          </p:cNvPicPr>
          <p:nvPr/>
        </p:nvPicPr>
        <p:blipFill rotWithShape="1">
          <a:blip r:embed="rId2" cstate="email">
            <a:extLst>
              <a:ext uri="{28A0092B-C50C-407E-A947-70E740481C1C}">
                <a14:useLocalDpi xmlns:a14="http://schemas.microsoft.com/office/drawing/2010/main" xmlns=""/>
              </a:ext>
            </a:extLst>
          </a:blip>
          <a:srcRect/>
          <a:stretch/>
        </p:blipFill>
        <p:spPr bwMode="auto">
          <a:xfrm>
            <a:off x="-133509" y="764704"/>
            <a:ext cx="9721080" cy="2709695"/>
          </a:xfrm>
          <a:prstGeom prst="rect">
            <a:avLst/>
          </a:prstGeom>
          <a:noFill/>
          <a:extLst>
            <a:ext uri="{909E8E84-426E-40DD-AFC4-6F175D3DCCD1}">
              <a14:hiddenFill xmlns:a14="http://schemas.microsoft.com/office/drawing/2010/main" xmlns="">
                <a:solidFill>
                  <a:srgbClr val="FFFFFF"/>
                </a:solidFill>
              </a14:hiddenFill>
            </a:ext>
          </a:extLst>
        </p:spPr>
      </p:pic>
      <p:sp>
        <p:nvSpPr>
          <p:cNvPr id="5" name="TextBox 4"/>
          <p:cNvSpPr txBox="1"/>
          <p:nvPr/>
        </p:nvSpPr>
        <p:spPr>
          <a:xfrm>
            <a:off x="7849407" y="3759493"/>
            <a:ext cx="1080120" cy="646331"/>
          </a:xfrm>
          <a:prstGeom prst="rect">
            <a:avLst/>
          </a:prstGeom>
          <a:solidFill>
            <a:srgbClr val="FFFF00"/>
          </a:solidFill>
        </p:spPr>
        <p:txBody>
          <a:bodyPr wrap="square" rtlCol="0">
            <a:spAutoFit/>
          </a:bodyPr>
          <a:lstStyle/>
          <a:p>
            <a:r>
              <a:rPr lang="en-GB" dirty="0" smtClean="0"/>
              <a:t>2,000 years ago</a:t>
            </a:r>
            <a:endParaRPr lang="en-GB" dirty="0"/>
          </a:p>
        </p:txBody>
      </p:sp>
      <p:sp>
        <p:nvSpPr>
          <p:cNvPr id="6" name="TextBox 5"/>
          <p:cNvSpPr txBox="1"/>
          <p:nvPr/>
        </p:nvSpPr>
        <p:spPr>
          <a:xfrm>
            <a:off x="4355976" y="3773688"/>
            <a:ext cx="1368152" cy="646331"/>
          </a:xfrm>
          <a:prstGeom prst="rect">
            <a:avLst/>
          </a:prstGeom>
          <a:solidFill>
            <a:srgbClr val="FFC000"/>
          </a:solidFill>
        </p:spPr>
        <p:txBody>
          <a:bodyPr wrap="square" rtlCol="0">
            <a:spAutoFit/>
          </a:bodyPr>
          <a:lstStyle/>
          <a:p>
            <a:r>
              <a:rPr lang="en-GB" dirty="0" smtClean="0"/>
              <a:t>5,000 years ago</a:t>
            </a:r>
            <a:endParaRPr lang="en-GB" dirty="0"/>
          </a:p>
        </p:txBody>
      </p:sp>
      <p:sp>
        <p:nvSpPr>
          <p:cNvPr id="7" name="TextBox 6"/>
          <p:cNvSpPr txBox="1"/>
          <p:nvPr/>
        </p:nvSpPr>
        <p:spPr>
          <a:xfrm>
            <a:off x="647564" y="3773688"/>
            <a:ext cx="1224136" cy="646331"/>
          </a:xfrm>
          <a:prstGeom prst="rect">
            <a:avLst/>
          </a:prstGeom>
          <a:solidFill>
            <a:schemeClr val="accent5">
              <a:lumMod val="40000"/>
              <a:lumOff val="60000"/>
            </a:schemeClr>
          </a:solidFill>
        </p:spPr>
        <p:txBody>
          <a:bodyPr wrap="square" rtlCol="0">
            <a:spAutoFit/>
          </a:bodyPr>
          <a:lstStyle/>
          <a:p>
            <a:r>
              <a:rPr lang="en-GB" dirty="0" smtClean="0"/>
              <a:t>15,000 years ago</a:t>
            </a:r>
            <a:endParaRPr lang="en-GB" dirty="0"/>
          </a:p>
        </p:txBody>
      </p:sp>
      <p:sp>
        <p:nvSpPr>
          <p:cNvPr id="8" name="Isosceles Triangle 7"/>
          <p:cNvSpPr/>
          <p:nvPr/>
        </p:nvSpPr>
        <p:spPr>
          <a:xfrm rot="5400000">
            <a:off x="3527884" y="5121188"/>
            <a:ext cx="504056" cy="1296144"/>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p:cNvSpPr/>
          <p:nvPr/>
        </p:nvSpPr>
        <p:spPr>
          <a:xfrm>
            <a:off x="0" y="5517232"/>
            <a:ext cx="3131840" cy="504055"/>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p:cNvSpPr txBox="1"/>
          <p:nvPr/>
        </p:nvSpPr>
        <p:spPr>
          <a:xfrm>
            <a:off x="-125572" y="5531756"/>
            <a:ext cx="3247576" cy="523220"/>
          </a:xfrm>
          <a:prstGeom prst="rect">
            <a:avLst/>
          </a:prstGeom>
          <a:solidFill>
            <a:schemeClr val="accent6">
              <a:lumMod val="60000"/>
              <a:lumOff val="40000"/>
            </a:schemeClr>
          </a:solidFill>
        </p:spPr>
        <p:txBody>
          <a:bodyPr wrap="square" rtlCol="0">
            <a:spAutoFit/>
          </a:bodyPr>
          <a:lstStyle/>
          <a:p>
            <a:r>
              <a:rPr lang="en-GB" sz="2800" dirty="0" smtClean="0"/>
              <a:t>  Hunter gatherers</a:t>
            </a:r>
            <a:endParaRPr lang="en-GB" sz="2800" dirty="0"/>
          </a:p>
        </p:txBody>
      </p:sp>
      <p:sp>
        <p:nvSpPr>
          <p:cNvPr id="11" name="Isosceles Triangle 10"/>
          <p:cNvSpPr/>
          <p:nvPr/>
        </p:nvSpPr>
        <p:spPr>
          <a:xfrm rot="16200000">
            <a:off x="3943842" y="5185309"/>
            <a:ext cx="547705" cy="1589011"/>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p:cNvSpPr/>
          <p:nvPr/>
        </p:nvSpPr>
        <p:spPr>
          <a:xfrm>
            <a:off x="5040052" y="5728297"/>
            <a:ext cx="4103948" cy="525370"/>
          </a:xfrm>
          <a:prstGeom prst="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Box 12"/>
          <p:cNvSpPr txBox="1"/>
          <p:nvPr/>
        </p:nvSpPr>
        <p:spPr>
          <a:xfrm>
            <a:off x="5695742" y="5703542"/>
            <a:ext cx="2304256" cy="523220"/>
          </a:xfrm>
          <a:prstGeom prst="rect">
            <a:avLst/>
          </a:prstGeom>
          <a:noFill/>
        </p:spPr>
        <p:txBody>
          <a:bodyPr wrap="square" rtlCol="0">
            <a:spAutoFit/>
          </a:bodyPr>
          <a:lstStyle/>
          <a:p>
            <a:r>
              <a:rPr lang="en-GB" sz="2800" dirty="0" smtClean="0"/>
              <a:t>F A R M E R S</a:t>
            </a:r>
            <a:endParaRPr lang="en-GB" sz="2800" dirty="0"/>
          </a:p>
        </p:txBody>
      </p:sp>
    </p:spTree>
    <p:extLst>
      <p:ext uri="{BB962C8B-B14F-4D97-AF65-F5344CB8AC3E}">
        <p14:creationId xmlns:p14="http://schemas.microsoft.com/office/powerpoint/2010/main" xmlns="" val="416019938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Credits</a:t>
            </a:r>
            <a:endParaRPr lang="en-GB" dirty="0"/>
          </a:p>
        </p:txBody>
      </p:sp>
      <p:sp>
        <p:nvSpPr>
          <p:cNvPr id="3" name="Content Placeholder 2"/>
          <p:cNvSpPr>
            <a:spLocks noGrp="1"/>
          </p:cNvSpPr>
          <p:nvPr>
            <p:ph idx="1"/>
          </p:nvPr>
        </p:nvSpPr>
        <p:spPr/>
        <p:txBody>
          <a:bodyPr>
            <a:normAutofit/>
          </a:bodyPr>
          <a:lstStyle/>
          <a:p>
            <a:pPr marL="0" indent="0">
              <a:buNone/>
            </a:pPr>
            <a:r>
              <a:rPr lang="en-GB" dirty="0" smtClean="0"/>
              <a:t>Images on slide 2 and 3 from illustrations </a:t>
            </a:r>
            <a:r>
              <a:rPr lang="en-GB" dirty="0"/>
              <a:t>by Mike </a:t>
            </a:r>
            <a:r>
              <a:rPr lang="en-GB" dirty="0" err="1"/>
              <a:t>Codd</a:t>
            </a:r>
            <a:r>
              <a:rPr lang="en-GB" dirty="0"/>
              <a:t> for </a:t>
            </a:r>
            <a:r>
              <a:rPr lang="en-GB" i="1" dirty="0"/>
              <a:t>The History of Britain and Ireland</a:t>
            </a:r>
            <a:r>
              <a:rPr lang="en-GB" dirty="0"/>
              <a:t> by Mike </a:t>
            </a:r>
            <a:r>
              <a:rPr lang="en-GB" dirty="0" err="1"/>
              <a:t>Corbishley</a:t>
            </a:r>
            <a:r>
              <a:rPr lang="en-GB" dirty="0"/>
              <a:t>, John Gillingham, Rosemary Kelly, Ian Dawson and James Mason (Revised edition, OUP, 2005), </a:t>
            </a:r>
            <a:r>
              <a:rPr lang="en-US" dirty="0"/>
              <a:t>reproduced by permission of Oxford University Press. </a:t>
            </a:r>
            <a:endParaRPr lang="en-GB" dirty="0"/>
          </a:p>
          <a:p>
            <a:pPr marL="0" indent="0">
              <a:buNone/>
            </a:pPr>
            <a:endParaRPr lang="en-GB" dirty="0"/>
          </a:p>
          <a:p>
            <a:pPr marL="0" indent="0">
              <a:buNone/>
            </a:pPr>
            <a:endParaRPr lang="en-GB" dirty="0"/>
          </a:p>
          <a:p>
            <a:endParaRPr lang="en-GB" dirty="0"/>
          </a:p>
        </p:txBody>
      </p:sp>
    </p:spTree>
    <p:extLst>
      <p:ext uri="{BB962C8B-B14F-4D97-AF65-F5344CB8AC3E}">
        <p14:creationId xmlns:p14="http://schemas.microsoft.com/office/powerpoint/2010/main" xmlns="" val="1214866807"/>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1458</TotalTime>
  <Words>167</Words>
  <Application>Microsoft Office PowerPoint</Application>
  <PresentationFormat>On-screen Show (4:3)</PresentationFormat>
  <Paragraphs>20</Paragraphs>
  <Slides>6</Slides>
  <Notes>0</Notes>
  <HiddenSlides>0</HiddenSlides>
  <MMClips>0</MMClip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Office Theme</vt:lpstr>
      <vt:lpstr>KQ2 The coming of farming</vt:lpstr>
      <vt:lpstr>Slide 2</vt:lpstr>
      <vt:lpstr>Slide 3</vt:lpstr>
      <vt:lpstr>Spectrum</vt:lpstr>
      <vt:lpstr>Slide 5</vt:lpstr>
      <vt:lpstr>Credits</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Neolithic</dc:title>
  <dc:creator>Neil</dc:creator>
  <cp:lastModifiedBy>Windows User</cp:lastModifiedBy>
  <cp:revision>19</cp:revision>
  <dcterms:created xsi:type="dcterms:W3CDTF">2013-10-23T11:30:50Z</dcterms:created>
  <dcterms:modified xsi:type="dcterms:W3CDTF">2020-11-06T16:09:21Z</dcterms:modified>
</cp:coreProperties>
</file>