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  <p:sldMasterId id="2147483696" r:id="rId2"/>
    <p:sldMasterId id="2147483708" r:id="rId3"/>
    <p:sldMasterId id="2147483720" r:id="rId4"/>
    <p:sldMasterId id="2147483732" r:id="rId5"/>
    <p:sldMasterId id="2147483672" r:id="rId6"/>
  </p:sldMasterIdLst>
  <p:notesMasterIdLst>
    <p:notesMasterId r:id="rId52"/>
  </p:notesMasterIdLst>
  <p:sldIdLst>
    <p:sldId id="821" r:id="rId7"/>
    <p:sldId id="822" r:id="rId8"/>
    <p:sldId id="1132" r:id="rId9"/>
    <p:sldId id="1251" r:id="rId10"/>
    <p:sldId id="1250" r:id="rId11"/>
    <p:sldId id="1211" r:id="rId12"/>
    <p:sldId id="1212" r:id="rId13"/>
    <p:sldId id="1213" r:id="rId14"/>
    <p:sldId id="1214" r:id="rId15"/>
    <p:sldId id="1215" r:id="rId16"/>
    <p:sldId id="1216" r:id="rId17"/>
    <p:sldId id="1245" r:id="rId18"/>
    <p:sldId id="1246" r:id="rId19"/>
    <p:sldId id="1247" r:id="rId20"/>
    <p:sldId id="1248" r:id="rId21"/>
    <p:sldId id="1185" r:id="rId22"/>
    <p:sldId id="1217" r:id="rId23"/>
    <p:sldId id="1218" r:id="rId24"/>
    <p:sldId id="1219" r:id="rId25"/>
    <p:sldId id="1220" r:id="rId26"/>
    <p:sldId id="1221" r:id="rId27"/>
    <p:sldId id="1222" r:id="rId28"/>
    <p:sldId id="1223" r:id="rId29"/>
    <p:sldId id="1224" r:id="rId30"/>
    <p:sldId id="1225" r:id="rId31"/>
    <p:sldId id="1226" r:id="rId32"/>
    <p:sldId id="1227" r:id="rId33"/>
    <p:sldId id="1228" r:id="rId34"/>
    <p:sldId id="1229" r:id="rId35"/>
    <p:sldId id="1230" r:id="rId36"/>
    <p:sldId id="1231" r:id="rId37"/>
    <p:sldId id="1232" r:id="rId38"/>
    <p:sldId id="1233" r:id="rId39"/>
    <p:sldId id="1234" r:id="rId40"/>
    <p:sldId id="1235" r:id="rId41"/>
    <p:sldId id="1236" r:id="rId42"/>
    <p:sldId id="1237" r:id="rId43"/>
    <p:sldId id="1238" r:id="rId44"/>
    <p:sldId id="1239" r:id="rId45"/>
    <p:sldId id="1240" r:id="rId46"/>
    <p:sldId id="1241" r:id="rId47"/>
    <p:sldId id="1242" r:id="rId48"/>
    <p:sldId id="1243" r:id="rId49"/>
    <p:sldId id="1244" r:id="rId50"/>
    <p:sldId id="1249" r:id="rId51"/>
  </p:sldIdLst>
  <p:sldSz cx="9144000" cy="6858000" type="screen4x3"/>
  <p:notesSz cx="6858000" cy="9144000"/>
  <p:embeddedFontLst>
    <p:embeddedFont>
      <p:font typeface="Calibri Light" panose="020F0302020204030204" pitchFamily="34" charset="0"/>
      <p:regular r:id="rId53"/>
      <p:italic r:id="rId54"/>
    </p:embeddedFont>
    <p:embeddedFont>
      <p:font typeface="Calibri" panose="020F0502020204030204" pitchFamily="34" charset="0"/>
      <p:regular r:id="rId55"/>
      <p:bold r:id="rId56"/>
      <p:italic r:id="rId57"/>
      <p:boldItalic r:id="rId58"/>
    </p:embeddedFont>
    <p:embeddedFont>
      <p:font typeface="Master The Curriculum" charset="0"/>
      <p:regular r:id="rId5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CAFEED"/>
    <a:srgbClr val="CD8BFF"/>
    <a:srgbClr val="FF00FF"/>
    <a:srgbClr val="56227C"/>
    <a:srgbClr val="B7C9FF"/>
    <a:srgbClr val="CCF4FF"/>
    <a:srgbClr val="C6EBF7"/>
    <a:srgbClr val="D7DFFF"/>
    <a:srgbClr val="C7EC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79" autoAdjust="0"/>
    <p:restoredTop sz="94944" autoAdjust="0"/>
  </p:normalViewPr>
  <p:slideViewPr>
    <p:cSldViewPr snapToGrid="0">
      <p:cViewPr varScale="1">
        <p:scale>
          <a:sx n="65" d="100"/>
          <a:sy n="65" d="100"/>
        </p:scale>
        <p:origin x="1140" y="40"/>
      </p:cViewPr>
      <p:guideLst>
        <p:guide pos="288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906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font" Target="fonts/font3.fntdata"/><Relationship Id="rId63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54" Type="http://schemas.openxmlformats.org/officeDocument/2006/relationships/font" Target="fonts/font2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font" Target="fonts/font5.fntdata"/><Relationship Id="rId61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notesMaster" Target="notesMasters/notesMaster1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font" Target="fonts/font4.fntdata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43C9D6-E0F4-0D41-AC6F-E6CAFE00439F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EEDFFF-D7B1-1343-AB8D-576DB7FB14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901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5082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7756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246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0103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2798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0410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361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2327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7109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2072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4705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1568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258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4629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4639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424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8832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6903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069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2835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4328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6228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8177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3862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30896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1921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01287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09324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1500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23521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68840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60673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02926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8139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44641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91308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61324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55756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22073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70746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95624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4462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7522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5327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780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43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393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2184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1959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9399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4616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262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4581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845899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5580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1105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90753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65033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6586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23049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49726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89660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55902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44469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38534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64362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36093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51497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82504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16287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01399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11745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5033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31289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54116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403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 userDrawn="1"/>
        </p:nvSpPr>
        <p:spPr>
          <a:xfrm>
            <a:off x="4053862" y="6519893"/>
            <a:ext cx="15969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err="1">
                <a:latin typeface="Master The Curriculum" pitchFamily="2" charset="0"/>
                <a:ea typeface="Sassoon Infant Std" charset="0"/>
                <a:cs typeface="Sassoon Infant Std" charset="0"/>
              </a:rPr>
              <a:t>masterthecurriculum.co.uk</a:t>
            </a:r>
            <a:endParaRPr lang="en-US" sz="1000" dirty="0">
              <a:latin typeface="Master The Curriculum" pitchFamily="2" charset="0"/>
              <a:ea typeface="Sassoon Infant Std" charset="0"/>
              <a:cs typeface="Sassoon Infant Std" charset="0"/>
            </a:endParaRPr>
          </a:p>
        </p:txBody>
      </p:sp>
      <p:sp>
        <p:nvSpPr>
          <p:cNvPr id="3" name="object 6"/>
          <p:cNvSpPr/>
          <p:nvPr userDrawn="1"/>
        </p:nvSpPr>
        <p:spPr>
          <a:xfrm>
            <a:off x="1" y="6329846"/>
            <a:ext cx="1940312" cy="365125"/>
          </a:xfrm>
          <a:custGeom>
            <a:avLst/>
            <a:gdLst/>
            <a:ahLst/>
            <a:cxnLst/>
            <a:rect l="l" t="t" r="r" b="b"/>
            <a:pathLst>
              <a:path w="2895600" h="365125">
                <a:moveTo>
                  <a:pt x="0" y="0"/>
                </a:moveTo>
                <a:lnTo>
                  <a:pt x="2895600" y="0"/>
                </a:lnTo>
                <a:lnTo>
                  <a:pt x="2895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4" name="object 10">
            <a:extLst>
              <a:ext uri="{FF2B5EF4-FFF2-40B4-BE49-F238E27FC236}">
                <a16:creationId xmlns:a16="http://schemas.microsoft.com/office/drawing/2014/main" id="{3E40EA05-9E2A-3E45-BC7F-B08BAA9A3AFA}"/>
              </a:ext>
            </a:extLst>
          </p:cNvPr>
          <p:cNvSpPr txBox="1">
            <a:spLocks/>
          </p:cNvSpPr>
          <p:nvPr userDrawn="1"/>
        </p:nvSpPr>
        <p:spPr>
          <a:xfrm>
            <a:off x="20100" y="6378650"/>
            <a:ext cx="228500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5"/>
              </a:spcBef>
            </a:pPr>
            <a:r>
              <a:rPr lang="en-GB" sz="1600" spc="-114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 – Alive in 5! – Week 1: L1</a:t>
            </a:r>
            <a:endParaRPr lang="en-GB" sz="1600" spc="1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0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737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872552" y="4696498"/>
            <a:ext cx="1371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solidFill>
                  <a:srgbClr val="8875A9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09182" y="109182"/>
            <a:ext cx="8898340" cy="664646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33" b="34133"/>
          <a:stretch/>
        </p:blipFill>
        <p:spPr>
          <a:xfrm>
            <a:off x="1377002" y="871244"/>
            <a:ext cx="6362700" cy="201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218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602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 userDrawn="1"/>
        </p:nvSpPr>
        <p:spPr>
          <a:xfrm>
            <a:off x="3914039" y="4776483"/>
            <a:ext cx="1371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solidFill>
                  <a:srgbClr val="8875A9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109182" y="109182"/>
            <a:ext cx="8898340" cy="664646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2" name="TextBox 1"/>
          <p:cNvSpPr txBox="1"/>
          <p:nvPr userDrawn="1"/>
        </p:nvSpPr>
        <p:spPr>
          <a:xfrm>
            <a:off x="3131586" y="6407699"/>
            <a:ext cx="3261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latin typeface="Master The Curriculum" charset="0"/>
                <a:ea typeface="Master The Curriculum" charset="0"/>
                <a:cs typeface="Master The Curriculum" charset="0"/>
              </a:rPr>
              <a:t>www.masterthecurriculum.co.uk</a:t>
            </a:r>
            <a:endParaRPr lang="en-US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9" t="16400" r="27402" b="17999"/>
          <a:stretch/>
        </p:blipFill>
        <p:spPr>
          <a:xfrm rot="1209691">
            <a:off x="5624465" y="8772"/>
            <a:ext cx="2770260" cy="4165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04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34879-B8C8-0C48-A935-E07D6D5969D1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245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774262" y="1856008"/>
            <a:ext cx="5780968" cy="2795677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Week 1: Lesson 1 </a:t>
            </a:r>
          </a:p>
          <a:p>
            <a:r>
              <a:rPr lang="en-US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Alive in 5!</a:t>
            </a:r>
          </a:p>
        </p:txBody>
      </p:sp>
    </p:spTree>
    <p:extLst>
      <p:ext uri="{BB962C8B-B14F-4D97-AF65-F5344CB8AC3E}">
        <p14:creationId xmlns:p14="http://schemas.microsoft.com/office/powerpoint/2010/main" val="53067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876300" y="2191879"/>
            <a:ext cx="7289799" cy="2289847"/>
          </a:xfrm>
        </p:spPr>
        <p:txBody>
          <a:bodyPr>
            <a:no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Lesson 1:</a:t>
            </a:r>
            <a:br>
              <a:rPr lang="en-US" sz="5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</a:br>
            <a:r>
              <a:rPr lang="en-US" sz="5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</p:spTree>
    <p:extLst>
      <p:ext uri="{BB962C8B-B14F-4D97-AF65-F5344CB8AC3E}">
        <p14:creationId xmlns:p14="http://schemas.microsoft.com/office/powerpoint/2010/main" val="202046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97A524E9-BCFE-1743-BE7E-3E9F38B0FE29}"/>
              </a:ext>
            </a:extLst>
          </p:cNvPr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3" name="object 5">
            <a:extLst>
              <a:ext uri="{FF2B5EF4-FFF2-40B4-BE49-F238E27FC236}">
                <a16:creationId xmlns:a16="http://schemas.microsoft.com/office/drawing/2014/main" id="{77C919A9-14E3-2D4F-9321-892B9C68D7E0}"/>
              </a:ext>
            </a:extLst>
          </p:cNvPr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5" name="object 11">
            <a:extLst>
              <a:ext uri="{FF2B5EF4-FFF2-40B4-BE49-F238E27FC236}">
                <a16:creationId xmlns:a16="http://schemas.microsoft.com/office/drawing/2014/main" id="{0989692A-FDE6-8B40-9DA9-DAB57A1436D3}"/>
              </a:ext>
            </a:extLst>
          </p:cNvPr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350C66F3-E954-F443-AFF9-70AE4472638E}"/>
              </a:ext>
            </a:extLst>
          </p:cNvPr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9" name="Rounded Rectangular Callout 18">
            <a:extLst>
              <a:ext uri="{FF2B5EF4-FFF2-40B4-BE49-F238E27FC236}">
                <a16:creationId xmlns:a16="http://schemas.microsoft.com/office/drawing/2014/main" id="{F8F756E8-8642-F04F-8FD2-F14EB6333B9B}"/>
              </a:ext>
            </a:extLst>
          </p:cNvPr>
          <p:cNvSpPr/>
          <p:nvPr/>
        </p:nvSpPr>
        <p:spPr>
          <a:xfrm>
            <a:off x="1905000" y="1095167"/>
            <a:ext cx="4838760" cy="1644025"/>
          </a:xfrm>
          <a:prstGeom prst="wedgeRoundRectCallout">
            <a:avLst>
              <a:gd name="adj1" fmla="val -49475"/>
              <a:gd name="adj2" fmla="val 88984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18D8EB4-1327-204B-B60E-9123CDC4C3CA}"/>
              </a:ext>
            </a:extLst>
          </p:cNvPr>
          <p:cNvSpPr txBox="1"/>
          <p:nvPr/>
        </p:nvSpPr>
        <p:spPr>
          <a:xfrm>
            <a:off x="1713259" y="1265609"/>
            <a:ext cx="52222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Master The Curriculum" charset="0"/>
                <a:ea typeface="Master The Curriculum" charset="0"/>
                <a:cs typeface="Master The Curriculum" charset="0"/>
              </a:rPr>
              <a:t>In today’s lesson we will be reciting counting rhymes and finding one less than a number. </a:t>
            </a:r>
          </a:p>
        </p:txBody>
      </p:sp>
      <p:pic>
        <p:nvPicPr>
          <p:cNvPr id="21" name="Google Shape;1317;p28">
            <a:extLst>
              <a:ext uri="{FF2B5EF4-FFF2-40B4-BE49-F238E27FC236}">
                <a16:creationId xmlns:a16="http://schemas.microsoft.com/office/drawing/2014/main" id="{39D5353A-E024-BB40-9247-A91698C6F4A8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-2" b="142"/>
          <a:stretch/>
        </p:blipFill>
        <p:spPr>
          <a:xfrm>
            <a:off x="20099" y="2143760"/>
            <a:ext cx="2611342" cy="4395152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object 2">
            <a:extLst>
              <a:ext uri="{FF2B5EF4-FFF2-40B4-BE49-F238E27FC236}">
                <a16:creationId xmlns:a16="http://schemas.microsoft.com/office/drawing/2014/main" id="{E9074006-896E-374E-9A43-5FC182CDBD6B}"/>
              </a:ext>
            </a:extLst>
          </p:cNvPr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D4B52BF-1D00-FD44-9EA0-380530EF887A}"/>
              </a:ext>
            </a:extLst>
          </p:cNvPr>
          <p:cNvSpPr txBox="1"/>
          <p:nvPr/>
        </p:nvSpPr>
        <p:spPr>
          <a:xfrm>
            <a:off x="3678043" y="265045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sp>
        <p:nvSpPr>
          <p:cNvPr id="24" name="object 3">
            <a:extLst>
              <a:ext uri="{FF2B5EF4-FFF2-40B4-BE49-F238E27FC236}">
                <a16:creationId xmlns:a16="http://schemas.microsoft.com/office/drawing/2014/main" id="{AEA1114E-17DC-C743-AC59-A4E2DB35D5BB}"/>
              </a:ext>
            </a:extLst>
          </p:cNvPr>
          <p:cNvSpPr txBox="1">
            <a:spLocks/>
          </p:cNvSpPr>
          <p:nvPr/>
        </p:nvSpPr>
        <p:spPr>
          <a:xfrm>
            <a:off x="-1112320" y="304800"/>
            <a:ext cx="4926274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Lesson 4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24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97A524E9-BCFE-1743-BE7E-3E9F38B0FE29}"/>
              </a:ext>
            </a:extLst>
          </p:cNvPr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3" name="object 5">
            <a:extLst>
              <a:ext uri="{FF2B5EF4-FFF2-40B4-BE49-F238E27FC236}">
                <a16:creationId xmlns:a16="http://schemas.microsoft.com/office/drawing/2014/main" id="{77C919A9-14E3-2D4F-9321-892B9C68D7E0}"/>
              </a:ext>
            </a:extLst>
          </p:cNvPr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5" name="object 11">
            <a:extLst>
              <a:ext uri="{FF2B5EF4-FFF2-40B4-BE49-F238E27FC236}">
                <a16:creationId xmlns:a16="http://schemas.microsoft.com/office/drawing/2014/main" id="{0989692A-FDE6-8B40-9DA9-DAB57A1436D3}"/>
              </a:ext>
            </a:extLst>
          </p:cNvPr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350C66F3-E954-F443-AFF9-70AE4472638E}"/>
              </a:ext>
            </a:extLst>
          </p:cNvPr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9" name="Rounded Rectangular Callout 18">
            <a:extLst>
              <a:ext uri="{FF2B5EF4-FFF2-40B4-BE49-F238E27FC236}">
                <a16:creationId xmlns:a16="http://schemas.microsoft.com/office/drawing/2014/main" id="{F8F756E8-8642-F04F-8FD2-F14EB6333B9B}"/>
              </a:ext>
            </a:extLst>
          </p:cNvPr>
          <p:cNvSpPr/>
          <p:nvPr/>
        </p:nvSpPr>
        <p:spPr>
          <a:xfrm>
            <a:off x="1905000" y="1095167"/>
            <a:ext cx="4838760" cy="1644025"/>
          </a:xfrm>
          <a:prstGeom prst="wedgeRoundRectCallout">
            <a:avLst>
              <a:gd name="adj1" fmla="val -49475"/>
              <a:gd name="adj2" fmla="val 88984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18D8EB4-1327-204B-B60E-9123CDC4C3CA}"/>
              </a:ext>
            </a:extLst>
          </p:cNvPr>
          <p:cNvSpPr txBox="1"/>
          <p:nvPr/>
        </p:nvSpPr>
        <p:spPr>
          <a:xfrm>
            <a:off x="1962180" y="1421359"/>
            <a:ext cx="4724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Master The Curriculum" charset="0"/>
                <a:ea typeface="Master The Curriculum" charset="0"/>
                <a:cs typeface="Master The Curriculum" charset="0"/>
              </a:rPr>
              <a:t>First, we are going to look at some dots on the screen.</a:t>
            </a:r>
          </a:p>
        </p:txBody>
      </p:sp>
      <p:pic>
        <p:nvPicPr>
          <p:cNvPr id="21" name="Google Shape;1317;p28">
            <a:extLst>
              <a:ext uri="{FF2B5EF4-FFF2-40B4-BE49-F238E27FC236}">
                <a16:creationId xmlns:a16="http://schemas.microsoft.com/office/drawing/2014/main" id="{39D5353A-E024-BB40-9247-A91698C6F4A8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-2" b="142"/>
          <a:stretch/>
        </p:blipFill>
        <p:spPr>
          <a:xfrm>
            <a:off x="20099" y="2143760"/>
            <a:ext cx="2611342" cy="4395152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object 2">
            <a:extLst>
              <a:ext uri="{FF2B5EF4-FFF2-40B4-BE49-F238E27FC236}">
                <a16:creationId xmlns:a16="http://schemas.microsoft.com/office/drawing/2014/main" id="{E9074006-896E-374E-9A43-5FC182CDBD6B}"/>
              </a:ext>
            </a:extLst>
          </p:cNvPr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D4B52BF-1D00-FD44-9EA0-380530EF887A}"/>
              </a:ext>
            </a:extLst>
          </p:cNvPr>
          <p:cNvSpPr txBox="1"/>
          <p:nvPr/>
        </p:nvSpPr>
        <p:spPr>
          <a:xfrm>
            <a:off x="3678043" y="265045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sp>
        <p:nvSpPr>
          <p:cNvPr id="24" name="object 3">
            <a:extLst>
              <a:ext uri="{FF2B5EF4-FFF2-40B4-BE49-F238E27FC236}">
                <a16:creationId xmlns:a16="http://schemas.microsoft.com/office/drawing/2014/main" id="{AEA1114E-17DC-C743-AC59-A4E2DB35D5BB}"/>
              </a:ext>
            </a:extLst>
          </p:cNvPr>
          <p:cNvSpPr txBox="1">
            <a:spLocks/>
          </p:cNvSpPr>
          <p:nvPr/>
        </p:nvSpPr>
        <p:spPr>
          <a:xfrm>
            <a:off x="-1112320" y="304800"/>
            <a:ext cx="4926274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Lesson 4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78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597159" y="1012855"/>
            <a:ext cx="8305800" cy="1569660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You will see some dots on the screen.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Some of the dots will be red and some of them will be black.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Can you say how many dots there are altogether?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Can you show how many dots there are with your fingers?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pic>
        <p:nvPicPr>
          <p:cNvPr id="2050" name="Picture 2" descr="Domino, Game, Chain, Play, Numbers">
            <a:extLst>
              <a:ext uri="{FF2B5EF4-FFF2-40B4-BE49-F238E27FC236}">
                <a16:creationId xmlns:a16="http://schemas.microsoft.com/office/drawing/2014/main" id="{7419FF89-17C3-4E6B-AB77-58B5BBB1E3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895" y="3275194"/>
            <a:ext cx="2646211" cy="235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646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7860" y="1036434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dots are there altogether?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5" name="object 10">
            <a:extLst>
              <a:ext uri="{FF2B5EF4-FFF2-40B4-BE49-F238E27FC236}">
                <a16:creationId xmlns:a16="http://schemas.microsoft.com/office/drawing/2014/main" id="{A5C23E20-6FFC-490E-A60C-F9B30AC6526C}"/>
              </a:ext>
            </a:extLst>
          </p:cNvPr>
          <p:cNvSpPr txBox="1">
            <a:spLocks/>
          </p:cNvSpPr>
          <p:nvPr/>
        </p:nvSpPr>
        <p:spPr>
          <a:xfrm>
            <a:off x="20100" y="6378650"/>
            <a:ext cx="228500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5"/>
              </a:spcBef>
            </a:pPr>
            <a:r>
              <a:rPr lang="en-GB" sz="1600" spc="-114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 – Alive in 5! – Week 1: L1</a:t>
            </a:r>
            <a:endParaRPr lang="en-GB" sz="1600" spc="1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780FADE-570F-9540-B9DE-64A139B88628}"/>
              </a:ext>
            </a:extLst>
          </p:cNvPr>
          <p:cNvGrpSpPr/>
          <p:nvPr/>
        </p:nvGrpSpPr>
        <p:grpSpPr>
          <a:xfrm>
            <a:off x="3595586" y="3009026"/>
            <a:ext cx="1952829" cy="1726705"/>
            <a:chOff x="3437761" y="2477181"/>
            <a:chExt cx="1952829" cy="1726705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2D74002A-E3E7-7D46-9BAC-FA8079F57D8D}"/>
                </a:ext>
              </a:extLst>
            </p:cNvPr>
            <p:cNvGrpSpPr/>
            <p:nvPr/>
          </p:nvGrpSpPr>
          <p:grpSpPr>
            <a:xfrm>
              <a:off x="3437761" y="2477181"/>
              <a:ext cx="1952829" cy="540000"/>
              <a:chOff x="3424922" y="2488331"/>
              <a:chExt cx="1952829" cy="540000"/>
            </a:xfrm>
          </p:grpSpPr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B5F469F2-8336-C046-BE3B-1EBF5151E0C8}"/>
                  </a:ext>
                </a:extLst>
              </p:cNvPr>
              <p:cNvSpPr/>
              <p:nvPr/>
            </p:nvSpPr>
            <p:spPr>
              <a:xfrm>
                <a:off x="3424922" y="2488331"/>
                <a:ext cx="540000" cy="5400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AF5B38C7-45F2-4247-87CD-C2D80F450431}"/>
                  </a:ext>
                </a:extLst>
              </p:cNvPr>
              <p:cNvSpPr/>
              <p:nvPr/>
            </p:nvSpPr>
            <p:spPr>
              <a:xfrm>
                <a:off x="4837751" y="2488331"/>
                <a:ext cx="540000" cy="5400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4391D1B5-C877-3E40-8513-1FD2A6DDA5A1}"/>
                </a:ext>
              </a:extLst>
            </p:cNvPr>
            <p:cNvSpPr/>
            <p:nvPr/>
          </p:nvSpPr>
          <p:spPr>
            <a:xfrm>
              <a:off x="3446655" y="3656585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8386C37-9D9B-0A49-BC3D-4A8F8F72828D}"/>
                </a:ext>
              </a:extLst>
            </p:cNvPr>
            <p:cNvSpPr/>
            <p:nvPr/>
          </p:nvSpPr>
          <p:spPr>
            <a:xfrm>
              <a:off x="4850590" y="3663886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94162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68F82F8-1C26-48F2-B09A-3EA9D110B7F0}"/>
              </a:ext>
            </a:extLst>
          </p:cNvPr>
          <p:cNvGrpSpPr/>
          <p:nvPr/>
        </p:nvGrpSpPr>
        <p:grpSpPr>
          <a:xfrm>
            <a:off x="3595586" y="3009026"/>
            <a:ext cx="1952829" cy="1726705"/>
            <a:chOff x="3437761" y="2477181"/>
            <a:chExt cx="1952829" cy="1726705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750FA04F-7F59-48EC-A712-C1D6B9469977}"/>
                </a:ext>
              </a:extLst>
            </p:cNvPr>
            <p:cNvGrpSpPr/>
            <p:nvPr/>
          </p:nvGrpSpPr>
          <p:grpSpPr>
            <a:xfrm>
              <a:off x="3437761" y="2477181"/>
              <a:ext cx="1952829" cy="540000"/>
              <a:chOff x="3424922" y="2488331"/>
              <a:chExt cx="1952829" cy="540000"/>
            </a:xfrm>
          </p:grpSpPr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39F8CDA4-3C25-425D-8528-8764347D2030}"/>
                  </a:ext>
                </a:extLst>
              </p:cNvPr>
              <p:cNvSpPr/>
              <p:nvPr/>
            </p:nvSpPr>
            <p:spPr>
              <a:xfrm>
                <a:off x="3424922" y="2488331"/>
                <a:ext cx="540000" cy="5400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64D429A0-35F1-497B-B821-39C81FAE2BDB}"/>
                  </a:ext>
                </a:extLst>
              </p:cNvPr>
              <p:cNvSpPr/>
              <p:nvPr/>
            </p:nvSpPr>
            <p:spPr>
              <a:xfrm>
                <a:off x="4837751" y="2488331"/>
                <a:ext cx="540000" cy="5400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C9EB7B23-4EF4-49B6-8632-771EAEECA58B}"/>
                </a:ext>
              </a:extLst>
            </p:cNvPr>
            <p:cNvSpPr/>
            <p:nvPr/>
          </p:nvSpPr>
          <p:spPr>
            <a:xfrm>
              <a:off x="3446655" y="3656585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7E33A31A-6B58-4AEB-BFE9-3602E52EAD84}"/>
                </a:ext>
              </a:extLst>
            </p:cNvPr>
            <p:cNvSpPr/>
            <p:nvPr/>
          </p:nvSpPr>
          <p:spPr>
            <a:xfrm>
              <a:off x="4850590" y="3663886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F6C129-38A6-4A89-9BFB-2D7C6A73D8AE}"/>
              </a:ext>
            </a:extLst>
          </p:cNvPr>
          <p:cNvSpPr/>
          <p:nvPr/>
        </p:nvSpPr>
        <p:spPr>
          <a:xfrm>
            <a:off x="4233594" y="5061303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97338BD-7B71-5D47-9E92-2D1905EB1A28}"/>
              </a:ext>
            </a:extLst>
          </p:cNvPr>
          <p:cNvSpPr txBox="1"/>
          <p:nvPr/>
        </p:nvSpPr>
        <p:spPr>
          <a:xfrm>
            <a:off x="1727860" y="1036434"/>
            <a:ext cx="568828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That’s right there are 4 dots.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3 black dots and 1 red dot.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Altogether there are 4 dots.  </a:t>
            </a:r>
          </a:p>
        </p:txBody>
      </p:sp>
    </p:spTree>
    <p:extLst>
      <p:ext uri="{BB962C8B-B14F-4D97-AF65-F5344CB8AC3E}">
        <p14:creationId xmlns:p14="http://schemas.microsoft.com/office/powerpoint/2010/main" val="413078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0287CC4-193E-4FE6-9D13-CBB052AC866A}"/>
              </a:ext>
            </a:extLst>
          </p:cNvPr>
          <p:cNvGrpSpPr/>
          <p:nvPr/>
        </p:nvGrpSpPr>
        <p:grpSpPr>
          <a:xfrm>
            <a:off x="3595586" y="3009026"/>
            <a:ext cx="1952829" cy="1726705"/>
            <a:chOff x="3437761" y="2477181"/>
            <a:chExt cx="1952829" cy="1726705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9807CF3-8AFD-479B-879F-B28461E3BAC7}"/>
                </a:ext>
              </a:extLst>
            </p:cNvPr>
            <p:cNvSpPr/>
            <p:nvPr/>
          </p:nvSpPr>
          <p:spPr>
            <a:xfrm>
              <a:off x="3437761" y="2477181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F3A2DAB3-56AB-41BB-93D7-7B20CD13B5B3}"/>
                </a:ext>
              </a:extLst>
            </p:cNvPr>
            <p:cNvSpPr/>
            <p:nvPr/>
          </p:nvSpPr>
          <p:spPr>
            <a:xfrm>
              <a:off x="4850590" y="3663886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675FFEB8-B38F-4479-B423-0FFA23ADCD2E}"/>
              </a:ext>
            </a:extLst>
          </p:cNvPr>
          <p:cNvSpPr txBox="1"/>
          <p:nvPr/>
        </p:nvSpPr>
        <p:spPr>
          <a:xfrm>
            <a:off x="1727860" y="1036434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dots are there now?</a:t>
            </a:r>
          </a:p>
        </p:txBody>
      </p:sp>
    </p:spTree>
    <p:extLst>
      <p:ext uri="{BB962C8B-B14F-4D97-AF65-F5344CB8AC3E}">
        <p14:creationId xmlns:p14="http://schemas.microsoft.com/office/powerpoint/2010/main" val="113604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5" name="object 10">
            <a:extLst>
              <a:ext uri="{FF2B5EF4-FFF2-40B4-BE49-F238E27FC236}">
                <a16:creationId xmlns:a16="http://schemas.microsoft.com/office/drawing/2014/main" id="{A5C23E20-6FFC-490E-A60C-F9B30AC6526C}"/>
              </a:ext>
            </a:extLst>
          </p:cNvPr>
          <p:cNvSpPr txBox="1">
            <a:spLocks/>
          </p:cNvSpPr>
          <p:nvPr/>
        </p:nvSpPr>
        <p:spPr>
          <a:xfrm>
            <a:off x="20100" y="6378650"/>
            <a:ext cx="228500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5"/>
              </a:spcBef>
            </a:pPr>
            <a:r>
              <a:rPr lang="en-GB" sz="1600" spc="-114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 – Alive in 5! – Week 1: L1</a:t>
            </a:r>
            <a:endParaRPr lang="en-GB" sz="1600" spc="1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0287CC4-193E-4FE6-9D13-CBB052AC866A}"/>
              </a:ext>
            </a:extLst>
          </p:cNvPr>
          <p:cNvGrpSpPr/>
          <p:nvPr/>
        </p:nvGrpSpPr>
        <p:grpSpPr>
          <a:xfrm>
            <a:off x="3595586" y="3009026"/>
            <a:ext cx="1952829" cy="1726705"/>
            <a:chOff x="3437761" y="2477181"/>
            <a:chExt cx="1952829" cy="1726705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9807CF3-8AFD-479B-879F-B28461E3BAC7}"/>
                </a:ext>
              </a:extLst>
            </p:cNvPr>
            <p:cNvSpPr/>
            <p:nvPr/>
          </p:nvSpPr>
          <p:spPr>
            <a:xfrm>
              <a:off x="3437761" y="2477181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F3A2DAB3-56AB-41BB-93D7-7B20CD13B5B3}"/>
                </a:ext>
              </a:extLst>
            </p:cNvPr>
            <p:cNvSpPr/>
            <p:nvPr/>
          </p:nvSpPr>
          <p:spPr>
            <a:xfrm>
              <a:off x="4850590" y="3663886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AE1070B-860F-4D32-AC06-43F35FBA59FF}"/>
              </a:ext>
            </a:extLst>
          </p:cNvPr>
          <p:cNvSpPr/>
          <p:nvPr/>
        </p:nvSpPr>
        <p:spPr>
          <a:xfrm>
            <a:off x="4233594" y="5061303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21E607D-B9A6-495D-AE5E-514FB0688E2D}"/>
              </a:ext>
            </a:extLst>
          </p:cNvPr>
          <p:cNvSpPr txBox="1"/>
          <p:nvPr/>
        </p:nvSpPr>
        <p:spPr>
          <a:xfrm>
            <a:off x="1727860" y="1036434"/>
            <a:ext cx="568828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are 2 dots.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is 1 black dot and 1 red dot.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 there are two dots altogether. </a:t>
            </a:r>
          </a:p>
        </p:txBody>
      </p:sp>
    </p:spTree>
    <p:extLst>
      <p:ext uri="{BB962C8B-B14F-4D97-AF65-F5344CB8AC3E}">
        <p14:creationId xmlns:p14="http://schemas.microsoft.com/office/powerpoint/2010/main" val="2226840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630054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5" name="object 10">
            <a:extLst>
              <a:ext uri="{FF2B5EF4-FFF2-40B4-BE49-F238E27FC236}">
                <a16:creationId xmlns:a16="http://schemas.microsoft.com/office/drawing/2014/main" id="{A5C23E20-6FFC-490E-A60C-F9B30AC6526C}"/>
              </a:ext>
            </a:extLst>
          </p:cNvPr>
          <p:cNvSpPr txBox="1">
            <a:spLocks/>
          </p:cNvSpPr>
          <p:nvPr/>
        </p:nvSpPr>
        <p:spPr>
          <a:xfrm>
            <a:off x="20100" y="6378650"/>
            <a:ext cx="228500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5"/>
              </a:spcBef>
            </a:pPr>
            <a:r>
              <a:rPr lang="en-GB" sz="1600" spc="-114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 – Alive in 5! – Week 1: L1</a:t>
            </a:r>
            <a:endParaRPr lang="en-GB" sz="1600" spc="1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9807CF3-8AFD-479B-879F-B28461E3BAC7}"/>
              </a:ext>
            </a:extLst>
          </p:cNvPr>
          <p:cNvSpPr/>
          <p:nvPr/>
        </p:nvSpPr>
        <p:spPr>
          <a:xfrm>
            <a:off x="4302000" y="3009026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05861E-5437-4EA8-B43E-A30BEED849A0}"/>
              </a:ext>
            </a:extLst>
          </p:cNvPr>
          <p:cNvSpPr txBox="1"/>
          <p:nvPr/>
        </p:nvSpPr>
        <p:spPr>
          <a:xfrm>
            <a:off x="1727860" y="1044500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dots are there this time? </a:t>
            </a:r>
          </a:p>
        </p:txBody>
      </p:sp>
    </p:spTree>
    <p:extLst>
      <p:ext uri="{BB962C8B-B14F-4D97-AF65-F5344CB8AC3E}">
        <p14:creationId xmlns:p14="http://schemas.microsoft.com/office/powerpoint/2010/main" val="220415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5" name="object 10">
            <a:extLst>
              <a:ext uri="{FF2B5EF4-FFF2-40B4-BE49-F238E27FC236}">
                <a16:creationId xmlns:a16="http://schemas.microsoft.com/office/drawing/2014/main" id="{A5C23E20-6FFC-490E-A60C-F9B30AC6526C}"/>
              </a:ext>
            </a:extLst>
          </p:cNvPr>
          <p:cNvSpPr txBox="1">
            <a:spLocks/>
          </p:cNvSpPr>
          <p:nvPr/>
        </p:nvSpPr>
        <p:spPr>
          <a:xfrm>
            <a:off x="20100" y="6378650"/>
            <a:ext cx="228500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5"/>
              </a:spcBef>
            </a:pPr>
            <a:r>
              <a:rPr lang="en-GB" sz="1600" spc="-114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 – Alive in 5! – Week 1: L1</a:t>
            </a:r>
            <a:endParaRPr lang="en-GB" sz="1600" spc="1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9807CF3-8AFD-479B-879F-B28461E3BAC7}"/>
              </a:ext>
            </a:extLst>
          </p:cNvPr>
          <p:cNvSpPr/>
          <p:nvPr/>
        </p:nvSpPr>
        <p:spPr>
          <a:xfrm>
            <a:off x="4302000" y="3009026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A4D24AE8-36CA-4E8C-A1ED-4D627FE83747}"/>
              </a:ext>
            </a:extLst>
          </p:cNvPr>
          <p:cNvSpPr/>
          <p:nvPr/>
        </p:nvSpPr>
        <p:spPr>
          <a:xfrm>
            <a:off x="4233594" y="5061303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91D5549-B290-44E7-8FCD-7FB239314A4A}"/>
              </a:ext>
            </a:extLst>
          </p:cNvPr>
          <p:cNvSpPr txBox="1"/>
          <p:nvPr/>
        </p:nvSpPr>
        <p:spPr>
          <a:xfrm>
            <a:off x="1727860" y="1044500"/>
            <a:ext cx="568828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is 1 dot 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have only got 1 red dot this time.  </a:t>
            </a:r>
          </a:p>
        </p:txBody>
      </p:sp>
    </p:spTree>
    <p:extLst>
      <p:ext uri="{BB962C8B-B14F-4D97-AF65-F5344CB8AC3E}">
        <p14:creationId xmlns:p14="http://schemas.microsoft.com/office/powerpoint/2010/main" val="239523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0"/>
            <a:ext cx="51031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9807CF3-8AFD-479B-879F-B28461E3BAC7}"/>
              </a:ext>
            </a:extLst>
          </p:cNvPr>
          <p:cNvSpPr/>
          <p:nvPr/>
        </p:nvSpPr>
        <p:spPr>
          <a:xfrm>
            <a:off x="3120124" y="2401339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3A2DAB3-56AB-41BB-93D7-7B20CD13B5B3}"/>
              </a:ext>
            </a:extLst>
          </p:cNvPr>
          <p:cNvSpPr/>
          <p:nvPr/>
        </p:nvSpPr>
        <p:spPr>
          <a:xfrm>
            <a:off x="5368608" y="4358843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5FFEB8-B38F-4479-B423-0FFA23ADCD2E}"/>
              </a:ext>
            </a:extLst>
          </p:cNvPr>
          <p:cNvSpPr txBox="1"/>
          <p:nvPr/>
        </p:nvSpPr>
        <p:spPr>
          <a:xfrm>
            <a:off x="1727860" y="1036434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dots are there now?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6DFDAC4-FF42-4FB4-8BCC-14395CF6F340}"/>
              </a:ext>
            </a:extLst>
          </p:cNvPr>
          <p:cNvSpPr/>
          <p:nvPr/>
        </p:nvSpPr>
        <p:spPr>
          <a:xfrm>
            <a:off x="4200162" y="3310006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88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5" name="object 10">
            <a:extLst>
              <a:ext uri="{FF2B5EF4-FFF2-40B4-BE49-F238E27FC236}">
                <a16:creationId xmlns:a16="http://schemas.microsoft.com/office/drawing/2014/main" id="{A5C23E20-6FFC-490E-A60C-F9B30AC6526C}"/>
              </a:ext>
            </a:extLst>
          </p:cNvPr>
          <p:cNvSpPr txBox="1">
            <a:spLocks/>
          </p:cNvSpPr>
          <p:nvPr/>
        </p:nvSpPr>
        <p:spPr>
          <a:xfrm>
            <a:off x="20100" y="6378650"/>
            <a:ext cx="228500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5"/>
              </a:spcBef>
            </a:pPr>
            <a:r>
              <a:rPr lang="en-GB" sz="1600" spc="-114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 – Alive in 5! – Week 1: L1</a:t>
            </a:r>
            <a:endParaRPr lang="en-GB" sz="1600" spc="1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AE1070B-860F-4D32-AC06-43F35FBA59FF}"/>
              </a:ext>
            </a:extLst>
          </p:cNvPr>
          <p:cNvSpPr/>
          <p:nvPr/>
        </p:nvSpPr>
        <p:spPr>
          <a:xfrm>
            <a:off x="4233594" y="5061303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21E607D-B9A6-495D-AE5E-514FB0688E2D}"/>
              </a:ext>
            </a:extLst>
          </p:cNvPr>
          <p:cNvSpPr txBox="1"/>
          <p:nvPr/>
        </p:nvSpPr>
        <p:spPr>
          <a:xfrm>
            <a:off x="1727860" y="1036434"/>
            <a:ext cx="568828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That’s right there are 3 dots.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is 1 black dot and 2 red dots.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 there are 3 dots altogether. 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778EF2A-0117-4441-B59E-16AE8CD4B9FD}"/>
              </a:ext>
            </a:extLst>
          </p:cNvPr>
          <p:cNvSpPr/>
          <p:nvPr/>
        </p:nvSpPr>
        <p:spPr>
          <a:xfrm>
            <a:off x="3120124" y="2401339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1C6F000-BAF6-45C9-8BE6-657B03ADE1AF}"/>
              </a:ext>
            </a:extLst>
          </p:cNvPr>
          <p:cNvSpPr/>
          <p:nvPr/>
        </p:nvSpPr>
        <p:spPr>
          <a:xfrm>
            <a:off x="5368608" y="4358843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79D4386-55F0-4BDE-9FE8-8FB6F442D590}"/>
              </a:ext>
            </a:extLst>
          </p:cNvPr>
          <p:cNvSpPr/>
          <p:nvPr/>
        </p:nvSpPr>
        <p:spPr>
          <a:xfrm>
            <a:off x="4200162" y="3310006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5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0"/>
            <a:ext cx="695368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5" name="object 10">
            <a:extLst>
              <a:ext uri="{FF2B5EF4-FFF2-40B4-BE49-F238E27FC236}">
                <a16:creationId xmlns:a16="http://schemas.microsoft.com/office/drawing/2014/main" id="{A5C23E20-6FFC-490E-A60C-F9B30AC6526C}"/>
              </a:ext>
            </a:extLst>
          </p:cNvPr>
          <p:cNvSpPr txBox="1">
            <a:spLocks/>
          </p:cNvSpPr>
          <p:nvPr/>
        </p:nvSpPr>
        <p:spPr>
          <a:xfrm>
            <a:off x="20100" y="6378650"/>
            <a:ext cx="228500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5"/>
              </a:spcBef>
            </a:pPr>
            <a:r>
              <a:rPr lang="en-GB" sz="1600" spc="-114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 – Alive in 5! – Week 1: L1</a:t>
            </a:r>
            <a:endParaRPr lang="en-GB" sz="1600" spc="1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05861E-5437-4EA8-B43E-A30BEED849A0}"/>
              </a:ext>
            </a:extLst>
          </p:cNvPr>
          <p:cNvSpPr txBox="1"/>
          <p:nvPr/>
        </p:nvSpPr>
        <p:spPr>
          <a:xfrm>
            <a:off x="1727860" y="1044500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dots are there this time? 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9D10765-0455-4742-97BB-1F0F994CA770}"/>
              </a:ext>
            </a:extLst>
          </p:cNvPr>
          <p:cNvGrpSpPr/>
          <p:nvPr/>
        </p:nvGrpSpPr>
        <p:grpSpPr>
          <a:xfrm>
            <a:off x="3595585" y="2887728"/>
            <a:ext cx="1952829" cy="1726705"/>
            <a:chOff x="3437761" y="2477181"/>
            <a:chExt cx="1952829" cy="1726705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4387ED6A-E9D2-44E8-8CBA-CAF3A7E29AA6}"/>
                </a:ext>
              </a:extLst>
            </p:cNvPr>
            <p:cNvGrpSpPr/>
            <p:nvPr/>
          </p:nvGrpSpPr>
          <p:grpSpPr>
            <a:xfrm>
              <a:off x="3437761" y="2477181"/>
              <a:ext cx="1952829" cy="540000"/>
              <a:chOff x="3424922" y="2488331"/>
              <a:chExt cx="1952829" cy="540000"/>
            </a:xfrm>
          </p:grpSpPr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37505003-7750-4381-82FC-E3743D78BF93}"/>
                  </a:ext>
                </a:extLst>
              </p:cNvPr>
              <p:cNvSpPr/>
              <p:nvPr/>
            </p:nvSpPr>
            <p:spPr>
              <a:xfrm>
                <a:off x="3424922" y="2488331"/>
                <a:ext cx="540000" cy="5400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38606062-7C69-4532-911E-B3C2D8B30DF5}"/>
                  </a:ext>
                </a:extLst>
              </p:cNvPr>
              <p:cNvSpPr/>
              <p:nvPr/>
            </p:nvSpPr>
            <p:spPr>
              <a:xfrm>
                <a:off x="4837751" y="2488331"/>
                <a:ext cx="540000" cy="5400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BC908690-49E3-4773-A1C2-E6EFCB7E818A}"/>
                </a:ext>
              </a:extLst>
            </p:cNvPr>
            <p:cNvSpPr/>
            <p:nvPr/>
          </p:nvSpPr>
          <p:spPr>
            <a:xfrm>
              <a:off x="3446655" y="3656585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4548FC02-8A8C-486F-827E-72ADA24AAD27}"/>
                </a:ext>
              </a:extLst>
            </p:cNvPr>
            <p:cNvSpPr/>
            <p:nvPr/>
          </p:nvSpPr>
          <p:spPr>
            <a:xfrm>
              <a:off x="4850590" y="3663886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Oval 25">
            <a:extLst>
              <a:ext uri="{FF2B5EF4-FFF2-40B4-BE49-F238E27FC236}">
                <a16:creationId xmlns:a16="http://schemas.microsoft.com/office/drawing/2014/main" id="{D9E60DA3-1827-427D-B1E7-C88E8E353078}"/>
              </a:ext>
            </a:extLst>
          </p:cNvPr>
          <p:cNvSpPr/>
          <p:nvPr/>
        </p:nvSpPr>
        <p:spPr>
          <a:xfrm>
            <a:off x="4302000" y="3427728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53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640940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5" name="object 10">
            <a:extLst>
              <a:ext uri="{FF2B5EF4-FFF2-40B4-BE49-F238E27FC236}">
                <a16:creationId xmlns:a16="http://schemas.microsoft.com/office/drawing/2014/main" id="{A5C23E20-6FFC-490E-A60C-F9B30AC6526C}"/>
              </a:ext>
            </a:extLst>
          </p:cNvPr>
          <p:cNvSpPr txBox="1">
            <a:spLocks/>
          </p:cNvSpPr>
          <p:nvPr/>
        </p:nvSpPr>
        <p:spPr>
          <a:xfrm>
            <a:off x="20100" y="6378650"/>
            <a:ext cx="228500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5"/>
              </a:spcBef>
            </a:pPr>
            <a:r>
              <a:rPr lang="en-GB" sz="1600" spc="-114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 – Alive in 5! – Week 1: L1</a:t>
            </a:r>
            <a:endParaRPr lang="en-GB" sz="1600" spc="1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A4D24AE8-36CA-4E8C-A1ED-4D627FE83747}"/>
              </a:ext>
            </a:extLst>
          </p:cNvPr>
          <p:cNvSpPr/>
          <p:nvPr/>
        </p:nvSpPr>
        <p:spPr>
          <a:xfrm>
            <a:off x="4233594" y="5061303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91D5549-B290-44E7-8FCD-7FB239314A4A}"/>
              </a:ext>
            </a:extLst>
          </p:cNvPr>
          <p:cNvSpPr txBox="1"/>
          <p:nvPr/>
        </p:nvSpPr>
        <p:spPr>
          <a:xfrm>
            <a:off x="1727860" y="1044500"/>
            <a:ext cx="568828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are 5 dots 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3 black dots and 2 red dots.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So, there are 5 dots altogether. 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C6C0880-8BC1-4D4A-A69F-3A625473DA23}"/>
              </a:ext>
            </a:extLst>
          </p:cNvPr>
          <p:cNvGrpSpPr/>
          <p:nvPr/>
        </p:nvGrpSpPr>
        <p:grpSpPr>
          <a:xfrm>
            <a:off x="3595585" y="2887728"/>
            <a:ext cx="1952829" cy="1726705"/>
            <a:chOff x="3437761" y="2477181"/>
            <a:chExt cx="1952829" cy="1726705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D67D9AEA-A92E-4B5A-A6D5-36A564DF1500}"/>
                </a:ext>
              </a:extLst>
            </p:cNvPr>
            <p:cNvGrpSpPr/>
            <p:nvPr/>
          </p:nvGrpSpPr>
          <p:grpSpPr>
            <a:xfrm>
              <a:off x="3437761" y="2477181"/>
              <a:ext cx="1952829" cy="540000"/>
              <a:chOff x="3424922" y="2488331"/>
              <a:chExt cx="1952829" cy="540000"/>
            </a:xfrm>
          </p:grpSpPr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565FB09F-8C1C-4899-BD44-E1C7607A870D}"/>
                  </a:ext>
                </a:extLst>
              </p:cNvPr>
              <p:cNvSpPr/>
              <p:nvPr/>
            </p:nvSpPr>
            <p:spPr>
              <a:xfrm>
                <a:off x="3424922" y="2488331"/>
                <a:ext cx="540000" cy="5400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9FEA7F66-04D2-4557-96B5-1ECC8D159087}"/>
                  </a:ext>
                </a:extLst>
              </p:cNvPr>
              <p:cNvSpPr/>
              <p:nvPr/>
            </p:nvSpPr>
            <p:spPr>
              <a:xfrm>
                <a:off x="4837751" y="2488331"/>
                <a:ext cx="540000" cy="5400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87AE22B2-68A3-41FB-9A3E-0FC50DB4F1D0}"/>
                </a:ext>
              </a:extLst>
            </p:cNvPr>
            <p:cNvSpPr/>
            <p:nvPr/>
          </p:nvSpPr>
          <p:spPr>
            <a:xfrm>
              <a:off x="3446655" y="3656585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5A355FE-3AE9-42D6-B1C9-40AF4BBADA7C}"/>
                </a:ext>
              </a:extLst>
            </p:cNvPr>
            <p:cNvSpPr/>
            <p:nvPr/>
          </p:nvSpPr>
          <p:spPr>
            <a:xfrm>
              <a:off x="4850590" y="3663886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id="{CD6082D0-EAAB-41AD-9532-97EA04056B03}"/>
              </a:ext>
            </a:extLst>
          </p:cNvPr>
          <p:cNvSpPr/>
          <p:nvPr/>
        </p:nvSpPr>
        <p:spPr>
          <a:xfrm>
            <a:off x="4302000" y="3427728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011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are going to be learning a rhyme today.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currant buns are there here?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upcake, Dessert, Swet, Cherry, Red">
            <a:extLst>
              <a:ext uri="{FF2B5EF4-FFF2-40B4-BE49-F238E27FC236}">
                <a16:creationId xmlns:a16="http://schemas.microsoft.com/office/drawing/2014/main" id="{340C1854-82C5-4EFD-81E5-F3B037E16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034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upcake, Dessert, Swet, Cherry, Red">
            <a:extLst>
              <a:ext uri="{FF2B5EF4-FFF2-40B4-BE49-F238E27FC236}">
                <a16:creationId xmlns:a16="http://schemas.microsoft.com/office/drawing/2014/main" id="{78FA46CF-7EE8-40AE-94A3-19533CED3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973" y="2666647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upcake, Dessert, Swet, Cherry, Red">
            <a:extLst>
              <a:ext uri="{FF2B5EF4-FFF2-40B4-BE49-F238E27FC236}">
                <a16:creationId xmlns:a16="http://schemas.microsoft.com/office/drawing/2014/main" id="{FB5556CD-E890-4331-95FE-AC6528ED4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080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627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5 currant buns.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upcake, Dessert, Swet, Cherry, Red">
            <a:extLst>
              <a:ext uri="{FF2B5EF4-FFF2-40B4-BE49-F238E27FC236}">
                <a16:creationId xmlns:a16="http://schemas.microsoft.com/office/drawing/2014/main" id="{340C1854-82C5-4EFD-81E5-F3B037E16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034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upcake, Dessert, Swet, Cherry, Red">
            <a:extLst>
              <a:ext uri="{FF2B5EF4-FFF2-40B4-BE49-F238E27FC236}">
                <a16:creationId xmlns:a16="http://schemas.microsoft.com/office/drawing/2014/main" id="{78FA46CF-7EE8-40AE-94A3-19533CED3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973" y="2666647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upcake, Dessert, Swet, Cherry, Red">
            <a:extLst>
              <a:ext uri="{FF2B5EF4-FFF2-40B4-BE49-F238E27FC236}">
                <a16:creationId xmlns:a16="http://schemas.microsoft.com/office/drawing/2014/main" id="{FB5556CD-E890-4331-95FE-AC6528ED4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080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8F304F79-4A35-45FE-8359-B8861049EB90}"/>
              </a:ext>
            </a:extLst>
          </p:cNvPr>
          <p:cNvSpPr/>
          <p:nvPr/>
        </p:nvSpPr>
        <p:spPr>
          <a:xfrm>
            <a:off x="7684860" y="4196779"/>
            <a:ext cx="676811" cy="867818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664BE877-68F9-48E8-A346-482A455CF423}"/>
              </a:ext>
            </a:extLst>
          </p:cNvPr>
          <p:cNvSpPr/>
          <p:nvPr/>
        </p:nvSpPr>
        <p:spPr>
          <a:xfrm>
            <a:off x="2535533" y="4175176"/>
            <a:ext cx="676811" cy="834400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B23E6C5-E8C6-4186-AFB7-DC6769EB65AD}"/>
              </a:ext>
            </a:extLst>
          </p:cNvPr>
          <p:cNvSpPr/>
          <p:nvPr/>
        </p:nvSpPr>
        <p:spPr>
          <a:xfrm>
            <a:off x="4273640" y="4141758"/>
            <a:ext cx="676811" cy="867818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3B08E049-73A1-4688-80D6-D8CB8C9D8A3E}"/>
              </a:ext>
            </a:extLst>
          </p:cNvPr>
          <p:cNvSpPr/>
          <p:nvPr/>
        </p:nvSpPr>
        <p:spPr>
          <a:xfrm>
            <a:off x="5946753" y="4158467"/>
            <a:ext cx="676811" cy="867818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A91709D-F994-42B1-94B9-D47CA13532F1}"/>
              </a:ext>
            </a:extLst>
          </p:cNvPr>
          <p:cNvSpPr/>
          <p:nvPr/>
        </p:nvSpPr>
        <p:spPr>
          <a:xfrm>
            <a:off x="890092" y="4196779"/>
            <a:ext cx="676811" cy="867818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231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134588" y="1012855"/>
            <a:ext cx="6874824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can show this on our 5 frame.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5 counters to represent the 5 currant buns.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5 frame is full. 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upcake, Dessert, Swet, Cherry, Red">
            <a:extLst>
              <a:ext uri="{FF2B5EF4-FFF2-40B4-BE49-F238E27FC236}">
                <a16:creationId xmlns:a16="http://schemas.microsoft.com/office/drawing/2014/main" id="{340C1854-82C5-4EFD-81E5-F3B037E16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034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upcake, Dessert, Swet, Cherry, Red">
            <a:extLst>
              <a:ext uri="{FF2B5EF4-FFF2-40B4-BE49-F238E27FC236}">
                <a16:creationId xmlns:a16="http://schemas.microsoft.com/office/drawing/2014/main" id="{78FA46CF-7EE8-40AE-94A3-19533CED3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973" y="2666647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upcake, Dessert, Swet, Cherry, Red">
            <a:extLst>
              <a:ext uri="{FF2B5EF4-FFF2-40B4-BE49-F238E27FC236}">
                <a16:creationId xmlns:a16="http://schemas.microsoft.com/office/drawing/2014/main" id="{FB5556CD-E890-4331-95FE-AC6528ED4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080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46AD3453-47DA-40FA-BC9D-34D81CC6C8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0391373"/>
              </p:ext>
            </p:extLst>
          </p:nvPr>
        </p:nvGraphicFramePr>
        <p:xfrm>
          <a:off x="1541495" y="4695302"/>
          <a:ext cx="6061010" cy="99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202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992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64F33E87-D835-4127-9B97-5FFD345C2AD0}"/>
              </a:ext>
            </a:extLst>
          </p:cNvPr>
          <p:cNvSpPr/>
          <p:nvPr/>
        </p:nvSpPr>
        <p:spPr>
          <a:xfrm>
            <a:off x="1781311" y="4821361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4AD64536-6608-4FA8-94DF-A891D4ED50EE}"/>
              </a:ext>
            </a:extLst>
          </p:cNvPr>
          <p:cNvSpPr/>
          <p:nvPr/>
        </p:nvSpPr>
        <p:spPr>
          <a:xfrm>
            <a:off x="2992800" y="4831521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322527A6-4887-45F1-B32C-FF5FCA061040}"/>
              </a:ext>
            </a:extLst>
          </p:cNvPr>
          <p:cNvSpPr/>
          <p:nvPr/>
        </p:nvSpPr>
        <p:spPr>
          <a:xfrm>
            <a:off x="4212000" y="4821361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1BE908D6-0FC4-4293-BCD4-1BBAAC54F6DF}"/>
              </a:ext>
            </a:extLst>
          </p:cNvPr>
          <p:cNvSpPr/>
          <p:nvPr/>
        </p:nvSpPr>
        <p:spPr>
          <a:xfrm>
            <a:off x="5418961" y="4831521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E21313D-2B40-45EA-9DE0-8AD1BC3A821C}"/>
              </a:ext>
            </a:extLst>
          </p:cNvPr>
          <p:cNvSpPr/>
          <p:nvPr/>
        </p:nvSpPr>
        <p:spPr>
          <a:xfrm>
            <a:off x="6625922" y="4831521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7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 5.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upcake, Dessert, Swet, Cherry, Red">
            <a:extLst>
              <a:ext uri="{FF2B5EF4-FFF2-40B4-BE49-F238E27FC236}">
                <a16:creationId xmlns:a16="http://schemas.microsoft.com/office/drawing/2014/main" id="{340C1854-82C5-4EFD-81E5-F3B037E16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034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upcake, Dessert, Swet, Cherry, Red">
            <a:extLst>
              <a:ext uri="{FF2B5EF4-FFF2-40B4-BE49-F238E27FC236}">
                <a16:creationId xmlns:a16="http://schemas.microsoft.com/office/drawing/2014/main" id="{78FA46CF-7EE8-40AE-94A3-19533CED3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973" y="2666647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upcake, Dessert, Swet, Cherry, Red">
            <a:extLst>
              <a:ext uri="{FF2B5EF4-FFF2-40B4-BE49-F238E27FC236}">
                <a16:creationId xmlns:a16="http://schemas.microsoft.com/office/drawing/2014/main" id="{FB5556CD-E890-4331-95FE-AC6528ED4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080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46AD3453-47DA-40FA-BC9D-34D81CC6C819}"/>
              </a:ext>
            </a:extLst>
          </p:cNvPr>
          <p:cNvGraphicFramePr>
            <a:graphicFrameLocks noGrp="1"/>
          </p:cNvGraphicFramePr>
          <p:nvPr/>
        </p:nvGraphicFramePr>
        <p:xfrm>
          <a:off x="1541495" y="4695302"/>
          <a:ext cx="6061010" cy="99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202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992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64F33E87-D835-4127-9B97-5FFD345C2AD0}"/>
              </a:ext>
            </a:extLst>
          </p:cNvPr>
          <p:cNvSpPr/>
          <p:nvPr/>
        </p:nvSpPr>
        <p:spPr>
          <a:xfrm>
            <a:off x="1781311" y="4821361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4AD64536-6608-4FA8-94DF-A891D4ED50EE}"/>
              </a:ext>
            </a:extLst>
          </p:cNvPr>
          <p:cNvSpPr/>
          <p:nvPr/>
        </p:nvSpPr>
        <p:spPr>
          <a:xfrm>
            <a:off x="2992800" y="4831521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322527A6-4887-45F1-B32C-FF5FCA061040}"/>
              </a:ext>
            </a:extLst>
          </p:cNvPr>
          <p:cNvSpPr/>
          <p:nvPr/>
        </p:nvSpPr>
        <p:spPr>
          <a:xfrm>
            <a:off x="4212000" y="4821361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1BE908D6-0FC4-4293-BCD4-1BBAAC54F6DF}"/>
              </a:ext>
            </a:extLst>
          </p:cNvPr>
          <p:cNvSpPr/>
          <p:nvPr/>
        </p:nvSpPr>
        <p:spPr>
          <a:xfrm>
            <a:off x="5418961" y="4831521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E21313D-2B40-45EA-9DE0-8AD1BC3A821C}"/>
              </a:ext>
            </a:extLst>
          </p:cNvPr>
          <p:cNvSpPr/>
          <p:nvPr/>
        </p:nvSpPr>
        <p:spPr>
          <a:xfrm>
            <a:off x="6625922" y="4831521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479C6539-33F6-484D-89C5-12A71BD701FC}"/>
              </a:ext>
            </a:extLst>
          </p:cNvPr>
          <p:cNvSpPr/>
          <p:nvPr/>
        </p:nvSpPr>
        <p:spPr>
          <a:xfrm>
            <a:off x="4233595" y="166147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9695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1569660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Five currant buns in a baker’s shop.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Round and fat with a cherry on the top.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Along came a boy with a penny one day,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Bought a currant bun and took it away.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upcake, Dessert, Swet, Cherry, Red">
            <a:extLst>
              <a:ext uri="{FF2B5EF4-FFF2-40B4-BE49-F238E27FC236}">
                <a16:creationId xmlns:a16="http://schemas.microsoft.com/office/drawing/2014/main" id="{340C1854-82C5-4EFD-81E5-F3B037E16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034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upcake, Dessert, Swet, Cherry, Red">
            <a:extLst>
              <a:ext uri="{FF2B5EF4-FFF2-40B4-BE49-F238E27FC236}">
                <a16:creationId xmlns:a16="http://schemas.microsoft.com/office/drawing/2014/main" id="{78FA46CF-7EE8-40AE-94A3-19533CED3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973" y="2666647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upcake, Dessert, Swet, Cherry, Red">
            <a:extLst>
              <a:ext uri="{FF2B5EF4-FFF2-40B4-BE49-F238E27FC236}">
                <a16:creationId xmlns:a16="http://schemas.microsoft.com/office/drawing/2014/main" id="{FB5556CD-E890-4331-95FE-AC6528ED4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080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46AD3453-47DA-40FA-BC9D-34D81CC6C819}"/>
              </a:ext>
            </a:extLst>
          </p:cNvPr>
          <p:cNvGraphicFramePr>
            <a:graphicFrameLocks noGrp="1"/>
          </p:cNvGraphicFramePr>
          <p:nvPr/>
        </p:nvGraphicFramePr>
        <p:xfrm>
          <a:off x="1541495" y="4695302"/>
          <a:ext cx="6061010" cy="99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202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992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64F33E87-D835-4127-9B97-5FFD345C2AD0}"/>
              </a:ext>
            </a:extLst>
          </p:cNvPr>
          <p:cNvSpPr/>
          <p:nvPr/>
        </p:nvSpPr>
        <p:spPr>
          <a:xfrm>
            <a:off x="1781311" y="4821361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4AD64536-6608-4FA8-94DF-A891D4ED50EE}"/>
              </a:ext>
            </a:extLst>
          </p:cNvPr>
          <p:cNvSpPr/>
          <p:nvPr/>
        </p:nvSpPr>
        <p:spPr>
          <a:xfrm>
            <a:off x="2992800" y="4831521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322527A6-4887-45F1-B32C-FF5FCA061040}"/>
              </a:ext>
            </a:extLst>
          </p:cNvPr>
          <p:cNvSpPr/>
          <p:nvPr/>
        </p:nvSpPr>
        <p:spPr>
          <a:xfrm>
            <a:off x="4212000" y="4821361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1BE908D6-0FC4-4293-BCD4-1BBAAC54F6DF}"/>
              </a:ext>
            </a:extLst>
          </p:cNvPr>
          <p:cNvSpPr/>
          <p:nvPr/>
        </p:nvSpPr>
        <p:spPr>
          <a:xfrm>
            <a:off x="5418961" y="4831521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E21313D-2B40-45EA-9DE0-8AD1BC3A821C}"/>
              </a:ext>
            </a:extLst>
          </p:cNvPr>
          <p:cNvSpPr/>
          <p:nvPr/>
        </p:nvSpPr>
        <p:spPr>
          <a:xfrm>
            <a:off x="6625922" y="4831521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10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don’t have 5 currant buns anymore.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1 currant bun has been taken away.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have we got left?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upcake, Dessert, Swet, Cherry, Red">
            <a:extLst>
              <a:ext uri="{FF2B5EF4-FFF2-40B4-BE49-F238E27FC236}">
                <a16:creationId xmlns:a16="http://schemas.microsoft.com/office/drawing/2014/main" id="{340C1854-82C5-4EFD-81E5-F3B037E16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034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upcake, Dessert, Swet, Cherry, Red">
            <a:extLst>
              <a:ext uri="{FF2B5EF4-FFF2-40B4-BE49-F238E27FC236}">
                <a16:creationId xmlns:a16="http://schemas.microsoft.com/office/drawing/2014/main" id="{78FA46CF-7EE8-40AE-94A3-19533CED3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973" y="2666647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273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now there are 4 currant buns left.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576986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upcake, Dessert, Swet, Cherry, Red">
            <a:extLst>
              <a:ext uri="{FF2B5EF4-FFF2-40B4-BE49-F238E27FC236}">
                <a16:creationId xmlns:a16="http://schemas.microsoft.com/office/drawing/2014/main" id="{340C1854-82C5-4EFD-81E5-F3B037E16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034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upcake, Dessert, Swet, Cherry, Red">
            <a:extLst>
              <a:ext uri="{FF2B5EF4-FFF2-40B4-BE49-F238E27FC236}">
                <a16:creationId xmlns:a16="http://schemas.microsoft.com/office/drawing/2014/main" id="{78FA46CF-7EE8-40AE-94A3-19533CED3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973" y="2666647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FB72B9A-DB1C-424F-AA04-9D24EDB100C4}"/>
              </a:ext>
            </a:extLst>
          </p:cNvPr>
          <p:cNvSpPr/>
          <p:nvPr/>
        </p:nvSpPr>
        <p:spPr>
          <a:xfrm>
            <a:off x="2535533" y="4175176"/>
            <a:ext cx="676811" cy="834400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F3FC806-511F-466D-8CF4-94E5E18413C7}"/>
              </a:ext>
            </a:extLst>
          </p:cNvPr>
          <p:cNvSpPr/>
          <p:nvPr/>
        </p:nvSpPr>
        <p:spPr>
          <a:xfrm>
            <a:off x="4273640" y="4141758"/>
            <a:ext cx="676811" cy="867818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7B00EDF9-516F-455A-A7A5-F0DA2FC3DCB1}"/>
              </a:ext>
            </a:extLst>
          </p:cNvPr>
          <p:cNvSpPr/>
          <p:nvPr/>
        </p:nvSpPr>
        <p:spPr>
          <a:xfrm>
            <a:off x="5946753" y="4158467"/>
            <a:ext cx="676811" cy="867818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3BB6F2-16F3-437C-B302-489B300529A0}"/>
              </a:ext>
            </a:extLst>
          </p:cNvPr>
          <p:cNvSpPr/>
          <p:nvPr/>
        </p:nvSpPr>
        <p:spPr>
          <a:xfrm>
            <a:off x="890092" y="4196779"/>
            <a:ext cx="676811" cy="867818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448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597159" y="1012855"/>
            <a:ext cx="83058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Let’s show this on our 5 frame.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Can you see we have 4 counters in our 5 frame?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is 1 space because 1 currant bun has been taken away.  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upcake, Dessert, Swet, Cherry, Red">
            <a:extLst>
              <a:ext uri="{FF2B5EF4-FFF2-40B4-BE49-F238E27FC236}">
                <a16:creationId xmlns:a16="http://schemas.microsoft.com/office/drawing/2014/main" id="{340C1854-82C5-4EFD-81E5-F3B037E16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034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upcake, Dessert, Swet, Cherry, Red">
            <a:extLst>
              <a:ext uri="{FF2B5EF4-FFF2-40B4-BE49-F238E27FC236}">
                <a16:creationId xmlns:a16="http://schemas.microsoft.com/office/drawing/2014/main" id="{78FA46CF-7EE8-40AE-94A3-19533CED3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973" y="2666647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9921EEFB-D9BD-4703-9923-A74F038331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3783291"/>
              </p:ext>
            </p:extLst>
          </p:nvPr>
        </p:nvGraphicFramePr>
        <p:xfrm>
          <a:off x="710078" y="4714390"/>
          <a:ext cx="6061010" cy="99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202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992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0A95BE7F-D233-426C-B75C-466BA3EED03F}"/>
              </a:ext>
            </a:extLst>
          </p:cNvPr>
          <p:cNvSpPr/>
          <p:nvPr/>
        </p:nvSpPr>
        <p:spPr>
          <a:xfrm>
            <a:off x="949894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34268FF-08A4-4E26-9A35-F20D4AB4D653}"/>
              </a:ext>
            </a:extLst>
          </p:cNvPr>
          <p:cNvSpPr/>
          <p:nvPr/>
        </p:nvSpPr>
        <p:spPr>
          <a:xfrm>
            <a:off x="2161383" y="485060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2083AD0-6E49-4AAB-B332-1390ABCA7E0D}"/>
              </a:ext>
            </a:extLst>
          </p:cNvPr>
          <p:cNvSpPr/>
          <p:nvPr/>
        </p:nvSpPr>
        <p:spPr>
          <a:xfrm>
            <a:off x="3380583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B1BD76E0-DA11-4FF3-9245-DB528CF4929C}"/>
              </a:ext>
            </a:extLst>
          </p:cNvPr>
          <p:cNvSpPr/>
          <p:nvPr/>
        </p:nvSpPr>
        <p:spPr>
          <a:xfrm>
            <a:off x="4587544" y="485060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42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 4.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443636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upcake, Dessert, Swet, Cherry, Red">
            <a:extLst>
              <a:ext uri="{FF2B5EF4-FFF2-40B4-BE49-F238E27FC236}">
                <a16:creationId xmlns:a16="http://schemas.microsoft.com/office/drawing/2014/main" id="{340C1854-82C5-4EFD-81E5-F3B037E16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034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upcake, Dessert, Swet, Cherry, Red">
            <a:extLst>
              <a:ext uri="{FF2B5EF4-FFF2-40B4-BE49-F238E27FC236}">
                <a16:creationId xmlns:a16="http://schemas.microsoft.com/office/drawing/2014/main" id="{78FA46CF-7EE8-40AE-94A3-19533CED3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973" y="2666647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9921EEFB-D9BD-4703-9923-A74F03833130}"/>
              </a:ext>
            </a:extLst>
          </p:cNvPr>
          <p:cNvGraphicFramePr>
            <a:graphicFrameLocks noGrp="1"/>
          </p:cNvGraphicFramePr>
          <p:nvPr/>
        </p:nvGraphicFramePr>
        <p:xfrm>
          <a:off x="710078" y="4714390"/>
          <a:ext cx="6061010" cy="99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202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992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0A95BE7F-D233-426C-B75C-466BA3EED03F}"/>
              </a:ext>
            </a:extLst>
          </p:cNvPr>
          <p:cNvSpPr/>
          <p:nvPr/>
        </p:nvSpPr>
        <p:spPr>
          <a:xfrm>
            <a:off x="949894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34268FF-08A4-4E26-9A35-F20D4AB4D653}"/>
              </a:ext>
            </a:extLst>
          </p:cNvPr>
          <p:cNvSpPr/>
          <p:nvPr/>
        </p:nvSpPr>
        <p:spPr>
          <a:xfrm>
            <a:off x="2161383" y="485060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2083AD0-6E49-4AAB-B332-1390ABCA7E0D}"/>
              </a:ext>
            </a:extLst>
          </p:cNvPr>
          <p:cNvSpPr/>
          <p:nvPr/>
        </p:nvSpPr>
        <p:spPr>
          <a:xfrm>
            <a:off x="3380583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B1BD76E0-DA11-4FF3-9245-DB528CF4929C}"/>
              </a:ext>
            </a:extLst>
          </p:cNvPr>
          <p:cNvSpPr/>
          <p:nvPr/>
        </p:nvSpPr>
        <p:spPr>
          <a:xfrm>
            <a:off x="4587544" y="485060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5E26F3BD-0FC3-4F29-9CB1-C18E5E599B05}"/>
              </a:ext>
            </a:extLst>
          </p:cNvPr>
          <p:cNvSpPr/>
          <p:nvPr/>
        </p:nvSpPr>
        <p:spPr>
          <a:xfrm>
            <a:off x="4233594" y="1646218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087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1569660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Four currant buns in a baker’s shop.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Round and fat with a cherry on the top.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Along came a girl with a penny one day,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Bought a currant bun and took it away.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upcake, Dessert, Swet, Cherry, Red">
            <a:extLst>
              <a:ext uri="{FF2B5EF4-FFF2-40B4-BE49-F238E27FC236}">
                <a16:creationId xmlns:a16="http://schemas.microsoft.com/office/drawing/2014/main" id="{340C1854-82C5-4EFD-81E5-F3B037E16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034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upcake, Dessert, Swet, Cherry, Red">
            <a:extLst>
              <a:ext uri="{FF2B5EF4-FFF2-40B4-BE49-F238E27FC236}">
                <a16:creationId xmlns:a16="http://schemas.microsoft.com/office/drawing/2014/main" id="{78FA46CF-7EE8-40AE-94A3-19533CED3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973" y="2666647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00439085-1EB2-4F2B-B0AD-C938397D1C03}"/>
              </a:ext>
            </a:extLst>
          </p:cNvPr>
          <p:cNvGraphicFramePr>
            <a:graphicFrameLocks noGrp="1"/>
          </p:cNvGraphicFramePr>
          <p:nvPr/>
        </p:nvGraphicFramePr>
        <p:xfrm>
          <a:off x="710078" y="4714390"/>
          <a:ext cx="6061010" cy="99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202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992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5" name="Oval 24">
            <a:extLst>
              <a:ext uri="{FF2B5EF4-FFF2-40B4-BE49-F238E27FC236}">
                <a16:creationId xmlns:a16="http://schemas.microsoft.com/office/drawing/2014/main" id="{89939E34-F5C5-40AF-8E78-D23B1A321764}"/>
              </a:ext>
            </a:extLst>
          </p:cNvPr>
          <p:cNvSpPr/>
          <p:nvPr/>
        </p:nvSpPr>
        <p:spPr>
          <a:xfrm>
            <a:off x="949894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CE2F84B-E957-4F9C-98F5-96D79C0B1470}"/>
              </a:ext>
            </a:extLst>
          </p:cNvPr>
          <p:cNvSpPr/>
          <p:nvPr/>
        </p:nvSpPr>
        <p:spPr>
          <a:xfrm>
            <a:off x="2161383" y="485060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AFCBB8F-B401-4D26-8670-33FC47CA22A7}"/>
              </a:ext>
            </a:extLst>
          </p:cNvPr>
          <p:cNvSpPr/>
          <p:nvPr/>
        </p:nvSpPr>
        <p:spPr>
          <a:xfrm>
            <a:off x="3380583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3F42472-6D2E-4E24-B6DF-395C01F4F769}"/>
              </a:ext>
            </a:extLst>
          </p:cNvPr>
          <p:cNvSpPr/>
          <p:nvPr/>
        </p:nvSpPr>
        <p:spPr>
          <a:xfrm>
            <a:off x="4587544" y="485060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don’t have 4 currant buns anymore.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1 currant bun has been taken away.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have we got left?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upcake, Dessert, Swet, Cherry, Red">
            <a:extLst>
              <a:ext uri="{FF2B5EF4-FFF2-40B4-BE49-F238E27FC236}">
                <a16:creationId xmlns:a16="http://schemas.microsoft.com/office/drawing/2014/main" id="{78FA46CF-7EE8-40AE-94A3-19533CED3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973" y="2666647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19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now there are 3 currant buns left.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upcake, Dessert, Swet, Cherry, Red">
            <a:extLst>
              <a:ext uri="{FF2B5EF4-FFF2-40B4-BE49-F238E27FC236}">
                <a16:creationId xmlns:a16="http://schemas.microsoft.com/office/drawing/2014/main" id="{78FA46CF-7EE8-40AE-94A3-19533CED3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973" y="2666647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FB72B9A-DB1C-424F-AA04-9D24EDB100C4}"/>
              </a:ext>
            </a:extLst>
          </p:cNvPr>
          <p:cNvSpPr/>
          <p:nvPr/>
        </p:nvSpPr>
        <p:spPr>
          <a:xfrm>
            <a:off x="2535533" y="4175176"/>
            <a:ext cx="676811" cy="834400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F3FC806-511F-466D-8CF4-94E5E18413C7}"/>
              </a:ext>
            </a:extLst>
          </p:cNvPr>
          <p:cNvSpPr/>
          <p:nvPr/>
        </p:nvSpPr>
        <p:spPr>
          <a:xfrm>
            <a:off x="4273640" y="4141758"/>
            <a:ext cx="676811" cy="867818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3BB6F2-16F3-437C-B302-489B300529A0}"/>
              </a:ext>
            </a:extLst>
          </p:cNvPr>
          <p:cNvSpPr/>
          <p:nvPr/>
        </p:nvSpPr>
        <p:spPr>
          <a:xfrm>
            <a:off x="890092" y="4196779"/>
            <a:ext cx="676811" cy="867818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263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386515" y="1012855"/>
            <a:ext cx="6370971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Let’s show that on our 5 frame.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Can you see we have 3 counters in our 5 frame?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2 spaces on our 5 frame.   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upcake, Dessert, Swet, Cherry, Red">
            <a:extLst>
              <a:ext uri="{FF2B5EF4-FFF2-40B4-BE49-F238E27FC236}">
                <a16:creationId xmlns:a16="http://schemas.microsoft.com/office/drawing/2014/main" id="{78FA46CF-7EE8-40AE-94A3-19533CED3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973" y="2666647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9921EEFB-D9BD-4703-9923-A74F03833130}"/>
              </a:ext>
            </a:extLst>
          </p:cNvPr>
          <p:cNvGraphicFramePr>
            <a:graphicFrameLocks noGrp="1"/>
          </p:cNvGraphicFramePr>
          <p:nvPr/>
        </p:nvGraphicFramePr>
        <p:xfrm>
          <a:off x="710078" y="4714390"/>
          <a:ext cx="6061010" cy="99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202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992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0A95BE7F-D233-426C-B75C-466BA3EED03F}"/>
              </a:ext>
            </a:extLst>
          </p:cNvPr>
          <p:cNvSpPr/>
          <p:nvPr/>
        </p:nvSpPr>
        <p:spPr>
          <a:xfrm>
            <a:off x="949894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34268FF-08A4-4E26-9A35-F20D4AB4D653}"/>
              </a:ext>
            </a:extLst>
          </p:cNvPr>
          <p:cNvSpPr/>
          <p:nvPr/>
        </p:nvSpPr>
        <p:spPr>
          <a:xfrm>
            <a:off x="2161383" y="485060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2083AD0-6E49-4AAB-B332-1390ABCA7E0D}"/>
              </a:ext>
            </a:extLst>
          </p:cNvPr>
          <p:cNvSpPr/>
          <p:nvPr/>
        </p:nvSpPr>
        <p:spPr>
          <a:xfrm>
            <a:off x="3380583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885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 3.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3960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upcake, Dessert, Swet, Cherry, Red">
            <a:extLst>
              <a:ext uri="{FF2B5EF4-FFF2-40B4-BE49-F238E27FC236}">
                <a16:creationId xmlns:a16="http://schemas.microsoft.com/office/drawing/2014/main" id="{78FA46CF-7EE8-40AE-94A3-19533CED3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973" y="2666647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9921EEFB-D9BD-4703-9923-A74F03833130}"/>
              </a:ext>
            </a:extLst>
          </p:cNvPr>
          <p:cNvGraphicFramePr>
            <a:graphicFrameLocks noGrp="1"/>
          </p:cNvGraphicFramePr>
          <p:nvPr/>
        </p:nvGraphicFramePr>
        <p:xfrm>
          <a:off x="710078" y="4714390"/>
          <a:ext cx="6061010" cy="99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202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992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0A95BE7F-D233-426C-B75C-466BA3EED03F}"/>
              </a:ext>
            </a:extLst>
          </p:cNvPr>
          <p:cNvSpPr/>
          <p:nvPr/>
        </p:nvSpPr>
        <p:spPr>
          <a:xfrm>
            <a:off x="949894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34268FF-08A4-4E26-9A35-F20D4AB4D653}"/>
              </a:ext>
            </a:extLst>
          </p:cNvPr>
          <p:cNvSpPr/>
          <p:nvPr/>
        </p:nvSpPr>
        <p:spPr>
          <a:xfrm>
            <a:off x="2161383" y="485060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2083AD0-6E49-4AAB-B332-1390ABCA7E0D}"/>
              </a:ext>
            </a:extLst>
          </p:cNvPr>
          <p:cNvSpPr/>
          <p:nvPr/>
        </p:nvSpPr>
        <p:spPr>
          <a:xfrm>
            <a:off x="3380583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5E26F3BD-0FC3-4F29-9CB1-C18E5E599B05}"/>
              </a:ext>
            </a:extLst>
          </p:cNvPr>
          <p:cNvSpPr/>
          <p:nvPr/>
        </p:nvSpPr>
        <p:spPr>
          <a:xfrm>
            <a:off x="4233594" y="1646218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427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1569660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Three currant buns in a baker’s shop.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Round and fat with a cherry on the top.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Along came a boy with a penny one day,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Bought a currant bun and took it away.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37696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upcake, Dessert, Swet, Cherry, Red">
            <a:extLst>
              <a:ext uri="{FF2B5EF4-FFF2-40B4-BE49-F238E27FC236}">
                <a16:creationId xmlns:a16="http://schemas.microsoft.com/office/drawing/2014/main" id="{78FA46CF-7EE8-40AE-94A3-19533CED3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973" y="2666647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00439085-1EB2-4F2B-B0AD-C938397D1C03}"/>
              </a:ext>
            </a:extLst>
          </p:cNvPr>
          <p:cNvGraphicFramePr>
            <a:graphicFrameLocks noGrp="1"/>
          </p:cNvGraphicFramePr>
          <p:nvPr/>
        </p:nvGraphicFramePr>
        <p:xfrm>
          <a:off x="710078" y="4714390"/>
          <a:ext cx="6061010" cy="99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202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992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5" name="Oval 24">
            <a:extLst>
              <a:ext uri="{FF2B5EF4-FFF2-40B4-BE49-F238E27FC236}">
                <a16:creationId xmlns:a16="http://schemas.microsoft.com/office/drawing/2014/main" id="{89939E34-F5C5-40AF-8E78-D23B1A321764}"/>
              </a:ext>
            </a:extLst>
          </p:cNvPr>
          <p:cNvSpPr/>
          <p:nvPr/>
        </p:nvSpPr>
        <p:spPr>
          <a:xfrm>
            <a:off x="949894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CE2F84B-E957-4F9C-98F5-96D79C0B1470}"/>
              </a:ext>
            </a:extLst>
          </p:cNvPr>
          <p:cNvSpPr/>
          <p:nvPr/>
        </p:nvSpPr>
        <p:spPr>
          <a:xfrm>
            <a:off x="2161383" y="485060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AFCBB8F-B401-4D26-8670-33FC47CA22A7}"/>
              </a:ext>
            </a:extLst>
          </p:cNvPr>
          <p:cNvSpPr/>
          <p:nvPr/>
        </p:nvSpPr>
        <p:spPr>
          <a:xfrm>
            <a:off x="3380583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94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don’t have 3 currant buns anymore.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1 currant bun has been taken away.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have we got left?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637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now there are 2 currant buns.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650270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FB72B9A-DB1C-424F-AA04-9D24EDB100C4}"/>
              </a:ext>
            </a:extLst>
          </p:cNvPr>
          <p:cNvSpPr/>
          <p:nvPr/>
        </p:nvSpPr>
        <p:spPr>
          <a:xfrm>
            <a:off x="2535533" y="4175176"/>
            <a:ext cx="676811" cy="834400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3BB6F2-16F3-437C-B302-489B300529A0}"/>
              </a:ext>
            </a:extLst>
          </p:cNvPr>
          <p:cNvSpPr/>
          <p:nvPr/>
        </p:nvSpPr>
        <p:spPr>
          <a:xfrm>
            <a:off x="890092" y="4196779"/>
            <a:ext cx="676811" cy="867818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67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1496" y="1012855"/>
            <a:ext cx="6061009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Let’s show that on our 5 frame.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Now we have 2 counters in our 5 frame.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3 empty spaces on our 5 frame now.   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9921EEFB-D9BD-4703-9923-A74F03833130}"/>
              </a:ext>
            </a:extLst>
          </p:cNvPr>
          <p:cNvGraphicFramePr>
            <a:graphicFrameLocks noGrp="1"/>
          </p:cNvGraphicFramePr>
          <p:nvPr/>
        </p:nvGraphicFramePr>
        <p:xfrm>
          <a:off x="710078" y="4714390"/>
          <a:ext cx="6061010" cy="99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202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992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0A95BE7F-D233-426C-B75C-466BA3EED03F}"/>
              </a:ext>
            </a:extLst>
          </p:cNvPr>
          <p:cNvSpPr/>
          <p:nvPr/>
        </p:nvSpPr>
        <p:spPr>
          <a:xfrm>
            <a:off x="949894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34268FF-08A4-4E26-9A35-F20D4AB4D653}"/>
              </a:ext>
            </a:extLst>
          </p:cNvPr>
          <p:cNvSpPr/>
          <p:nvPr/>
        </p:nvSpPr>
        <p:spPr>
          <a:xfrm>
            <a:off x="2161383" y="485060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83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 2.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424586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9921EEFB-D9BD-4703-9923-A74F03833130}"/>
              </a:ext>
            </a:extLst>
          </p:cNvPr>
          <p:cNvGraphicFramePr>
            <a:graphicFrameLocks noGrp="1"/>
          </p:cNvGraphicFramePr>
          <p:nvPr/>
        </p:nvGraphicFramePr>
        <p:xfrm>
          <a:off x="710078" y="4714390"/>
          <a:ext cx="6061010" cy="99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202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992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0A95BE7F-D233-426C-B75C-466BA3EED03F}"/>
              </a:ext>
            </a:extLst>
          </p:cNvPr>
          <p:cNvSpPr/>
          <p:nvPr/>
        </p:nvSpPr>
        <p:spPr>
          <a:xfrm>
            <a:off x="949894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34268FF-08A4-4E26-9A35-F20D4AB4D653}"/>
              </a:ext>
            </a:extLst>
          </p:cNvPr>
          <p:cNvSpPr/>
          <p:nvPr/>
        </p:nvSpPr>
        <p:spPr>
          <a:xfrm>
            <a:off x="2161383" y="485060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5E26F3BD-0FC3-4F29-9CB1-C18E5E599B05}"/>
              </a:ext>
            </a:extLst>
          </p:cNvPr>
          <p:cNvSpPr/>
          <p:nvPr/>
        </p:nvSpPr>
        <p:spPr>
          <a:xfrm>
            <a:off x="4233594" y="1646218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6265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1569660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Two currant buns in a baker’s shop.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Round and fat with a cherry on the top.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Along came a girl with a penny one day,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Bought a currant bun and took it away.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upcake, Dessert, Swet, Cherry, Red">
            <a:extLst>
              <a:ext uri="{FF2B5EF4-FFF2-40B4-BE49-F238E27FC236}">
                <a16:creationId xmlns:a16="http://schemas.microsoft.com/office/drawing/2014/main" id="{2EDF0FB7-7EEE-4871-A1C1-ECFBF69F4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12" y="2685735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00439085-1EB2-4F2B-B0AD-C938397D1C03}"/>
              </a:ext>
            </a:extLst>
          </p:cNvPr>
          <p:cNvGraphicFramePr>
            <a:graphicFrameLocks noGrp="1"/>
          </p:cNvGraphicFramePr>
          <p:nvPr/>
        </p:nvGraphicFramePr>
        <p:xfrm>
          <a:off x="710078" y="4714390"/>
          <a:ext cx="6061010" cy="99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202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992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5" name="Oval 24">
            <a:extLst>
              <a:ext uri="{FF2B5EF4-FFF2-40B4-BE49-F238E27FC236}">
                <a16:creationId xmlns:a16="http://schemas.microsoft.com/office/drawing/2014/main" id="{89939E34-F5C5-40AF-8E78-D23B1A321764}"/>
              </a:ext>
            </a:extLst>
          </p:cNvPr>
          <p:cNvSpPr/>
          <p:nvPr/>
        </p:nvSpPr>
        <p:spPr>
          <a:xfrm>
            <a:off x="949894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CE2F84B-E957-4F9C-98F5-96D79C0B1470}"/>
              </a:ext>
            </a:extLst>
          </p:cNvPr>
          <p:cNvSpPr/>
          <p:nvPr/>
        </p:nvSpPr>
        <p:spPr>
          <a:xfrm>
            <a:off x="2161383" y="485060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27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11559" y="1012855"/>
            <a:ext cx="6120882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don’t have 2 currant buns anymore.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have got 1 less than 2.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currant buns do we have left now?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303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is 1 currant bun left.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4341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3BB6F2-16F3-437C-B302-489B300529A0}"/>
              </a:ext>
            </a:extLst>
          </p:cNvPr>
          <p:cNvSpPr/>
          <p:nvPr/>
        </p:nvSpPr>
        <p:spPr>
          <a:xfrm>
            <a:off x="890092" y="4196779"/>
            <a:ext cx="676811" cy="867818"/>
          </a:xfrm>
          <a:prstGeom prst="round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11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485036" y="1012855"/>
            <a:ext cx="6173929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Let’s show that on our 5 frame.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we have 1 counter for our 1 currant bun.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4 empty spaces on our 5 frame.   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424586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0889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Five Currant Buns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9921EEFB-D9BD-4703-9923-A74F03833130}"/>
              </a:ext>
            </a:extLst>
          </p:cNvPr>
          <p:cNvGraphicFramePr>
            <a:graphicFrameLocks noGrp="1"/>
          </p:cNvGraphicFramePr>
          <p:nvPr/>
        </p:nvGraphicFramePr>
        <p:xfrm>
          <a:off x="710078" y="4714390"/>
          <a:ext cx="6061010" cy="99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202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992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0A95BE7F-D233-426C-B75C-466BA3EED03F}"/>
              </a:ext>
            </a:extLst>
          </p:cNvPr>
          <p:cNvSpPr/>
          <p:nvPr/>
        </p:nvSpPr>
        <p:spPr>
          <a:xfrm>
            <a:off x="949894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86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 1.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9921EEFB-D9BD-4703-9923-A74F03833130}"/>
              </a:ext>
            </a:extLst>
          </p:cNvPr>
          <p:cNvGraphicFramePr>
            <a:graphicFrameLocks noGrp="1"/>
          </p:cNvGraphicFramePr>
          <p:nvPr/>
        </p:nvGraphicFramePr>
        <p:xfrm>
          <a:off x="710078" y="4714390"/>
          <a:ext cx="6061010" cy="99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202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992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0A95BE7F-D233-426C-B75C-466BA3EED03F}"/>
              </a:ext>
            </a:extLst>
          </p:cNvPr>
          <p:cNvSpPr/>
          <p:nvPr/>
        </p:nvSpPr>
        <p:spPr>
          <a:xfrm>
            <a:off x="949894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5E26F3BD-0FC3-4F29-9CB1-C18E5E599B05}"/>
              </a:ext>
            </a:extLst>
          </p:cNvPr>
          <p:cNvSpPr/>
          <p:nvPr/>
        </p:nvSpPr>
        <p:spPr>
          <a:xfrm>
            <a:off x="4233594" y="1646218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939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1569660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currant bun in a baker’s shop.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Round and fat with a cherry on the top.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Along came a boy with a penny one day,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Bought a currant bun and took it away.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pic>
        <p:nvPicPr>
          <p:cNvPr id="2" name="Picture 2" descr="Cupcake, Dessert, Swet, Cherry, Red">
            <a:extLst>
              <a:ext uri="{FF2B5EF4-FFF2-40B4-BE49-F238E27FC236}">
                <a16:creationId xmlns:a16="http://schemas.microsoft.com/office/drawing/2014/main" id="{DC6F5AE2-E758-4F55-860D-E60F1CE0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8" y="2716242"/>
            <a:ext cx="1002054" cy="142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00439085-1EB2-4F2B-B0AD-C938397D1C03}"/>
              </a:ext>
            </a:extLst>
          </p:cNvPr>
          <p:cNvGraphicFramePr>
            <a:graphicFrameLocks noGrp="1"/>
          </p:cNvGraphicFramePr>
          <p:nvPr/>
        </p:nvGraphicFramePr>
        <p:xfrm>
          <a:off x="710078" y="4714390"/>
          <a:ext cx="6061010" cy="99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202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992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5" name="Oval 24">
            <a:extLst>
              <a:ext uri="{FF2B5EF4-FFF2-40B4-BE49-F238E27FC236}">
                <a16:creationId xmlns:a16="http://schemas.microsoft.com/office/drawing/2014/main" id="{89939E34-F5C5-40AF-8E78-D23B1A321764}"/>
              </a:ext>
            </a:extLst>
          </p:cNvPr>
          <p:cNvSpPr/>
          <p:nvPr/>
        </p:nvSpPr>
        <p:spPr>
          <a:xfrm>
            <a:off x="949894" y="4840449"/>
            <a:ext cx="720000" cy="72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422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427584" y="1012855"/>
            <a:ext cx="6288833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haven’t got 1 left now.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have got 1 less than 1.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currant buns do we have left now?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348386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</p:spTree>
    <p:extLst>
      <p:ext uri="{BB962C8B-B14F-4D97-AF65-F5344CB8AC3E}">
        <p14:creationId xmlns:p14="http://schemas.microsoft.com/office/powerpoint/2010/main" val="1319922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365380" y="1012855"/>
            <a:ext cx="6413241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are 0 currant buns in the baker’s shop.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aren’t any left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</p:spTree>
    <p:extLst>
      <p:ext uri="{BB962C8B-B14F-4D97-AF65-F5344CB8AC3E}">
        <p14:creationId xmlns:p14="http://schemas.microsoft.com/office/powerpoint/2010/main" val="231082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Let’s show 0 on our 5 frame.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0 counters.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5 empty spaces on our 5 frame.   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348386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9921EEFB-D9BD-4703-9923-A74F03833130}"/>
              </a:ext>
            </a:extLst>
          </p:cNvPr>
          <p:cNvGraphicFramePr>
            <a:graphicFrameLocks noGrp="1"/>
          </p:cNvGraphicFramePr>
          <p:nvPr/>
        </p:nvGraphicFramePr>
        <p:xfrm>
          <a:off x="710078" y="4714390"/>
          <a:ext cx="6061010" cy="99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202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992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6394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 0.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650270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1466107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</a:t>
            </a:r>
          </a:p>
        </p:txBody>
      </p:sp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9921EEFB-D9BD-4703-9923-A74F03833130}"/>
              </a:ext>
            </a:extLst>
          </p:cNvPr>
          <p:cNvGraphicFramePr>
            <a:graphicFrameLocks noGrp="1"/>
          </p:cNvGraphicFramePr>
          <p:nvPr/>
        </p:nvGraphicFramePr>
        <p:xfrm>
          <a:off x="710078" y="4714390"/>
          <a:ext cx="6061010" cy="99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2202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1212202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992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5E26F3BD-0FC3-4F29-9CB1-C18E5E599B05}"/>
              </a:ext>
            </a:extLst>
          </p:cNvPr>
          <p:cNvSpPr/>
          <p:nvPr/>
        </p:nvSpPr>
        <p:spPr>
          <a:xfrm>
            <a:off x="4233594" y="1646218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92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BAEDEB2D-E1FA-467E-A49E-90371B478B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6374" y="4619372"/>
            <a:ext cx="1246154" cy="18000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457200" y="996674"/>
            <a:ext cx="83058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These are the activities that you can do.</a:t>
            </a:r>
            <a:endParaRPr lang="en-US" sz="240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379867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4" name="object 3"/>
          <p:cNvSpPr txBox="1">
            <a:spLocks/>
          </p:cNvSpPr>
          <p:nvPr/>
        </p:nvSpPr>
        <p:spPr>
          <a:xfrm>
            <a:off x="-802916" y="332933"/>
            <a:ext cx="5749290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Your turn!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682BDB5-0937-4622-9F1F-EFC6747680E3}"/>
              </a:ext>
            </a:extLst>
          </p:cNvPr>
          <p:cNvSpPr txBox="1"/>
          <p:nvPr/>
        </p:nvSpPr>
        <p:spPr>
          <a:xfrm>
            <a:off x="711584" y="1812850"/>
            <a:ext cx="7720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Master The Curriculum" charset="0"/>
                <a:ea typeface="Master The Curriculum" charset="0"/>
                <a:cs typeface="Master The Curriculum" charset="0"/>
              </a:rPr>
              <a:t>Act out the counting rhymes using the props. Can you say how many is one less?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D169B48-BBD3-AF49-9F74-53782A570E80}"/>
              </a:ext>
            </a:extLst>
          </p:cNvPr>
          <p:cNvSpPr txBox="1"/>
          <p:nvPr/>
        </p:nvSpPr>
        <p:spPr>
          <a:xfrm>
            <a:off x="1453198" y="4116111"/>
            <a:ext cx="6237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Master The Curriculum" charset="0"/>
                <a:ea typeface="Master The Curriculum" charset="0"/>
                <a:cs typeface="Master The Curriculum" charset="0"/>
              </a:rPr>
              <a:t>Count the currant buns. Cross one out. Count how many are left. 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FD8FA7C-148F-1342-80D2-BE00EA65ED95}"/>
              </a:ext>
            </a:extLst>
          </p:cNvPr>
          <p:cNvSpPr txBox="1"/>
          <p:nvPr/>
        </p:nvSpPr>
        <p:spPr>
          <a:xfrm>
            <a:off x="3678043" y="265045"/>
            <a:ext cx="1542730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One Less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1EA42F1-6AE0-4C63-81CA-B0545F75D5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1473" y="4619372"/>
            <a:ext cx="1246154" cy="1800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CA88375-1924-4E2A-8DE9-ACA85D36FF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8923" y="4485443"/>
            <a:ext cx="1246154" cy="1800000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5830E73C-0A3A-4BBD-AABD-6F63BE9A3594}"/>
              </a:ext>
            </a:extLst>
          </p:cNvPr>
          <p:cNvGrpSpPr/>
          <p:nvPr/>
        </p:nvGrpSpPr>
        <p:grpSpPr>
          <a:xfrm>
            <a:off x="3491438" y="2472706"/>
            <a:ext cx="2161125" cy="1093452"/>
            <a:chOff x="3293726" y="2472706"/>
            <a:chExt cx="2161125" cy="1093452"/>
          </a:xfrm>
        </p:grpSpPr>
        <p:pic>
          <p:nvPicPr>
            <p:cNvPr id="26" name="Picture 2" descr="Cupcake, Dessert, Swet, Cherry, Red">
              <a:extLst>
                <a:ext uri="{FF2B5EF4-FFF2-40B4-BE49-F238E27FC236}">
                  <a16:creationId xmlns:a16="http://schemas.microsoft.com/office/drawing/2014/main" id="{E24EA9AF-DA75-44C6-81FC-463E810536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93726" y="2472706"/>
              <a:ext cx="768633" cy="10934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Google Shape;808;p11" descr="A picture containing text, device, gauge&#10;&#10;Description automatically generated">
              <a:extLst>
                <a:ext uri="{FF2B5EF4-FFF2-40B4-BE49-F238E27FC236}">
                  <a16:creationId xmlns:a16="http://schemas.microsoft.com/office/drawing/2014/main" id="{31BFD608-8656-4301-867E-8340C6A77BD9}"/>
                </a:ext>
              </a:extLst>
            </p:cNvPr>
            <p:cNvPicPr preferRelativeResize="0">
              <a:picLocks noChangeAspect="1"/>
            </p:cNvPicPr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4437896" y="2557677"/>
              <a:ext cx="1016955" cy="1008481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2497274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12481</TotalTime>
  <Words>1225</Words>
  <Application>Microsoft Office PowerPoint</Application>
  <PresentationFormat>On-screen Show (4:3)</PresentationFormat>
  <Paragraphs>305</Paragraphs>
  <Slides>45</Slides>
  <Notes>42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45</vt:i4>
      </vt:variant>
    </vt:vector>
  </HeadingPairs>
  <TitlesOfParts>
    <vt:vector size="56" baseType="lpstr">
      <vt:lpstr>Arial</vt:lpstr>
      <vt:lpstr>Calibri Light</vt:lpstr>
      <vt:lpstr>Calibri</vt:lpstr>
      <vt:lpstr>Sassoon Infant Std</vt:lpstr>
      <vt:lpstr>Master The Curriculum</vt:lpstr>
      <vt:lpstr>Office Theme</vt:lpstr>
      <vt:lpstr>2_Custom Design</vt:lpstr>
      <vt:lpstr>3_Custom Design</vt:lpstr>
      <vt:lpstr>4_Custom Design</vt:lpstr>
      <vt:lpstr>5_Custom Design</vt:lpstr>
      <vt:lpstr>Custom Design</vt:lpstr>
      <vt:lpstr>PowerPoint Presentation</vt:lpstr>
      <vt:lpstr>Lesson 1: One Less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Shauleen Johnson</dc:creator>
  <cp:lastModifiedBy>Deanna Coe</cp:lastModifiedBy>
  <cp:revision>3392</cp:revision>
  <cp:lastPrinted>2021-10-18T20:42:56Z</cp:lastPrinted>
  <dcterms:created xsi:type="dcterms:W3CDTF">2018-03-04T23:19:08Z</dcterms:created>
  <dcterms:modified xsi:type="dcterms:W3CDTF">2022-01-20T16:42:40Z</dcterms:modified>
</cp:coreProperties>
</file>