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7" r:id="rId4"/>
    <p:sldId id="276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Tuffy-TTF" charset="0"/>
      <p:regular r:id="rId20"/>
      <p:bold r:id="rId21"/>
      <p:italic r:id="rId22"/>
      <p:boldItalic r:id="rId23"/>
    </p:embeddedFont>
    <p:embeddedFont>
      <p:font typeface="Twinkl" pitchFamily="2" charset="0"/>
      <p:regular r:id="rId24"/>
      <p:bold r:id="rId25"/>
    </p:embeddedFont>
    <p:embeddedFont>
      <p:font typeface="Calibri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70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B1E5"/>
    <a:srgbClr val="007AC2"/>
    <a:srgbClr val="0076B0"/>
    <a:srgbClr val="8DC6E1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51" d="100"/>
          <a:sy n="51" d="100"/>
        </p:scale>
        <p:origin x="-1008" y="-30"/>
      </p:cViewPr>
      <p:guideLst>
        <p:guide orient="horz" pos="2183"/>
        <p:guide orient="horz" pos="3974"/>
        <p:guide orient="horz" pos="346"/>
        <p:guide orient="horz" pos="709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cond-level-social-studies-cfe-curriculum-browser-scotland-cfe/people-place-and-environment-second-level-social-studies-cfe-curriculum-browser-scotland-cfe/by-comparing-my-local-area-with-a-contrasting-area-outwith-britain-i-can-investigate-the-main-features-of-weather-and-climate-discussing-the-impact-on-living-things-soc-2-12a-people-place-and-environment-second-level-social-studies-cfe-curriculum-browser-scotland-cf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econd-level-social-studies-cfe-curriculum-browser-scotland-cfe/people-place-and-environment-second-level-social-studies-cfe-curriculum-browser-scotland-cfe/by-comparing-my-local-area-with-a-contrasting-area-outwith-britain-i-can-investigate-the-main-features-of-weather-and-climate-discussing-the-impact-on-living-things-soc-2-12a-people-place-and-environment-second-level-social-studies-cfe-curriculum-browser-scotland-cfe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</p:cNvPr>
          <p:cNvSpPr/>
          <p:nvPr/>
        </p:nvSpPr>
        <p:spPr>
          <a:xfrm>
            <a:off x="4043494" y="5511567"/>
            <a:ext cx="1031845" cy="6962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096" y="533995"/>
            <a:ext cx="6171807" cy="579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Loire River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95432" y="5393130"/>
            <a:ext cx="68454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600" dirty="0">
              <a:latin typeface="Twinkl" pitchFamily="2" charset="0"/>
            </a:endParaRPr>
          </a:p>
          <a:p>
            <a:pPr algn="ctr"/>
            <a:r>
              <a:rPr lang="en-GB" sz="1600" dirty="0">
                <a:latin typeface="Twinkl" pitchFamily="2" charset="0"/>
              </a:rPr>
              <a:t>This is the longest river in France. It runs for around 630 miles.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4" b="3948"/>
          <a:stretch/>
        </p:blipFill>
        <p:spPr>
          <a:xfrm>
            <a:off x="1048624" y="1231568"/>
            <a:ext cx="7063529" cy="4064009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015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Eiffel Tower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03821" y="5451853"/>
            <a:ext cx="684541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The Eiffel Tower was created after a competition to mark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100 years since the French Revolution. </a:t>
            </a:r>
          </a:p>
          <a:p>
            <a:pPr algn="ctr"/>
            <a:r>
              <a:rPr lang="en-GB" sz="1600" dirty="0">
                <a:latin typeface="Twinkl" pitchFamily="2" charset="0"/>
              </a:rPr>
              <a:t>It is one of the most popular tourist attractions in France.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4" b="5832"/>
          <a:stretch/>
        </p:blipFill>
        <p:spPr>
          <a:xfrm>
            <a:off x="1161876" y="1232989"/>
            <a:ext cx="6845415" cy="405269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53571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Palace of Versailles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1962" y="5439894"/>
            <a:ext cx="822007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This palace was home to the French royal family from the 17</a:t>
            </a:r>
            <a:r>
              <a:rPr lang="en-GB" sz="1600" baseline="30000" dirty="0">
                <a:latin typeface="Twinkl" pitchFamily="2" charset="0"/>
              </a:rPr>
              <a:t>th</a:t>
            </a:r>
            <a:r>
              <a:rPr lang="en-GB" sz="1600" dirty="0">
                <a:latin typeface="Twinkl" pitchFamily="2" charset="0"/>
              </a:rPr>
              <a:t>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century until the French Revolution forced the kings out. </a:t>
            </a:r>
          </a:p>
          <a:p>
            <a:pPr algn="ctr"/>
            <a:r>
              <a:rPr lang="en-GB" sz="1600" dirty="0">
                <a:latin typeface="Twinkl" pitchFamily="2" charset="0"/>
              </a:rPr>
              <a:t>The building has over 2,300 rooms.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33" y="1226006"/>
            <a:ext cx="7209429" cy="405905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083137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Notre Dame de Paris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750" y="5451853"/>
            <a:ext cx="81108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Notre Dame de Paris is a beautiful cathedral in the centre of Paris. A cathedral has stood on the site since the 12</a:t>
            </a:r>
            <a:r>
              <a:rPr lang="en-GB" sz="1600" baseline="30000" dirty="0">
                <a:latin typeface="Twinkl" pitchFamily="2" charset="0"/>
              </a:rPr>
              <a:t>th</a:t>
            </a:r>
            <a:r>
              <a:rPr lang="en-GB" sz="1600" dirty="0">
                <a:latin typeface="Twinkl" pitchFamily="2" charset="0"/>
              </a:rPr>
              <a:t> century. A fire in 2019 caused a huge amount of damage to this historic building. Some of the medieval beams in the ceiling were destroyed.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28"/>
          <a:stretch/>
        </p:blipFill>
        <p:spPr>
          <a:xfrm>
            <a:off x="1116378" y="1224601"/>
            <a:ext cx="6939228" cy="406046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53543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Mont St Michel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750" y="5451853"/>
            <a:ext cx="81108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Mont St Michel is an island off the coast of Normandy, France. This island is cut off from the mainland at high tide and is only connected during low tide.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A church has stood on this island since the 8</a:t>
            </a:r>
            <a:r>
              <a:rPr lang="en-GB" sz="1600" baseline="30000" dirty="0">
                <a:latin typeface="Twinkl" pitchFamily="2" charset="0"/>
              </a:rPr>
              <a:t>th</a:t>
            </a:r>
            <a:r>
              <a:rPr lang="en-GB" sz="1600" dirty="0">
                <a:latin typeface="Twinkl" pitchFamily="2" charset="0"/>
              </a:rPr>
              <a:t> century.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9"/>
          <a:stretch/>
        </p:blipFill>
        <p:spPr>
          <a:xfrm>
            <a:off x="747261" y="1235832"/>
            <a:ext cx="7657868" cy="404938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9355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6606" y="1137496"/>
            <a:ext cx="8174007" cy="42436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Mont Blanc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750" y="5544132"/>
            <a:ext cx="81108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Mont Blanc is the highest mountain in France. </a:t>
            </a:r>
            <a:br>
              <a:rPr lang="en-GB" sz="1600" dirty="0">
                <a:latin typeface="Twinkl" pitchFamily="2" charset="0"/>
              </a:rPr>
            </a:br>
            <a:r>
              <a:rPr lang="en-GB" sz="1600" dirty="0">
                <a:latin typeface="Twinkl" pitchFamily="2" charset="0"/>
              </a:rPr>
              <a:t>It stands at 4810 metres above sea level. 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93"/>
          <a:stretch/>
        </p:blipFill>
        <p:spPr>
          <a:xfrm>
            <a:off x="801348" y="1243937"/>
            <a:ext cx="7545698" cy="404112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53478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4807320" y="3796151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842182" y="3796152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807320" y="1192649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42182" y="1192650"/>
            <a:ext cx="3494498" cy="211488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Food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0901" y="1237962"/>
            <a:ext cx="1344189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Croissant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41501" y="3821035"/>
            <a:ext cx="2326788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Fromage – Cheese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702" y="1396072"/>
            <a:ext cx="2678871" cy="200759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841501" y="1213011"/>
            <a:ext cx="1277309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Baguette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0901" y="3896872"/>
            <a:ext cx="983408" cy="40011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Crêpes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605" y="1254740"/>
            <a:ext cx="3838182" cy="19464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182" y="3738165"/>
            <a:ext cx="2939391" cy="23034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566" y="4179200"/>
            <a:ext cx="2135751" cy="187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32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39750" y="2485796"/>
            <a:ext cx="8064500" cy="2312907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Escargot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23297" y="2664364"/>
            <a:ext cx="24495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Snails are a traditional dish </a:t>
            </a:r>
            <a:br>
              <a:rPr lang="en-GB" sz="20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in France. </a:t>
            </a:r>
            <a:br>
              <a:rPr lang="en-GB" sz="20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They are often served with garlic and butter.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76" y="1739042"/>
            <a:ext cx="5419288" cy="345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71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9750" y="1644242"/>
            <a:ext cx="8064500" cy="805343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Flag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7"/>
          <a:stretch/>
        </p:blipFill>
        <p:spPr>
          <a:xfrm>
            <a:off x="755650" y="1028883"/>
            <a:ext cx="7213891" cy="53791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67032" y="1644242"/>
            <a:ext cx="588843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The French flag is called the Le </a:t>
            </a:r>
            <a:r>
              <a:rPr lang="en-GB" sz="2000" dirty="0" err="1">
                <a:solidFill>
                  <a:schemeClr val="bg1"/>
                </a:solidFill>
                <a:latin typeface="Twinkl" pitchFamily="2" charset="0"/>
              </a:rPr>
              <a:t>Drapeau</a:t>
            </a: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sz="2000" dirty="0" err="1">
                <a:solidFill>
                  <a:schemeClr val="bg1"/>
                </a:solidFill>
                <a:latin typeface="Twinkl" pitchFamily="2" charset="0"/>
              </a:rPr>
              <a:t>Tricolore</a:t>
            </a: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. It has three colours; blue, red and white.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7889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39749" y="3833913"/>
            <a:ext cx="8064500" cy="207657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39750" y="1345571"/>
            <a:ext cx="8064500" cy="1821655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Celebrations and Festivals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23376" y="1344620"/>
            <a:ext cx="4971817" cy="181588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Bastille Day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is the biggest celebration in the French calendar. It takes place on the 14</a:t>
            </a:r>
            <a:r>
              <a:rPr lang="en-GB" sz="1600" baseline="30000" dirty="0">
                <a:solidFill>
                  <a:schemeClr val="bg1"/>
                </a:solidFill>
                <a:latin typeface="Twinkl" pitchFamily="2" charset="0"/>
              </a:rPr>
              <a:t>th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of July each year and is marked with lots of fireworks. 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The day celebrates the storming of the French prison Bastille, which marked the start of the French Revolution. This eventually led to the end of the monarchy and beginning a republic.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2730" y="3839996"/>
            <a:ext cx="3397542" cy="206210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All Saint’s Day 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on the 1</a:t>
            </a:r>
            <a:r>
              <a:rPr lang="en-GB" sz="1600" baseline="30000" dirty="0">
                <a:solidFill>
                  <a:schemeClr val="bg1"/>
                </a:solidFill>
                <a:latin typeface="Twinkl" pitchFamily="2" charset="0"/>
              </a:rPr>
              <a:t>st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of November is another huge celebration in France. 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It is a day where the French people remember those who have died. 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Families honour those who have died by placing chrysanthemum flowers on their graves.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30" y="1125539"/>
            <a:ext cx="2787163" cy="249125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14" y="3458724"/>
            <a:ext cx="2353136" cy="22765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272" y="3909414"/>
            <a:ext cx="2332864" cy="229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8056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39749" y="3949053"/>
            <a:ext cx="8064500" cy="2062103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39750" y="1594146"/>
            <a:ext cx="8064500" cy="1610612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Other French Celebrations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2" y="1594146"/>
            <a:ext cx="4032248" cy="1569660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Mardi Gras</a:t>
            </a:r>
          </a:p>
          <a:p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This celebration takes place before Lent begins in the run up to Easter.</a:t>
            </a:r>
            <a:br>
              <a:rPr lang="en-GB" sz="16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In France, people join in carnivals and have feasts, traditionally to use up special treats such as sugar before Lent begins.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2729" y="3949053"/>
            <a:ext cx="4261609" cy="2062103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  <a:latin typeface="Twinkl" pitchFamily="2" charset="0"/>
              </a:rPr>
              <a:t>Christmas</a:t>
            </a:r>
          </a:p>
          <a:p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Christmas is another huge celebration in France. The French traditionally gather on Christmas Eve for a large meal with friends and family.  The French do not leave stockings out for Le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Père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Noël, Santa Claus, they leave out shoes for him and often on the 6</a:t>
            </a:r>
            <a:r>
              <a:rPr lang="en-GB" sz="1600" baseline="30000" dirty="0">
                <a:solidFill>
                  <a:schemeClr val="bg1"/>
                </a:solidFill>
                <a:latin typeface="Twinkl" pitchFamily="2" charset="0"/>
              </a:rPr>
              <a:t>th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of December.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71" y="1125538"/>
            <a:ext cx="3875529" cy="26723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194" y="3548543"/>
            <a:ext cx="3490878" cy="254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128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39749" y="2692866"/>
            <a:ext cx="8064500" cy="1943312"/>
          </a:xfrm>
          <a:prstGeom prst="rect">
            <a:avLst/>
          </a:prstGeom>
          <a:solidFill>
            <a:srgbClr val="47B1E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Symbol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5251" y="2836635"/>
            <a:ext cx="380021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The Gallic Rooster is a famous unofficial French symbol. It is said to represent hope and faith and was seen to be a particular reminder to the French of their bravery and courage during the Second World War.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495" y="1196571"/>
            <a:ext cx="4193855" cy="4950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945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/>
          </p:cNvSpPr>
          <p:nvPr/>
        </p:nvSpPr>
        <p:spPr>
          <a:xfrm>
            <a:off x="461962" y="432660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47B1E5"/>
                </a:solidFill>
                <a:latin typeface="Twinkl" pitchFamily="2" charset="0"/>
              </a:rPr>
              <a:t>French Language</a:t>
            </a:r>
            <a:endParaRPr lang="en-GB" dirty="0">
              <a:solidFill>
                <a:srgbClr val="47B1E5"/>
              </a:solidFill>
              <a:latin typeface="Tuffy-TTF" panose="020B0603060100000000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8594" y="1517172"/>
            <a:ext cx="730681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Twinkl" pitchFamily="2" charset="0"/>
              </a:rPr>
              <a:t>French is the only national language of France. </a:t>
            </a:r>
          </a:p>
          <a:p>
            <a:endParaRPr lang="en-GB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405759"/>
              </p:ext>
            </p:extLst>
          </p:nvPr>
        </p:nvGraphicFramePr>
        <p:xfrm>
          <a:off x="755650" y="2327107"/>
          <a:ext cx="7632700" cy="28346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816350">
                  <a:extLst>
                    <a:ext uri="{9D8B030D-6E8A-4147-A177-3AD203B41FA5}">
                      <a16:colId xmlns:a16="http://schemas.microsoft.com/office/drawing/2014/main" xmlns="" val="1807228449"/>
                    </a:ext>
                  </a:extLst>
                </a:gridCol>
                <a:gridCol w="3816350">
                  <a:extLst>
                    <a:ext uri="{9D8B030D-6E8A-4147-A177-3AD203B41FA5}">
                      <a16:colId xmlns:a16="http://schemas.microsoft.com/office/drawing/2014/main" xmlns="" val="2429237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latin typeface="Twinkl" pitchFamily="2" charset="0"/>
                        </a:rPr>
                        <a:t>French</a:t>
                      </a:r>
                    </a:p>
                  </a:txBody>
                  <a:tcPr>
                    <a:solidFill>
                      <a:srgbClr val="47B1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bg1"/>
                          </a:solidFill>
                          <a:latin typeface="Twinkl" pitchFamily="2" charset="0"/>
                        </a:rPr>
                        <a:t>English</a:t>
                      </a:r>
                    </a:p>
                  </a:txBody>
                  <a:tcPr>
                    <a:solidFill>
                      <a:srgbClr val="47B1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4633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Bonjour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Hello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34965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Comment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tu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t’appelles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What is your name?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964635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Comment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ça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va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How are you?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675384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Je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m’appelle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My name is…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84217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Au revoir!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Goodbye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99742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Merci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Thank you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796180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9716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56077" y="3080857"/>
            <a:ext cx="1031845" cy="6962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396</TotalTime>
  <Words>392</Words>
  <Application>Microsoft Office PowerPoint</Application>
  <PresentationFormat>On-screen Show (4:3)</PresentationFormat>
  <Paragraphs>50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Tuffy-TTF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Eleanor Clough</dc:creator>
  <cp:lastModifiedBy>Mrs K. Ryker</cp:lastModifiedBy>
  <cp:revision>29</cp:revision>
  <dcterms:created xsi:type="dcterms:W3CDTF">2019-10-01T08:40:26Z</dcterms:created>
  <dcterms:modified xsi:type="dcterms:W3CDTF">2020-05-06T13:49:17Z</dcterms:modified>
</cp:coreProperties>
</file>