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26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</p:sldIdLst>
  <p:sldSz cx="12192000" cy="6858000"/>
  <p:notesSz cx="12192000" cy="6858000"/>
  <p:embeddedFontLs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Trebuchet MS" panose="020B0603020202020204" pitchFamily="34" charset="0"/>
      <p:regular r:id="rId31"/>
      <p:bold r:id="rId32"/>
      <p:italic r:id="rId33"/>
      <p:boldItalic r:id="rId34"/>
    </p:embeddedFont>
    <p:embeddedFont>
      <p:font typeface="Wingdings 3" panose="05040102010807070707" pitchFamily="18" charset="2"/>
      <p:regular r:id="rId3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68">
          <p15:clr>
            <a:srgbClr val="A4A3A4"/>
          </p15:clr>
        </p15:guide>
        <p15:guide id="2" pos="244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815B5D-689E-E6BE-8975-9C40FBA840DA}" v="86" dt="2025-04-23T12:40:03.236"/>
    <p1510:client id="{5C02228B-EA4E-8CAB-CC03-DBBEAADEB291}" v="30" dt="2025-04-23T11:31:00.482"/>
    <p1510:client id="{91CA1670-B100-6C45-FE22-05C02A670A83}" v="10" dt="2025-04-23T13:30:18.256"/>
    <p1510:client id="{C3D84A4B-A72F-2EE3-A74E-F8F61924F280}" v="9" dt="2025-04-22T15:27:42.693"/>
    <p1510:client id="{DCEE0716-958B-E7D2-E5EE-4DD1F40923B9}" v="43" dt="2025-04-22T09:18:20.63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700" y="32"/>
      </p:cViewPr>
      <p:guideLst>
        <p:guide orient="horz" pos="3168"/>
        <p:guide pos="244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9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font" Target="fonts/font8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7.fntdata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3.fntdata"/><Relationship Id="rId41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6.fntdata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font" Target="fonts/font2.fntdata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tthew Wickenden" userId="S::m.wickenden@cheapsideschool.org.uk::2478cd6b-62ee-4a9f-8178-52ae50e33dde" providerId="AD" clId="Web-{91CA1670-B100-6C45-FE22-05C02A670A83}"/>
    <pc:docChg chg="modSld">
      <pc:chgData name="Matthew Wickenden" userId="S::m.wickenden@cheapsideschool.org.uk::2478cd6b-62ee-4a9f-8178-52ae50e33dde" providerId="AD" clId="Web-{91CA1670-B100-6C45-FE22-05C02A670A83}" dt="2025-04-23T13:30:18.256" v="2" actId="14100"/>
      <pc:docMkLst>
        <pc:docMk/>
      </pc:docMkLst>
      <pc:sldChg chg="modSp">
        <pc:chgData name="Matthew Wickenden" userId="S::m.wickenden@cheapsideschool.org.uk::2478cd6b-62ee-4a9f-8178-52ae50e33dde" providerId="AD" clId="Web-{91CA1670-B100-6C45-FE22-05C02A670A83}" dt="2025-04-23T13:28:39.690" v="0" actId="20577"/>
        <pc:sldMkLst>
          <pc:docMk/>
          <pc:sldMk cId="0" sldId="257"/>
        </pc:sldMkLst>
        <pc:spChg chg="mod">
          <ac:chgData name="Matthew Wickenden" userId="S::m.wickenden@cheapsideschool.org.uk::2478cd6b-62ee-4a9f-8178-52ae50e33dde" providerId="AD" clId="Web-{91CA1670-B100-6C45-FE22-05C02A670A83}" dt="2025-04-23T13:28:39.690" v="0" actId="20577"/>
          <ac:spMkLst>
            <pc:docMk/>
            <pc:sldMk cId="0" sldId="257"/>
            <ac:spMk id="3" creationId="{00000000-0000-0000-0000-000000000000}"/>
          </ac:spMkLst>
        </pc:spChg>
      </pc:sldChg>
      <pc:sldChg chg="modSp">
        <pc:chgData name="Matthew Wickenden" userId="S::m.wickenden@cheapsideschool.org.uk::2478cd6b-62ee-4a9f-8178-52ae50e33dde" providerId="AD" clId="Web-{91CA1670-B100-6C45-FE22-05C02A670A83}" dt="2025-04-23T13:30:18.256" v="2" actId="14100"/>
        <pc:sldMkLst>
          <pc:docMk/>
          <pc:sldMk cId="0" sldId="260"/>
        </pc:sldMkLst>
        <pc:picChg chg="mod">
          <ac:chgData name="Matthew Wickenden" userId="S::m.wickenden@cheapsideschool.org.uk::2478cd6b-62ee-4a9f-8178-52ae50e33dde" providerId="AD" clId="Web-{91CA1670-B100-6C45-FE22-05C02A670A83}" dt="2025-04-23T13:30:18.256" v="2" actId="14100"/>
          <ac:picMkLst>
            <pc:docMk/>
            <pc:sldMk cId="0" sldId="260"/>
            <ac:picMk id="3" creationId="{7BB88542-F41C-C144-E49C-EBADAAF1D8AF}"/>
          </ac:picMkLst>
        </pc:picChg>
      </pc:sldChg>
    </pc:docChg>
  </pc:docChgLst>
  <pc:docChgLst>
    <pc:chgData name="Matthew Wickenden" userId="S::m.wickenden@cheapsideschool.org.uk::2478cd6b-62ee-4a9f-8178-52ae50e33dde" providerId="AD" clId="Web-{C3D84A4B-A72F-2EE3-A74E-F8F61924F280}"/>
    <pc:docChg chg="modSld">
      <pc:chgData name="Matthew Wickenden" userId="S::m.wickenden@cheapsideschool.org.uk::2478cd6b-62ee-4a9f-8178-52ae50e33dde" providerId="AD" clId="Web-{C3D84A4B-A72F-2EE3-A74E-F8F61924F280}" dt="2025-04-22T15:27:42.333" v="3" actId="20577"/>
      <pc:docMkLst>
        <pc:docMk/>
      </pc:docMkLst>
      <pc:sldChg chg="delSp modSp">
        <pc:chgData name="Matthew Wickenden" userId="S::m.wickenden@cheapsideschool.org.uk::2478cd6b-62ee-4a9f-8178-52ae50e33dde" providerId="AD" clId="Web-{C3D84A4B-A72F-2EE3-A74E-F8F61924F280}" dt="2025-04-22T15:27:42.333" v="3" actId="20577"/>
        <pc:sldMkLst>
          <pc:docMk/>
          <pc:sldMk cId="0" sldId="269"/>
        </pc:sldMkLst>
        <pc:spChg chg="mod">
          <ac:chgData name="Matthew Wickenden" userId="S::m.wickenden@cheapsideschool.org.uk::2478cd6b-62ee-4a9f-8178-52ae50e33dde" providerId="AD" clId="Web-{C3D84A4B-A72F-2EE3-A74E-F8F61924F280}" dt="2025-04-22T15:27:42.333" v="3" actId="20577"/>
          <ac:spMkLst>
            <pc:docMk/>
            <pc:sldMk cId="0" sldId="269"/>
            <ac:spMk id="6" creationId="{00000000-0000-0000-0000-000000000000}"/>
          </ac:spMkLst>
        </pc:spChg>
        <pc:spChg chg="del mod">
          <ac:chgData name="Matthew Wickenden" userId="S::m.wickenden@cheapsideschool.org.uk::2478cd6b-62ee-4a9f-8178-52ae50e33dde" providerId="AD" clId="Web-{C3D84A4B-A72F-2EE3-A74E-F8F61924F280}" dt="2025-04-22T15:27:40.036" v="1"/>
          <ac:spMkLst>
            <pc:docMk/>
            <pc:sldMk cId="0" sldId="269"/>
            <ac:spMk id="7" creationId="{00000000-0000-0000-0000-000000000000}"/>
          </ac:spMkLst>
        </pc:spChg>
      </pc:sldChg>
    </pc:docChg>
  </pc:docChgLst>
  <pc:docChgLst>
    <pc:chgData name="Matthew Wickenden" userId="S::m.wickenden@cheapsideschool.org.uk::2478cd6b-62ee-4a9f-8178-52ae50e33dde" providerId="AD" clId="Web-{5C02228B-EA4E-8CAB-CC03-DBBEAADEB291}"/>
    <pc:docChg chg="modSld">
      <pc:chgData name="Matthew Wickenden" userId="S::m.wickenden@cheapsideschool.org.uk::2478cd6b-62ee-4a9f-8178-52ae50e33dde" providerId="AD" clId="Web-{5C02228B-EA4E-8CAB-CC03-DBBEAADEB291}" dt="2025-04-23T11:31:00.482" v="23" actId="1076"/>
      <pc:docMkLst>
        <pc:docMk/>
      </pc:docMkLst>
      <pc:sldChg chg="addSp delSp modSp">
        <pc:chgData name="Matthew Wickenden" userId="S::m.wickenden@cheapsideschool.org.uk::2478cd6b-62ee-4a9f-8178-52ae50e33dde" providerId="AD" clId="Web-{5C02228B-EA4E-8CAB-CC03-DBBEAADEB291}" dt="2025-04-23T11:07:58.123" v="5" actId="14100"/>
        <pc:sldMkLst>
          <pc:docMk/>
          <pc:sldMk cId="0" sldId="260"/>
        </pc:sldMkLst>
        <pc:spChg chg="del">
          <ac:chgData name="Matthew Wickenden" userId="S::m.wickenden@cheapsideschool.org.uk::2478cd6b-62ee-4a9f-8178-52ae50e33dde" providerId="AD" clId="Web-{5C02228B-EA4E-8CAB-CC03-DBBEAADEB291}" dt="2025-04-23T11:07:47.107" v="0"/>
          <ac:spMkLst>
            <pc:docMk/>
            <pc:sldMk cId="0" sldId="260"/>
            <ac:spMk id="2" creationId="{00000000-0000-0000-0000-000000000000}"/>
          </ac:spMkLst>
        </pc:spChg>
        <pc:picChg chg="add mod">
          <ac:chgData name="Matthew Wickenden" userId="S::m.wickenden@cheapsideschool.org.uk::2478cd6b-62ee-4a9f-8178-52ae50e33dde" providerId="AD" clId="Web-{5C02228B-EA4E-8CAB-CC03-DBBEAADEB291}" dt="2025-04-23T11:07:58.123" v="5" actId="14100"/>
          <ac:picMkLst>
            <pc:docMk/>
            <pc:sldMk cId="0" sldId="260"/>
            <ac:picMk id="3" creationId="{7BB88542-F41C-C144-E49C-EBADAAF1D8AF}"/>
          </ac:picMkLst>
        </pc:picChg>
      </pc:sldChg>
      <pc:sldChg chg="modSp">
        <pc:chgData name="Matthew Wickenden" userId="S::m.wickenden@cheapsideschool.org.uk::2478cd6b-62ee-4a9f-8178-52ae50e33dde" providerId="AD" clId="Web-{5C02228B-EA4E-8CAB-CC03-DBBEAADEB291}" dt="2025-04-23T11:30:39.075" v="21"/>
        <pc:sldMkLst>
          <pc:docMk/>
          <pc:sldMk cId="0" sldId="266"/>
        </pc:sldMkLst>
        <pc:graphicFrameChg chg="mod modGraphic">
          <ac:chgData name="Matthew Wickenden" userId="S::m.wickenden@cheapsideschool.org.uk::2478cd6b-62ee-4a9f-8178-52ae50e33dde" providerId="AD" clId="Web-{5C02228B-EA4E-8CAB-CC03-DBBEAADEB291}" dt="2025-04-23T11:30:39.075" v="21"/>
          <ac:graphicFrameMkLst>
            <pc:docMk/>
            <pc:sldMk cId="0" sldId="266"/>
            <ac:graphicFrameMk id="13" creationId="{00000000-0000-0000-0000-000000000000}"/>
          </ac:graphicFrameMkLst>
        </pc:graphicFrameChg>
      </pc:sldChg>
      <pc:sldChg chg="modSp">
        <pc:chgData name="Matthew Wickenden" userId="S::m.wickenden@cheapsideschool.org.uk::2478cd6b-62ee-4a9f-8178-52ae50e33dde" providerId="AD" clId="Web-{5C02228B-EA4E-8CAB-CC03-DBBEAADEB291}" dt="2025-04-23T11:31:00.482" v="23" actId="1076"/>
        <pc:sldMkLst>
          <pc:docMk/>
          <pc:sldMk cId="0" sldId="268"/>
        </pc:sldMkLst>
        <pc:spChg chg="mod">
          <ac:chgData name="Matthew Wickenden" userId="S::m.wickenden@cheapsideschool.org.uk::2478cd6b-62ee-4a9f-8178-52ae50e33dde" providerId="AD" clId="Web-{5C02228B-EA4E-8CAB-CC03-DBBEAADEB291}" dt="2025-04-23T11:30:56.888" v="22" actId="1076"/>
          <ac:spMkLst>
            <pc:docMk/>
            <pc:sldMk cId="0" sldId="268"/>
            <ac:spMk id="2" creationId="{00000000-0000-0000-0000-000000000000}"/>
          </ac:spMkLst>
        </pc:spChg>
        <pc:graphicFrameChg chg="mod">
          <ac:chgData name="Matthew Wickenden" userId="S::m.wickenden@cheapsideschool.org.uk::2478cd6b-62ee-4a9f-8178-52ae50e33dde" providerId="AD" clId="Web-{5C02228B-EA4E-8CAB-CC03-DBBEAADEB291}" dt="2025-04-23T11:31:00.482" v="23" actId="1076"/>
          <ac:graphicFrameMkLst>
            <pc:docMk/>
            <pc:sldMk cId="0" sldId="268"/>
            <ac:graphicFrameMk id="12" creationId="{00000000-0000-0000-0000-000000000000}"/>
          </ac:graphicFrameMkLst>
        </pc:graphicFrameChg>
      </pc:sldChg>
      <pc:sldChg chg="modSp">
        <pc:chgData name="Matthew Wickenden" userId="S::m.wickenden@cheapsideschool.org.uk::2478cd6b-62ee-4a9f-8178-52ae50e33dde" providerId="AD" clId="Web-{5C02228B-EA4E-8CAB-CC03-DBBEAADEB291}" dt="2025-04-23T11:27:23.287" v="10" actId="1076"/>
        <pc:sldMkLst>
          <pc:docMk/>
          <pc:sldMk cId="0" sldId="273"/>
        </pc:sldMkLst>
        <pc:spChg chg="mod">
          <ac:chgData name="Matthew Wickenden" userId="S::m.wickenden@cheapsideschool.org.uk::2478cd6b-62ee-4a9f-8178-52ae50e33dde" providerId="AD" clId="Web-{5C02228B-EA4E-8CAB-CC03-DBBEAADEB291}" dt="2025-04-23T11:27:14.334" v="8" actId="1076"/>
          <ac:spMkLst>
            <pc:docMk/>
            <pc:sldMk cId="0" sldId="273"/>
            <ac:spMk id="4" creationId="{00000000-0000-0000-0000-000000000000}"/>
          </ac:spMkLst>
        </pc:spChg>
        <pc:spChg chg="mod">
          <ac:chgData name="Matthew Wickenden" userId="S::m.wickenden@cheapsideschool.org.uk::2478cd6b-62ee-4a9f-8178-52ae50e33dde" providerId="AD" clId="Web-{5C02228B-EA4E-8CAB-CC03-DBBEAADEB291}" dt="2025-04-23T11:27:23.287" v="10" actId="1076"/>
          <ac:spMkLst>
            <pc:docMk/>
            <pc:sldMk cId="0" sldId="273"/>
            <ac:spMk id="5" creationId="{00000000-0000-0000-0000-000000000000}"/>
          </ac:spMkLst>
        </pc:spChg>
      </pc:sldChg>
      <pc:sldChg chg="modSp">
        <pc:chgData name="Matthew Wickenden" userId="S::m.wickenden@cheapsideschool.org.uk::2478cd6b-62ee-4a9f-8178-52ae50e33dde" providerId="AD" clId="Web-{5C02228B-EA4E-8CAB-CC03-DBBEAADEB291}" dt="2025-04-23T11:28:09.570" v="17" actId="1076"/>
        <pc:sldMkLst>
          <pc:docMk/>
          <pc:sldMk cId="0" sldId="276"/>
        </pc:sldMkLst>
        <pc:spChg chg="mod">
          <ac:chgData name="Matthew Wickenden" userId="S::m.wickenden@cheapsideschool.org.uk::2478cd6b-62ee-4a9f-8178-52ae50e33dde" providerId="AD" clId="Web-{5C02228B-EA4E-8CAB-CC03-DBBEAADEB291}" dt="2025-04-23T11:27:59.351" v="13" actId="20577"/>
          <ac:spMkLst>
            <pc:docMk/>
            <pc:sldMk cId="0" sldId="276"/>
            <ac:spMk id="4" creationId="{00000000-0000-0000-0000-000000000000}"/>
          </ac:spMkLst>
        </pc:spChg>
        <pc:spChg chg="mod">
          <ac:chgData name="Matthew Wickenden" userId="S::m.wickenden@cheapsideschool.org.uk::2478cd6b-62ee-4a9f-8178-52ae50e33dde" providerId="AD" clId="Web-{5C02228B-EA4E-8CAB-CC03-DBBEAADEB291}" dt="2025-04-23T11:28:09.570" v="17" actId="1076"/>
          <ac:spMkLst>
            <pc:docMk/>
            <pc:sldMk cId="0" sldId="276"/>
            <ac:spMk id="5" creationId="{00000000-0000-0000-0000-000000000000}"/>
          </ac:spMkLst>
        </pc:spChg>
      </pc:sldChg>
    </pc:docChg>
  </pc:docChgLst>
  <pc:docChgLst>
    <pc:chgData clId="Web-{91CA1670-B100-6C45-FE22-05C02A670A83}"/>
    <pc:docChg chg="modSld">
      <pc:chgData name="" userId="" providerId="" clId="Web-{91CA1670-B100-6C45-FE22-05C02A670A83}" dt="2025-04-23T13:26:58.483" v="0" actId="20577"/>
      <pc:docMkLst>
        <pc:docMk/>
      </pc:docMkLst>
      <pc:sldChg chg="modSp">
        <pc:chgData name="" userId="" providerId="" clId="Web-{91CA1670-B100-6C45-FE22-05C02A670A83}" dt="2025-04-23T13:26:58.483" v="0" actId="20577"/>
        <pc:sldMkLst>
          <pc:docMk/>
          <pc:sldMk cId="0" sldId="257"/>
        </pc:sldMkLst>
        <pc:spChg chg="mod">
          <ac:chgData name="" userId="" providerId="" clId="Web-{91CA1670-B100-6C45-FE22-05C02A670A83}" dt="2025-04-23T13:26:58.483" v="0" actId="20577"/>
          <ac:spMkLst>
            <pc:docMk/>
            <pc:sldMk cId="0" sldId="257"/>
            <ac:spMk id="3" creationId="{00000000-0000-0000-0000-000000000000}"/>
          </ac:spMkLst>
        </pc:spChg>
      </pc:sldChg>
    </pc:docChg>
  </pc:docChgLst>
  <pc:docChgLst>
    <pc:chgData name="Matthew Wickenden" userId="S::m.wickenden@cheapsideschool.org.uk::2478cd6b-62ee-4a9f-8178-52ae50e33dde" providerId="AD" clId="Web-{DCEE0716-958B-E7D2-E5EE-4DD1F40923B9}"/>
    <pc:docChg chg="modSld">
      <pc:chgData name="Matthew Wickenden" userId="S::m.wickenden@cheapsideschool.org.uk::2478cd6b-62ee-4a9f-8178-52ae50e33dde" providerId="AD" clId="Web-{DCEE0716-958B-E7D2-E5EE-4DD1F40923B9}" dt="2025-04-22T09:18:17.068" v="16" actId="20577"/>
      <pc:docMkLst>
        <pc:docMk/>
      </pc:docMkLst>
      <pc:sldChg chg="modSp">
        <pc:chgData name="Matthew Wickenden" userId="S::m.wickenden@cheapsideschool.org.uk::2478cd6b-62ee-4a9f-8178-52ae50e33dde" providerId="AD" clId="Web-{DCEE0716-958B-E7D2-E5EE-4DD1F40923B9}" dt="2025-04-22T09:18:17.068" v="16" actId="20577"/>
        <pc:sldMkLst>
          <pc:docMk/>
          <pc:sldMk cId="0" sldId="257"/>
        </pc:sldMkLst>
        <pc:spChg chg="mod">
          <ac:chgData name="Matthew Wickenden" userId="S::m.wickenden@cheapsideschool.org.uk::2478cd6b-62ee-4a9f-8178-52ae50e33dde" providerId="AD" clId="Web-{DCEE0716-958B-E7D2-E5EE-4DD1F40923B9}" dt="2025-04-22T09:17:49.817" v="11" actId="20577"/>
          <ac:spMkLst>
            <pc:docMk/>
            <pc:sldMk cId="0" sldId="257"/>
            <ac:spMk id="7" creationId="{00000000-0000-0000-0000-000000000000}"/>
          </ac:spMkLst>
        </pc:spChg>
        <pc:spChg chg="mod">
          <ac:chgData name="Matthew Wickenden" userId="S::m.wickenden@cheapsideschool.org.uk::2478cd6b-62ee-4a9f-8178-52ae50e33dde" providerId="AD" clId="Web-{DCEE0716-958B-E7D2-E5EE-4DD1F40923B9}" dt="2025-04-22T09:17:58.521" v="13" actId="20577"/>
          <ac:spMkLst>
            <pc:docMk/>
            <pc:sldMk cId="0" sldId="257"/>
            <ac:spMk id="13" creationId="{00000000-0000-0000-0000-000000000000}"/>
          </ac:spMkLst>
        </pc:spChg>
        <pc:spChg chg="mod">
          <ac:chgData name="Matthew Wickenden" userId="S::m.wickenden@cheapsideschool.org.uk::2478cd6b-62ee-4a9f-8178-52ae50e33dde" providerId="AD" clId="Web-{DCEE0716-958B-E7D2-E5EE-4DD1F40923B9}" dt="2025-04-22T09:18:12.693" v="15" actId="20577"/>
          <ac:spMkLst>
            <pc:docMk/>
            <pc:sldMk cId="0" sldId="257"/>
            <ac:spMk id="16" creationId="{00000000-0000-0000-0000-000000000000}"/>
          </ac:spMkLst>
        </pc:spChg>
        <pc:spChg chg="mod">
          <ac:chgData name="Matthew Wickenden" userId="S::m.wickenden@cheapsideschool.org.uk::2478cd6b-62ee-4a9f-8178-52ae50e33dde" providerId="AD" clId="Web-{DCEE0716-958B-E7D2-E5EE-4DD1F40923B9}" dt="2025-04-22T09:18:17.068" v="16" actId="20577"/>
          <ac:spMkLst>
            <pc:docMk/>
            <pc:sldMk cId="0" sldId="257"/>
            <ac:spMk id="19" creationId="{00000000-0000-0000-0000-000000000000}"/>
          </ac:spMkLst>
        </pc:spChg>
      </pc:sldChg>
    </pc:docChg>
  </pc:docChgLst>
  <pc:docChgLst>
    <pc:chgData name="Matthew Wickenden" userId="S::m.wickenden@cheapsideschool.org.uk::2478cd6b-62ee-4a9f-8178-52ae50e33dde" providerId="AD" clId="Web-{2F815B5D-689E-E6BE-8975-9C40FBA840DA}"/>
    <pc:docChg chg="modSld">
      <pc:chgData name="Matthew Wickenden" userId="S::m.wickenden@cheapsideschool.org.uk::2478cd6b-62ee-4a9f-8178-52ae50e33dde" providerId="AD" clId="Web-{2F815B5D-689E-E6BE-8975-9C40FBA840DA}" dt="2025-04-23T12:38:43.858" v="46" actId="14100"/>
      <pc:docMkLst>
        <pc:docMk/>
      </pc:docMkLst>
      <pc:sldChg chg="modSp">
        <pc:chgData name="Matthew Wickenden" userId="S::m.wickenden@cheapsideschool.org.uk::2478cd6b-62ee-4a9f-8178-52ae50e33dde" providerId="AD" clId="Web-{2F815B5D-689E-E6BE-8975-9C40FBA840DA}" dt="2025-04-23T12:38:43.858" v="46" actId="14100"/>
        <pc:sldMkLst>
          <pc:docMk/>
          <pc:sldMk cId="0" sldId="260"/>
        </pc:sldMkLst>
        <pc:picChg chg="mod">
          <ac:chgData name="Matthew Wickenden" userId="S::m.wickenden@cheapsideschool.org.uk::2478cd6b-62ee-4a9f-8178-52ae50e33dde" providerId="AD" clId="Web-{2F815B5D-689E-E6BE-8975-9C40FBA840DA}" dt="2025-04-23T12:38:43.858" v="46" actId="14100"/>
          <ac:picMkLst>
            <pc:docMk/>
            <pc:sldMk cId="0" sldId="260"/>
            <ac:picMk id="3" creationId="{7BB88542-F41C-C144-E49C-EBADAAF1D8AF}"/>
          </ac:picMkLst>
        </pc:picChg>
      </pc:sldChg>
      <pc:sldChg chg="modSp">
        <pc:chgData name="Matthew Wickenden" userId="S::m.wickenden@cheapsideschool.org.uk::2478cd6b-62ee-4a9f-8178-52ae50e33dde" providerId="AD" clId="Web-{2F815B5D-689E-E6BE-8975-9C40FBA840DA}" dt="2025-04-23T12:35:03.445" v="22" actId="20577"/>
        <pc:sldMkLst>
          <pc:docMk/>
          <pc:sldMk cId="0" sldId="270"/>
        </pc:sldMkLst>
        <pc:spChg chg="mod">
          <ac:chgData name="Matthew Wickenden" userId="S::m.wickenden@cheapsideschool.org.uk::2478cd6b-62ee-4a9f-8178-52ae50e33dde" providerId="AD" clId="Web-{2F815B5D-689E-E6BE-8975-9C40FBA840DA}" dt="2025-04-23T12:35:03.445" v="22" actId="20577"/>
          <ac:spMkLst>
            <pc:docMk/>
            <pc:sldMk cId="0" sldId="270"/>
            <ac:spMk id="7" creationId="{00000000-0000-0000-0000-000000000000}"/>
          </ac:spMkLst>
        </pc:spChg>
      </pc:sldChg>
      <pc:sldChg chg="modSp">
        <pc:chgData name="Matthew Wickenden" userId="S::m.wickenden@cheapsideschool.org.uk::2478cd6b-62ee-4a9f-8178-52ae50e33dde" providerId="AD" clId="Web-{2F815B5D-689E-E6BE-8975-9C40FBA840DA}" dt="2025-04-23T12:34:38.256" v="2" actId="20577"/>
        <pc:sldMkLst>
          <pc:docMk/>
          <pc:sldMk cId="0" sldId="271"/>
        </pc:sldMkLst>
        <pc:spChg chg="mod">
          <ac:chgData name="Matthew Wickenden" userId="S::m.wickenden@cheapsideschool.org.uk::2478cd6b-62ee-4a9f-8178-52ae50e33dde" providerId="AD" clId="Web-{2F815B5D-689E-E6BE-8975-9C40FBA840DA}" dt="2025-04-23T12:34:38.256" v="2" actId="20577"/>
          <ac:spMkLst>
            <pc:docMk/>
            <pc:sldMk cId="0" sldId="271"/>
            <ac:spMk id="5" creationId="{00000000-0000-0000-0000-000000000000}"/>
          </ac:spMkLst>
        </pc:spChg>
      </pc:sldChg>
      <pc:sldChg chg="addSp delSp modSp">
        <pc:chgData name="Matthew Wickenden" userId="S::m.wickenden@cheapsideschool.org.uk::2478cd6b-62ee-4a9f-8178-52ae50e33dde" providerId="AD" clId="Web-{2F815B5D-689E-E6BE-8975-9C40FBA840DA}" dt="2025-04-23T12:38:23.733" v="44" actId="14100"/>
        <pc:sldMkLst>
          <pc:docMk/>
          <pc:sldMk cId="0" sldId="274"/>
        </pc:sldMkLst>
        <pc:spChg chg="del">
          <ac:chgData name="Matthew Wickenden" userId="S::m.wickenden@cheapsideschool.org.uk::2478cd6b-62ee-4a9f-8178-52ae50e33dde" providerId="AD" clId="Web-{2F815B5D-689E-E6BE-8975-9C40FBA840DA}" dt="2025-04-23T12:38:14.857" v="41"/>
          <ac:spMkLst>
            <pc:docMk/>
            <pc:sldMk cId="0" sldId="274"/>
            <ac:spMk id="2" creationId="{00000000-0000-0000-0000-000000000000}"/>
          </ac:spMkLst>
        </pc:spChg>
        <pc:picChg chg="add mod">
          <ac:chgData name="Matthew Wickenden" userId="S::m.wickenden@cheapsideschool.org.uk::2478cd6b-62ee-4a9f-8178-52ae50e33dde" providerId="AD" clId="Web-{2F815B5D-689E-E6BE-8975-9C40FBA840DA}" dt="2025-04-23T12:38:23.733" v="44" actId="14100"/>
          <ac:picMkLst>
            <pc:docMk/>
            <pc:sldMk cId="0" sldId="274"/>
            <ac:picMk id="3" creationId="{55771D0C-7950-9F72-DD8E-4655351FCCFB}"/>
          </ac:picMkLst>
        </pc:picChg>
      </pc:sldChg>
      <pc:sldChg chg="modSp">
        <pc:chgData name="Matthew Wickenden" userId="S::m.wickenden@cheapsideschool.org.uk::2478cd6b-62ee-4a9f-8178-52ae50e33dde" providerId="AD" clId="Web-{2F815B5D-689E-E6BE-8975-9C40FBA840DA}" dt="2025-04-23T12:35:56.447" v="23" actId="20577"/>
        <pc:sldMkLst>
          <pc:docMk/>
          <pc:sldMk cId="0" sldId="275"/>
        </pc:sldMkLst>
        <pc:spChg chg="mod">
          <ac:chgData name="Matthew Wickenden" userId="S::m.wickenden@cheapsideschool.org.uk::2478cd6b-62ee-4a9f-8178-52ae50e33dde" providerId="AD" clId="Web-{2F815B5D-689E-E6BE-8975-9C40FBA840DA}" dt="2025-04-23T12:35:56.447" v="23" actId="20577"/>
          <ac:spMkLst>
            <pc:docMk/>
            <pc:sldMk cId="0" sldId="275"/>
            <ac:spMk id="8" creationId="{00000000-0000-0000-0000-000000000000}"/>
          </ac:spMkLst>
        </pc:spChg>
      </pc:sldChg>
      <pc:sldChg chg="modSp">
        <pc:chgData name="Matthew Wickenden" userId="S::m.wickenden@cheapsideschool.org.uk::2478cd6b-62ee-4a9f-8178-52ae50e33dde" providerId="AD" clId="Web-{2F815B5D-689E-E6BE-8975-9C40FBA840DA}" dt="2025-04-23T12:37:57.341" v="40" actId="20577"/>
        <pc:sldMkLst>
          <pc:docMk/>
          <pc:sldMk cId="0" sldId="276"/>
        </pc:sldMkLst>
        <pc:spChg chg="mod">
          <ac:chgData name="Matthew Wickenden" userId="S::m.wickenden@cheapsideschool.org.uk::2478cd6b-62ee-4a9f-8178-52ae50e33dde" providerId="AD" clId="Web-{2F815B5D-689E-E6BE-8975-9C40FBA840DA}" dt="2025-04-23T12:37:57.341" v="40" actId="20577"/>
          <ac:spMkLst>
            <pc:docMk/>
            <pc:sldMk cId="0" sldId="276"/>
            <ac:spMk id="4" creationId="{00000000-0000-0000-0000-000000000000}"/>
          </ac:spMkLst>
        </pc:spChg>
        <pc:spChg chg="mod">
          <ac:chgData name="Matthew Wickenden" userId="S::m.wickenden@cheapsideschool.org.uk::2478cd6b-62ee-4a9f-8178-52ae50e33dde" providerId="AD" clId="Web-{2F815B5D-689E-E6BE-8975-9C40FBA840DA}" dt="2025-04-23T12:37:31.231" v="38" actId="20577"/>
          <ac:spMkLst>
            <pc:docMk/>
            <pc:sldMk cId="0" sldId="276"/>
            <ac:spMk id="5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510F8A-A3E7-403B-972B-B08487EB84E3}" type="datetimeFigureOut">
              <a:rPr lang="en-GB" smtClean="0"/>
              <a:t>23/04/2025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13FBCA-FF87-422D-A854-009171F70D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45924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13FBCA-FF87-422D-A854-009171F70D7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753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Title</a:t>
            </a:r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/>
              <a:t>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4/23/2025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4/23/2025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assets.publishing.service.gov.uk/media/637ba0b0e90e072854bcab87/2018-19_teacher_assessment_frameworks_at_the_end_of_key_stage_2.pdf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162298" y="998328"/>
            <a:ext cx="5173519" cy="303675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35733" marR="0">
              <a:lnSpc>
                <a:spcPts val="11609"/>
              </a:lnSpc>
              <a:spcBef>
                <a:spcPts val="0"/>
              </a:spcBef>
              <a:spcAft>
                <a:spcPts val="0"/>
              </a:spcAft>
            </a:pPr>
            <a:r>
              <a:rPr sz="10000" spc="-242" dirty="0">
                <a:solidFill>
                  <a:srgbClr val="5FCBEF"/>
                </a:solidFill>
                <a:latin typeface="Trebuchet MS"/>
                <a:cs typeface="Trebuchet MS"/>
              </a:rPr>
              <a:t>SATS</a:t>
            </a:r>
          </a:p>
          <a:p>
            <a:pPr marL="0" marR="0">
              <a:lnSpc>
                <a:spcPts val="11609"/>
              </a:lnSpc>
              <a:spcBef>
                <a:spcPts val="392"/>
              </a:spcBef>
              <a:spcAft>
                <a:spcPts val="0"/>
              </a:spcAft>
            </a:pPr>
            <a:r>
              <a:rPr sz="10000" dirty="0">
                <a:solidFill>
                  <a:srgbClr val="5FCBEF"/>
                </a:solidFill>
                <a:latin typeface="Trebuchet MS"/>
                <a:cs typeface="Trebuchet MS"/>
              </a:rPr>
              <a:t>MEETING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367808" y="4035085"/>
            <a:ext cx="5117285" cy="4744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72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3200" dirty="0">
                <a:solidFill>
                  <a:srgbClr val="7F7F7F"/>
                </a:solidFill>
                <a:latin typeface="Trebuchet MS"/>
                <a:cs typeface="Trebuchet MS"/>
              </a:rPr>
              <a:t>Wednesday 23</a:t>
            </a:r>
            <a:r>
              <a:rPr lang="en-GB" sz="3200" baseline="30000" dirty="0">
                <a:solidFill>
                  <a:srgbClr val="7F7F7F"/>
                </a:solidFill>
                <a:latin typeface="Trebuchet MS"/>
                <a:cs typeface="Trebuchet MS"/>
              </a:rPr>
              <a:t>rd</a:t>
            </a:r>
            <a:r>
              <a:rPr lang="en-GB" sz="3200" dirty="0">
                <a:solidFill>
                  <a:srgbClr val="7F7F7F"/>
                </a:solidFill>
                <a:latin typeface="Trebuchet MS"/>
                <a:cs typeface="Trebuchet MS"/>
              </a:rPr>
              <a:t> April 2025</a:t>
            </a:r>
            <a:endParaRPr sz="3200" dirty="0">
              <a:solidFill>
                <a:srgbClr val="7F7F7F"/>
              </a:solidFill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69010" y="669763"/>
            <a:ext cx="7963545" cy="53860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marR="0">
              <a:lnSpc>
                <a:spcPts val="4180"/>
              </a:lnSpc>
              <a:spcBef>
                <a:spcPts val="0"/>
              </a:spcBef>
              <a:spcAft>
                <a:spcPts val="0"/>
              </a:spcAft>
            </a:pPr>
            <a:r>
              <a:rPr sz="3600" spc="-39" dirty="0">
                <a:solidFill>
                  <a:srgbClr val="5FCBEF"/>
                </a:solidFill>
                <a:latin typeface="Trebuchet MS"/>
                <a:cs typeface="Trebuchet MS"/>
              </a:rPr>
              <a:t>Week</a:t>
            </a:r>
            <a:r>
              <a:rPr sz="3600" spc="19" dirty="0">
                <a:solidFill>
                  <a:srgbClr val="5FCBEF"/>
                </a:solidFill>
                <a:latin typeface="Trebuchet MS"/>
                <a:cs typeface="Trebuchet MS"/>
              </a:rPr>
              <a:t> </a:t>
            </a:r>
            <a:r>
              <a:rPr sz="3600" dirty="0">
                <a:solidFill>
                  <a:srgbClr val="5FCBEF"/>
                </a:solidFill>
                <a:latin typeface="Trebuchet MS"/>
                <a:cs typeface="Trebuchet MS"/>
              </a:rPr>
              <a:t>beginning</a:t>
            </a:r>
            <a:r>
              <a:rPr sz="3600" spc="-24" dirty="0">
                <a:solidFill>
                  <a:srgbClr val="5FCBEF"/>
                </a:solidFill>
                <a:latin typeface="Trebuchet MS"/>
                <a:cs typeface="Trebuchet MS"/>
              </a:rPr>
              <a:t> </a:t>
            </a:r>
            <a:r>
              <a:rPr sz="3600" dirty="0">
                <a:solidFill>
                  <a:srgbClr val="5FCBEF"/>
                </a:solidFill>
                <a:latin typeface="Trebuchet MS"/>
                <a:cs typeface="Trebuchet MS"/>
              </a:rPr>
              <a:t>Monday </a:t>
            </a:r>
            <a:r>
              <a:rPr lang="en-GB" sz="3600" dirty="0">
                <a:solidFill>
                  <a:srgbClr val="5FCBEF"/>
                </a:solidFill>
                <a:latin typeface="Trebuchet MS"/>
                <a:cs typeface="Trebuchet MS"/>
              </a:rPr>
              <a:t>12</a:t>
            </a:r>
            <a:r>
              <a:rPr lang="en-GB" sz="3600" baseline="30000" dirty="0">
                <a:solidFill>
                  <a:srgbClr val="5FCBEF"/>
                </a:solidFill>
                <a:latin typeface="Trebuchet MS"/>
                <a:cs typeface="Trebuchet MS"/>
              </a:rPr>
              <a:t>th</a:t>
            </a:r>
            <a:r>
              <a:rPr sz="3600" baseline="30000" dirty="0">
                <a:solidFill>
                  <a:srgbClr val="5FCBEF"/>
                </a:solidFill>
                <a:latin typeface="Trebuchet MS"/>
                <a:cs typeface="Trebuchet MS"/>
              </a:rPr>
              <a:t> </a:t>
            </a:r>
            <a:r>
              <a:rPr sz="3600" dirty="0">
                <a:solidFill>
                  <a:srgbClr val="5FCBEF"/>
                </a:solidFill>
                <a:latin typeface="Trebuchet MS"/>
                <a:cs typeface="Trebuchet MS"/>
              </a:rPr>
              <a:t>May </a:t>
            </a:r>
            <a:r>
              <a:rPr lang="en-GB" sz="3600" dirty="0">
                <a:solidFill>
                  <a:srgbClr val="5FCBEF"/>
                </a:solidFill>
                <a:latin typeface="Trebuchet MS"/>
                <a:cs typeface="Trebuchet MS"/>
              </a:rPr>
              <a:t>2025</a:t>
            </a:r>
            <a:endParaRPr sz="3600" dirty="0">
              <a:solidFill>
                <a:srgbClr val="5FCBEF"/>
              </a:solidFill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58672" y="1323957"/>
            <a:ext cx="643086" cy="303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FFFFFF"/>
                </a:solidFill>
                <a:latin typeface="Trebuchet MS"/>
                <a:cs typeface="Trebuchet MS"/>
              </a:rPr>
              <a:t>Date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3518027" y="1323957"/>
            <a:ext cx="960383" cy="303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FFFFFF"/>
                </a:solidFill>
                <a:latin typeface="Trebuchet MS"/>
                <a:cs typeface="Trebuchet MS"/>
              </a:rPr>
              <a:t>Subject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377305" y="1323957"/>
            <a:ext cx="1720985" cy="303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FFFFFF"/>
                </a:solidFill>
                <a:latin typeface="Trebuchet MS"/>
                <a:cs typeface="Trebuchet MS"/>
              </a:rPr>
              <a:t>Length of</a:t>
            </a:r>
            <a:r>
              <a:rPr sz="1800" b="1" spc="-18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rebuchet MS"/>
                <a:cs typeface="Trebuchet MS"/>
              </a:rPr>
              <a:t>time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658672" y="1689717"/>
            <a:ext cx="2384823" cy="2693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>
              <a:lnSpc>
                <a:spcPts val="2090"/>
              </a:lnSpc>
            </a:pPr>
            <a:r>
              <a:rPr lang="en-US" dirty="0">
                <a:solidFill>
                  <a:srgbClr val="000000"/>
                </a:solidFill>
                <a:latin typeface="Trebuchet MS"/>
              </a:rPr>
              <a:t>Monday 12th May (am)</a:t>
            </a:r>
            <a:endParaRPr lang="en-US" dirty="0"/>
          </a:p>
        </p:txBody>
      </p:sp>
      <p:sp>
        <p:nvSpPr>
          <p:cNvPr id="8" name="object 8"/>
          <p:cNvSpPr txBox="1"/>
          <p:nvPr/>
        </p:nvSpPr>
        <p:spPr>
          <a:xfrm>
            <a:off x="3518027" y="1689717"/>
            <a:ext cx="2455405" cy="8525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spc="-32" dirty="0">
                <a:solidFill>
                  <a:srgbClr val="000000"/>
                </a:solidFill>
                <a:latin typeface="Trebuchet MS"/>
                <a:cs typeface="Trebuchet MS"/>
              </a:rPr>
              <a:t>Grammar,</a:t>
            </a:r>
            <a:r>
              <a:rPr sz="1800" spc="4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punctuation</a:t>
            </a:r>
          </a:p>
          <a:p>
            <a:pPr marL="0" marR="0">
              <a:lnSpc>
                <a:spcPts val="2092"/>
              </a:lnSpc>
              <a:spcBef>
                <a:spcPts val="67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and spelling</a:t>
            </a:r>
            <a:r>
              <a:rPr sz="1800" spc="-3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spc="-36" dirty="0">
                <a:solidFill>
                  <a:srgbClr val="000000"/>
                </a:solidFill>
                <a:latin typeface="Trebuchet MS"/>
                <a:cs typeface="Trebuchet MS"/>
              </a:rPr>
              <a:t>(SPAG)</a:t>
            </a:r>
            <a:r>
              <a:rPr sz="1800" spc="36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–</a:t>
            </a:r>
          </a:p>
          <a:p>
            <a:pPr marL="0" marR="0">
              <a:lnSpc>
                <a:spcPts val="2090"/>
              </a:lnSpc>
              <a:spcBef>
                <a:spcPts val="22"/>
              </a:spcBef>
              <a:spcAft>
                <a:spcPts val="0"/>
              </a:spcAft>
            </a:pPr>
            <a:r>
              <a:rPr sz="1800" spc="-19" dirty="0">
                <a:solidFill>
                  <a:srgbClr val="000000"/>
                </a:solidFill>
                <a:latin typeface="Trebuchet MS"/>
                <a:cs typeface="Trebuchet MS"/>
              </a:rPr>
              <a:t>Paper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 1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6377305" y="1689717"/>
            <a:ext cx="1274548" cy="303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45 minutes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3518027" y="2604498"/>
            <a:ext cx="1939384" cy="2693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Spelling</a:t>
            </a:r>
            <a:r>
              <a:rPr sz="1800" spc="-13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– </a:t>
            </a:r>
            <a:r>
              <a:rPr sz="1800" spc="-19" dirty="0">
                <a:solidFill>
                  <a:srgbClr val="000000"/>
                </a:solidFill>
                <a:latin typeface="Trebuchet MS"/>
                <a:cs typeface="Trebuchet MS"/>
              </a:rPr>
              <a:t>Paper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 2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6377305" y="2604498"/>
            <a:ext cx="2490234" cy="303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Not</a:t>
            </a:r>
            <a:r>
              <a:rPr sz="1800" spc="-11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timed – approx.</a:t>
            </a:r>
            <a:r>
              <a:rPr sz="1800" spc="-17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20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6377305" y="2878818"/>
            <a:ext cx="965481" cy="303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minutes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658672" y="3339955"/>
            <a:ext cx="2421399" cy="2693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spc="-32" dirty="0">
                <a:solidFill>
                  <a:srgbClr val="000000"/>
                </a:solidFill>
                <a:latin typeface="Trebuchet MS"/>
                <a:cs typeface="Trebuchet MS"/>
              </a:rPr>
              <a:t>Tuesday</a:t>
            </a:r>
            <a:r>
              <a:rPr sz="1800" spc="2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lang="en-GB" dirty="0">
                <a:solidFill>
                  <a:srgbClr val="000000"/>
                </a:solidFill>
                <a:latin typeface="Trebuchet MS"/>
                <a:cs typeface="Trebuchet MS"/>
              </a:rPr>
              <a:t>13</a:t>
            </a:r>
            <a:r>
              <a:rPr lang="en-GB" baseline="30000" dirty="0">
                <a:solidFill>
                  <a:srgbClr val="000000"/>
                </a:solidFill>
                <a:latin typeface="Trebuchet MS"/>
                <a:cs typeface="Trebuchet MS"/>
              </a:rPr>
              <a:t>th</a:t>
            </a:r>
            <a:r>
              <a:rPr sz="1800" spc="-13" baseline="3000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May (am)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3518027" y="3339955"/>
            <a:ext cx="1697496" cy="303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English reading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6377305" y="3339955"/>
            <a:ext cx="1085927" cy="303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One hour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658672" y="3705429"/>
            <a:ext cx="5088482" cy="2693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marR="0">
              <a:lnSpc>
                <a:spcPts val="2092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Wednesday </a:t>
            </a:r>
            <a:r>
              <a:rPr lang="en-GB" dirty="0">
                <a:solidFill>
                  <a:srgbClr val="000000"/>
                </a:solidFill>
                <a:latin typeface="Trebuchet MS"/>
                <a:cs typeface="Trebuchet MS"/>
              </a:rPr>
              <a:t>14</a:t>
            </a:r>
            <a:r>
              <a:rPr lang="en-GB" baseline="30000" dirty="0">
                <a:solidFill>
                  <a:srgbClr val="000000"/>
                </a:solidFill>
                <a:latin typeface="Trebuchet MS"/>
                <a:cs typeface="Trebuchet MS"/>
              </a:rPr>
              <a:t>th</a:t>
            </a:r>
            <a:r>
              <a:rPr sz="1800" spc="-13" baseline="3000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May (am)</a:t>
            </a:r>
            <a:r>
              <a:rPr sz="1800" spc="1477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Arithmetic</a:t>
            </a:r>
            <a:r>
              <a:rPr sz="1800" spc="12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– </a:t>
            </a:r>
            <a:r>
              <a:rPr sz="1800" spc="-18" dirty="0">
                <a:solidFill>
                  <a:srgbClr val="000000"/>
                </a:solidFill>
                <a:latin typeface="Trebuchet MS"/>
                <a:cs typeface="Trebuchet MS"/>
              </a:rPr>
              <a:t>Paper</a:t>
            </a:r>
            <a:r>
              <a:rPr sz="1800" spc="1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1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6377305" y="3705429"/>
            <a:ext cx="1275129" cy="30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2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30 minutes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3518027" y="4083032"/>
            <a:ext cx="4133826" cy="303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Maths Reasoning</a:t>
            </a:r>
            <a:r>
              <a:rPr sz="1800" spc="21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– </a:t>
            </a:r>
            <a:r>
              <a:rPr sz="1800" spc="-19" dirty="0">
                <a:solidFill>
                  <a:srgbClr val="000000"/>
                </a:solidFill>
                <a:latin typeface="Trebuchet MS"/>
                <a:cs typeface="Trebuchet MS"/>
              </a:rPr>
              <a:t>Paper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 2</a:t>
            </a:r>
            <a:r>
              <a:rPr sz="1800" spc="1022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40 minutes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658672" y="4934662"/>
            <a:ext cx="2540383" cy="2693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marR="0">
              <a:lnSpc>
                <a:spcPts val="2092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Thursday </a:t>
            </a:r>
            <a:r>
              <a:rPr lang="en-GB" dirty="0">
                <a:solidFill>
                  <a:srgbClr val="000000"/>
                </a:solidFill>
                <a:latin typeface="Trebuchet MS"/>
                <a:cs typeface="Trebuchet MS"/>
              </a:rPr>
              <a:t>15</a:t>
            </a:r>
            <a:r>
              <a:rPr lang="en-GB" baseline="29999" dirty="0">
                <a:solidFill>
                  <a:srgbClr val="000000"/>
                </a:solidFill>
                <a:latin typeface="Trebuchet MS"/>
                <a:cs typeface="Trebuchet MS"/>
              </a:rPr>
              <a:t>th</a:t>
            </a:r>
            <a:r>
              <a:rPr sz="1800" spc="-13" baseline="29999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May (am)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3518027" y="4934662"/>
            <a:ext cx="4134406" cy="30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2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Maths </a:t>
            </a:r>
            <a:r>
              <a:rPr sz="1800" spc="-10" dirty="0">
                <a:solidFill>
                  <a:srgbClr val="000000"/>
                </a:solidFill>
                <a:latin typeface="Trebuchet MS"/>
                <a:cs typeface="Trebuchet MS"/>
              </a:rPr>
              <a:t>Reasoning</a:t>
            </a:r>
            <a:r>
              <a:rPr sz="1800" spc="2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– </a:t>
            </a:r>
            <a:r>
              <a:rPr sz="1800" spc="-18" dirty="0">
                <a:solidFill>
                  <a:srgbClr val="000000"/>
                </a:solidFill>
                <a:latin typeface="Trebuchet MS"/>
                <a:cs typeface="Trebuchet MS"/>
              </a:rPr>
              <a:t>Paper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 3</a:t>
            </a:r>
            <a:r>
              <a:rPr sz="1800" spc="1022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40 minutes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69010" y="669763"/>
            <a:ext cx="8395939" cy="5689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180"/>
              </a:lnSpc>
              <a:spcBef>
                <a:spcPts val="0"/>
              </a:spcBef>
              <a:spcAft>
                <a:spcPts val="0"/>
              </a:spcAft>
            </a:pPr>
            <a:r>
              <a:rPr sz="3600" dirty="0">
                <a:solidFill>
                  <a:srgbClr val="5FCBEF"/>
                </a:solidFill>
                <a:latin typeface="Trebuchet MS"/>
                <a:cs typeface="Trebuchet MS"/>
              </a:rPr>
              <a:t>Spelling, Punctuation</a:t>
            </a:r>
            <a:r>
              <a:rPr sz="3600" spc="-21" dirty="0">
                <a:solidFill>
                  <a:srgbClr val="5FCBEF"/>
                </a:solidFill>
                <a:latin typeface="Trebuchet MS"/>
                <a:cs typeface="Trebuchet MS"/>
              </a:rPr>
              <a:t> </a:t>
            </a:r>
            <a:r>
              <a:rPr sz="3600" dirty="0">
                <a:solidFill>
                  <a:srgbClr val="5FCBEF"/>
                </a:solidFill>
                <a:latin typeface="Trebuchet MS"/>
                <a:cs typeface="Trebuchet MS"/>
              </a:rPr>
              <a:t>and Grammar</a:t>
            </a:r>
            <a:r>
              <a:rPr sz="3600" spc="-64" dirty="0">
                <a:solidFill>
                  <a:srgbClr val="5FCBEF"/>
                </a:solidFill>
                <a:latin typeface="Trebuchet MS"/>
                <a:cs typeface="Trebuchet MS"/>
              </a:rPr>
              <a:t> </a:t>
            </a:r>
            <a:r>
              <a:rPr sz="3600" spc="-111" dirty="0">
                <a:solidFill>
                  <a:srgbClr val="5FCBEF"/>
                </a:solidFill>
                <a:latin typeface="Trebuchet MS"/>
                <a:cs typeface="Trebuchet MS"/>
              </a:rPr>
              <a:t>Test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16610" y="1549890"/>
            <a:ext cx="7794820" cy="55042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sz="180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spc="-51" dirty="0">
                <a:solidFill>
                  <a:srgbClr val="404040"/>
                </a:solidFill>
                <a:latin typeface="Trebuchet MS"/>
                <a:cs typeface="Trebuchet MS"/>
              </a:rPr>
              <a:t>SPAG</a:t>
            </a:r>
            <a:r>
              <a:rPr sz="1800" spc="4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test includes</a:t>
            </a:r>
            <a:r>
              <a:rPr sz="1800" spc="-1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questions that assess</a:t>
            </a:r>
            <a:r>
              <a:rPr sz="1800" spc="-2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the following</a:t>
            </a:r>
            <a:r>
              <a:rPr sz="1800" spc="-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elements</a:t>
            </a:r>
            <a:r>
              <a:rPr sz="180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of the</a:t>
            </a:r>
          </a:p>
          <a:p>
            <a:pPr marL="0" marR="0">
              <a:lnSpc>
                <a:spcPts val="1944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English curriculum: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16610" y="2170412"/>
            <a:ext cx="8266625" cy="303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45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1450" spc="1062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404040"/>
                </a:solidFill>
                <a:latin typeface="Trebuchet MS"/>
                <a:cs typeface="Trebuchet MS"/>
              </a:rPr>
              <a:t>Sentence </a:t>
            </a:r>
            <a:r>
              <a:rPr sz="1800" b="1" spc="-11" dirty="0">
                <a:solidFill>
                  <a:srgbClr val="404040"/>
                </a:solidFill>
                <a:latin typeface="Trebuchet MS"/>
                <a:cs typeface="Trebuchet MS"/>
              </a:rPr>
              <a:t>grammar</a:t>
            </a:r>
            <a:r>
              <a:rPr sz="1800" b="1" spc="4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through both identifying and writing</a:t>
            </a:r>
            <a:r>
              <a:rPr sz="1800" spc="-1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sentences</a:t>
            </a:r>
            <a:r>
              <a:rPr sz="1800" spc="1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that are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59510" y="2417300"/>
            <a:ext cx="2420451" cy="303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grammatically correct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616610" y="2790680"/>
            <a:ext cx="8012213" cy="303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45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1450" spc="1062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404040"/>
                </a:solidFill>
                <a:latin typeface="Trebuchet MS"/>
                <a:cs typeface="Trebuchet MS"/>
              </a:rPr>
              <a:t>Punctuation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through identifying and writing</a:t>
            </a:r>
            <a:r>
              <a:rPr sz="1800" spc="-1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sentences</a:t>
            </a:r>
            <a:r>
              <a:rPr sz="1800" spc="1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that are correctly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959510" y="3037568"/>
            <a:ext cx="1321072" cy="303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punctuated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616610" y="3412726"/>
            <a:ext cx="8461633" cy="303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45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1450" spc="1062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1800" b="1" spc="-13" dirty="0">
                <a:solidFill>
                  <a:srgbClr val="404040"/>
                </a:solidFill>
                <a:latin typeface="Trebuchet MS"/>
                <a:cs typeface="Trebuchet MS"/>
              </a:rPr>
              <a:t>Vocabulary</a:t>
            </a:r>
            <a:r>
              <a:rPr sz="1800" b="1" spc="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through identifying and writing</a:t>
            </a:r>
            <a:r>
              <a:rPr sz="1800" spc="-1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sentences</a:t>
            </a:r>
            <a:r>
              <a:rPr sz="1800" spc="1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in which</a:t>
            </a:r>
            <a:r>
              <a:rPr sz="1800" spc="-1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a word</a:t>
            </a:r>
            <a:r>
              <a:rPr sz="1800" spc="-1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is</a:t>
            </a:r>
            <a:r>
              <a:rPr sz="1800" spc="-1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used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959510" y="3659614"/>
            <a:ext cx="1074613" cy="303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correctly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616610" y="4032995"/>
            <a:ext cx="7538872" cy="303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45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1450" spc="1062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Spellings</a:t>
            </a:r>
            <a:r>
              <a:rPr sz="1800" spc="-2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from</a:t>
            </a:r>
            <a:r>
              <a:rPr sz="1800" spc="1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both the</a:t>
            </a:r>
            <a:r>
              <a:rPr sz="1800" spc="-2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spc="-46" dirty="0">
                <a:solidFill>
                  <a:srgbClr val="404040"/>
                </a:solidFill>
                <a:latin typeface="Trebuchet MS"/>
                <a:cs typeface="Trebuchet MS"/>
              </a:rPr>
              <a:t>Year</a:t>
            </a:r>
            <a:r>
              <a:rPr sz="1800" spc="4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3, 4, 5 and 6 spelling</a:t>
            </a:r>
            <a:r>
              <a:rPr sz="1800" spc="-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patterns</a:t>
            </a:r>
            <a:r>
              <a:rPr sz="1800" spc="1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and rules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616610" y="4390207"/>
            <a:ext cx="2068523" cy="51057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720"/>
              </a:lnSpc>
              <a:spcBef>
                <a:spcPts val="0"/>
              </a:spcBef>
              <a:spcAft>
                <a:spcPts val="0"/>
              </a:spcAft>
            </a:pPr>
            <a:r>
              <a:rPr sz="3200" dirty="0">
                <a:solidFill>
                  <a:srgbClr val="00B0F0"/>
                </a:solidFill>
                <a:latin typeface="Trebuchet MS"/>
                <a:cs typeface="Trebuchet MS"/>
              </a:rPr>
              <a:t>Questions: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616610" y="4973683"/>
            <a:ext cx="8427886" cy="12913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45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1450" spc="1062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Trebuchet MS"/>
                <a:cs typeface="Trebuchet MS"/>
              </a:rPr>
              <a:t>Requires</a:t>
            </a:r>
            <a:r>
              <a:rPr sz="1800" spc="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multiple</a:t>
            </a:r>
            <a:r>
              <a:rPr sz="1800" spc="-1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choice or short sentence</a:t>
            </a:r>
            <a:r>
              <a:rPr sz="1800" spc="2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answers</a:t>
            </a:r>
            <a:r>
              <a:rPr sz="1800" spc="-1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e.g. capitalising</a:t>
            </a:r>
            <a:r>
              <a:rPr sz="1800" spc="-1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</a:p>
          <a:p>
            <a:pPr marL="342900" marR="0">
              <a:lnSpc>
                <a:spcPts val="1944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correct words</a:t>
            </a:r>
            <a:r>
              <a:rPr sz="1800" spc="-1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in a sentence;</a:t>
            </a:r>
            <a:r>
              <a:rPr sz="1800" spc="1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explaining</a:t>
            </a:r>
            <a:r>
              <a:rPr sz="1800" spc="-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why; putting the</a:t>
            </a:r>
            <a:r>
              <a:rPr sz="1800" spc="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correct punctuation</a:t>
            </a:r>
          </a:p>
          <a:p>
            <a:pPr marL="342900" marR="0">
              <a:lnSpc>
                <a:spcPts val="1943"/>
              </a:lnSpc>
              <a:spcBef>
                <a:spcPts val="50"/>
              </a:spcBef>
              <a:spcAft>
                <a:spcPts val="0"/>
              </a:spcAft>
            </a:pP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into a given</a:t>
            </a:r>
            <a:r>
              <a:rPr sz="1800" spc="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sentence;</a:t>
            </a:r>
            <a:r>
              <a:rPr sz="1800" spc="2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writing</a:t>
            </a:r>
            <a:r>
              <a:rPr sz="1800" spc="-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sentences</a:t>
            </a:r>
            <a:r>
              <a:rPr sz="1800" spc="1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that illustrate two different</a:t>
            </a:r>
          </a:p>
          <a:p>
            <a:pPr marL="342900" marR="0">
              <a:lnSpc>
                <a:spcPts val="1944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meanings of the</a:t>
            </a:r>
            <a:r>
              <a:rPr sz="1800" spc="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same word</a:t>
            </a:r>
            <a:r>
              <a:rPr sz="1800" spc="-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(such as</a:t>
            </a:r>
            <a:r>
              <a:rPr sz="18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‘present’); identifying grammatical</a:t>
            </a:r>
          </a:p>
          <a:p>
            <a:pPr marL="342900" marR="0">
              <a:lnSpc>
                <a:spcPts val="1946"/>
              </a:lnSpc>
              <a:spcBef>
                <a:spcPts val="50"/>
              </a:spcBef>
              <a:spcAft>
                <a:spcPts val="0"/>
              </a:spcAft>
            </a:pP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features</a:t>
            </a:r>
            <a:r>
              <a:rPr sz="1800" spc="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within a sentence; using</a:t>
            </a:r>
            <a:r>
              <a:rPr sz="1800" spc="-1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plurals</a:t>
            </a:r>
            <a:r>
              <a:rPr sz="18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spc="-24" dirty="0">
                <a:solidFill>
                  <a:srgbClr val="404040"/>
                </a:solidFill>
                <a:latin typeface="Trebuchet MS"/>
                <a:cs typeface="Trebuchet MS"/>
              </a:rPr>
              <a:t>correctly.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69010" y="669763"/>
            <a:ext cx="2709283" cy="5689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180"/>
              </a:lnSpc>
              <a:spcBef>
                <a:spcPts val="0"/>
              </a:spcBef>
              <a:spcAft>
                <a:spcPts val="0"/>
              </a:spcAft>
            </a:pPr>
            <a:r>
              <a:rPr sz="3600" dirty="0">
                <a:solidFill>
                  <a:srgbClr val="5FCBEF"/>
                </a:solidFill>
                <a:latin typeface="Trebuchet MS"/>
                <a:cs typeface="Trebuchet MS"/>
              </a:rPr>
              <a:t>Spelling</a:t>
            </a:r>
            <a:r>
              <a:rPr sz="3600" spc="-52" dirty="0">
                <a:solidFill>
                  <a:srgbClr val="5FCBEF"/>
                </a:solidFill>
                <a:latin typeface="Trebuchet MS"/>
                <a:cs typeface="Trebuchet MS"/>
              </a:rPr>
              <a:t> </a:t>
            </a:r>
            <a:r>
              <a:rPr sz="3600" spc="-111" dirty="0">
                <a:solidFill>
                  <a:srgbClr val="5FCBEF"/>
                </a:solidFill>
                <a:latin typeface="Trebuchet MS"/>
                <a:cs typeface="Trebuchet MS"/>
              </a:rPr>
              <a:t>Test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69010" y="2214862"/>
            <a:ext cx="8449373" cy="303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45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1450" spc="1062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1800" b="1" spc="-22" dirty="0">
                <a:solidFill>
                  <a:srgbClr val="404040"/>
                </a:solidFill>
                <a:latin typeface="Trebuchet MS"/>
                <a:cs typeface="Trebuchet MS"/>
              </a:rPr>
              <a:t>Paper</a:t>
            </a:r>
            <a:r>
              <a:rPr sz="1800" b="1" spc="4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b="1" dirty="0">
                <a:solidFill>
                  <a:srgbClr val="404040"/>
                </a:solidFill>
                <a:latin typeface="Trebuchet MS"/>
                <a:cs typeface="Trebuchet MS"/>
              </a:rPr>
              <a:t>2</a:t>
            </a:r>
            <a:r>
              <a:rPr sz="1800" b="1" spc="-1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is</a:t>
            </a:r>
            <a:r>
              <a:rPr sz="1800" spc="-1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a spelling</a:t>
            </a:r>
            <a:r>
              <a:rPr sz="1800" spc="-1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test, where children will</a:t>
            </a:r>
            <a:r>
              <a:rPr sz="1800" spc="-1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have to spell</a:t>
            </a:r>
            <a:r>
              <a:rPr sz="1800" spc="-3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words</a:t>
            </a:r>
            <a:r>
              <a:rPr sz="1800" spc="-2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dictated by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111910" y="2489182"/>
            <a:ext cx="5911537" cy="303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the teacher (presented within sentences). For example: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69010" y="3290520"/>
            <a:ext cx="2710867" cy="30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2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-</a:t>
            </a:r>
            <a:r>
              <a:rPr sz="1800" spc="-3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The word is</a:t>
            </a:r>
            <a:r>
              <a:rPr sz="18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‘television’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69010" y="3693523"/>
            <a:ext cx="6741381" cy="70434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-</a:t>
            </a:r>
            <a:r>
              <a:rPr sz="1800" spc="-3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spc="-45" dirty="0">
                <a:solidFill>
                  <a:srgbClr val="404040"/>
                </a:solidFill>
                <a:latin typeface="Trebuchet MS"/>
                <a:cs typeface="Trebuchet MS"/>
              </a:rPr>
              <a:t>Tania</a:t>
            </a:r>
            <a:r>
              <a:rPr sz="1800" spc="5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turned</a:t>
            </a:r>
            <a:r>
              <a:rPr sz="1800" spc="1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on the</a:t>
            </a:r>
            <a:r>
              <a:rPr sz="1800" spc="2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b="1" u="sng" dirty="0">
                <a:solidFill>
                  <a:srgbClr val="404040"/>
                </a:solidFill>
                <a:latin typeface="Trebuchet MS"/>
                <a:cs typeface="Trebuchet MS"/>
              </a:rPr>
              <a:t>television</a:t>
            </a:r>
            <a:r>
              <a:rPr sz="1800" b="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to</a:t>
            </a:r>
            <a:r>
              <a:rPr sz="18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watch her favourite</a:t>
            </a:r>
            <a:r>
              <a:rPr sz="1800" spc="1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cartoon.</a:t>
            </a:r>
          </a:p>
          <a:p>
            <a:pPr marL="0" marR="0">
              <a:lnSpc>
                <a:spcPts val="2090"/>
              </a:lnSpc>
              <a:spcBef>
                <a:spcPts val="1015"/>
              </a:spcBef>
              <a:spcAft>
                <a:spcPts val="0"/>
              </a:spcAft>
            </a:pP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-</a:t>
            </a:r>
            <a:r>
              <a:rPr sz="1800" spc="-3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sz="180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word</a:t>
            </a:r>
            <a:r>
              <a:rPr sz="18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is</a:t>
            </a:r>
            <a:r>
              <a:rPr sz="1800" spc="-1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television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words on a white background&#10;&#10;AI-generated content may be incorrect.">
            <a:extLst>
              <a:ext uri="{FF2B5EF4-FFF2-40B4-BE49-F238E27FC236}">
                <a16:creationId xmlns:a16="http://schemas.microsoft.com/office/drawing/2014/main" id="{7BB88542-F41C-C144-E49C-EBADAAF1D8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22" y="-6808"/>
            <a:ext cx="12187978" cy="686145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69364" y="156968"/>
            <a:ext cx="7441846" cy="11176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180"/>
              </a:lnSpc>
              <a:spcBef>
                <a:spcPts val="0"/>
              </a:spcBef>
              <a:spcAft>
                <a:spcPts val="0"/>
              </a:spcAft>
            </a:pPr>
            <a:r>
              <a:rPr sz="3600" dirty="0">
                <a:solidFill>
                  <a:srgbClr val="5FCBEF"/>
                </a:solidFill>
                <a:latin typeface="Trebuchet MS"/>
                <a:cs typeface="Trebuchet MS"/>
              </a:rPr>
              <a:t>Spelling, Punctuation</a:t>
            </a:r>
            <a:r>
              <a:rPr sz="3600" spc="-21" dirty="0">
                <a:solidFill>
                  <a:srgbClr val="5FCBEF"/>
                </a:solidFill>
                <a:latin typeface="Trebuchet MS"/>
                <a:cs typeface="Trebuchet MS"/>
              </a:rPr>
              <a:t> </a:t>
            </a:r>
            <a:r>
              <a:rPr sz="3600" dirty="0">
                <a:solidFill>
                  <a:srgbClr val="5FCBEF"/>
                </a:solidFill>
                <a:latin typeface="Trebuchet MS"/>
                <a:cs typeface="Trebuchet MS"/>
              </a:rPr>
              <a:t>and Grammar</a:t>
            </a:r>
          </a:p>
          <a:p>
            <a:pPr marL="0" marR="0">
              <a:lnSpc>
                <a:spcPts val="4182"/>
              </a:lnSpc>
              <a:spcBef>
                <a:spcPts val="137"/>
              </a:spcBef>
              <a:spcAft>
                <a:spcPts val="0"/>
              </a:spcAft>
            </a:pPr>
            <a:r>
              <a:rPr sz="3600" spc="-34" dirty="0">
                <a:solidFill>
                  <a:srgbClr val="5FCBEF"/>
                </a:solidFill>
                <a:latin typeface="Trebuchet MS"/>
                <a:cs typeface="Trebuchet MS"/>
              </a:rPr>
              <a:t>Paper</a:t>
            </a:r>
            <a:r>
              <a:rPr sz="3600" spc="36" dirty="0">
                <a:solidFill>
                  <a:srgbClr val="5FCBEF"/>
                </a:solidFill>
                <a:latin typeface="Trebuchet MS"/>
                <a:cs typeface="Trebuchet MS"/>
              </a:rPr>
              <a:t> </a:t>
            </a:r>
            <a:r>
              <a:rPr sz="3600" dirty="0">
                <a:solidFill>
                  <a:srgbClr val="5FCBEF"/>
                </a:solidFill>
                <a:latin typeface="Trebuchet MS"/>
                <a:cs typeface="Trebuchet MS"/>
              </a:rPr>
              <a:t>One and</a:t>
            </a:r>
            <a:r>
              <a:rPr sz="3600" spc="-82" dirty="0">
                <a:solidFill>
                  <a:srgbClr val="5FCBEF"/>
                </a:solidFill>
                <a:latin typeface="Trebuchet MS"/>
                <a:cs typeface="Trebuchet MS"/>
              </a:rPr>
              <a:t> </a:t>
            </a:r>
            <a:r>
              <a:rPr sz="3600" spc="-164" dirty="0">
                <a:solidFill>
                  <a:srgbClr val="5FCBEF"/>
                </a:solidFill>
                <a:latin typeface="Trebuchet MS"/>
                <a:cs typeface="Trebuchet MS"/>
              </a:rPr>
              <a:t>Two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69364" y="1388418"/>
            <a:ext cx="2377086" cy="303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spc="-19" dirty="0">
                <a:solidFill>
                  <a:srgbClr val="404040"/>
                </a:solidFill>
                <a:latin typeface="Trebuchet MS"/>
                <a:cs typeface="Trebuchet MS"/>
              </a:rPr>
              <a:t>Paper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 One</a:t>
            </a:r>
            <a:r>
              <a:rPr sz="180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= 50 marks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269364" y="1805725"/>
            <a:ext cx="3944011" cy="7044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spc="-19" dirty="0">
                <a:solidFill>
                  <a:srgbClr val="404040"/>
                </a:solidFill>
                <a:latin typeface="Trebuchet MS"/>
                <a:cs typeface="Trebuchet MS"/>
              </a:rPr>
              <a:t>Paper</a:t>
            </a:r>
            <a:r>
              <a:rPr sz="1800" spc="50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spc="-84" dirty="0">
                <a:solidFill>
                  <a:srgbClr val="404040"/>
                </a:solidFill>
                <a:latin typeface="Trebuchet MS"/>
                <a:cs typeface="Trebuchet MS"/>
              </a:rPr>
              <a:t>Two</a:t>
            </a:r>
            <a:r>
              <a:rPr sz="1800" spc="9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(Spelling</a:t>
            </a:r>
            <a:r>
              <a:rPr sz="1800" spc="-4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spc="-45" dirty="0">
                <a:solidFill>
                  <a:srgbClr val="404040"/>
                </a:solidFill>
                <a:latin typeface="Trebuchet MS"/>
                <a:cs typeface="Trebuchet MS"/>
              </a:rPr>
              <a:t>Test)</a:t>
            </a:r>
            <a:r>
              <a:rPr sz="1800" spc="4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= 20 marks</a:t>
            </a:r>
          </a:p>
          <a:p>
            <a:pPr marL="0" marR="0">
              <a:lnSpc>
                <a:spcPts val="2092"/>
              </a:lnSpc>
              <a:spcBef>
                <a:spcPts val="1013"/>
              </a:spcBef>
              <a:spcAft>
                <a:spcPts val="0"/>
              </a:spcAft>
            </a:pPr>
            <a:r>
              <a:rPr sz="1800" spc="-48" dirty="0">
                <a:solidFill>
                  <a:srgbClr val="404040"/>
                </a:solidFill>
                <a:latin typeface="Trebuchet MS"/>
                <a:cs typeface="Trebuchet MS"/>
              </a:rPr>
              <a:t>Total</a:t>
            </a:r>
            <a:r>
              <a:rPr sz="1800" spc="5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Mark out of</a:t>
            </a:r>
            <a:r>
              <a:rPr sz="1800" spc="1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70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08076" y="3115292"/>
            <a:ext cx="643421" cy="303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spc="-42" dirty="0">
                <a:solidFill>
                  <a:srgbClr val="FFFFFF"/>
                </a:solidFill>
                <a:latin typeface="Trebuchet MS"/>
                <a:cs typeface="Trebuchet MS"/>
              </a:rPr>
              <a:t>Year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556639" y="3115292"/>
            <a:ext cx="3518501" cy="303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FFFFFF"/>
                </a:solidFill>
                <a:latin typeface="Trebuchet MS"/>
                <a:cs typeface="Trebuchet MS"/>
              </a:rPr>
              <a:t>Age Related Expectations</a:t>
            </a:r>
            <a:r>
              <a:rPr sz="1800" b="1" spc="13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rebuchet MS"/>
                <a:cs typeface="Trebuchet MS"/>
              </a:rPr>
              <a:t>(ARE)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6027420" y="3115292"/>
            <a:ext cx="1682901" cy="303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FFFFFF"/>
                </a:solidFill>
                <a:latin typeface="Trebuchet MS"/>
                <a:cs typeface="Trebuchet MS"/>
              </a:rPr>
              <a:t>Greater</a:t>
            </a:r>
            <a:r>
              <a:rPr sz="1800" b="1" spc="23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rebuchet MS"/>
                <a:cs typeface="Trebuchet MS"/>
              </a:rPr>
              <a:t>Depth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556639" y="3664186"/>
            <a:ext cx="665075" cy="303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spc="-34" dirty="0">
                <a:solidFill>
                  <a:srgbClr val="FFFFFF"/>
                </a:solidFill>
                <a:latin typeface="Trebuchet MS"/>
                <a:cs typeface="Trebuchet MS"/>
              </a:rPr>
              <a:t>PASS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608076" y="4029946"/>
            <a:ext cx="633468" cy="21531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2016</a:t>
            </a:r>
          </a:p>
          <a:p>
            <a:pPr marL="0" marR="0">
              <a:lnSpc>
                <a:spcPts val="2090"/>
              </a:lnSpc>
              <a:spcBef>
                <a:spcPts val="83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2017</a:t>
            </a:r>
          </a:p>
          <a:p>
            <a:pPr marL="0" marR="0">
              <a:lnSpc>
                <a:spcPts val="2090"/>
              </a:lnSpc>
              <a:spcBef>
                <a:spcPts val="789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2018</a:t>
            </a:r>
          </a:p>
          <a:p>
            <a:pPr marL="0" marR="0">
              <a:lnSpc>
                <a:spcPts val="2090"/>
              </a:lnSpc>
              <a:spcBef>
                <a:spcPts val="83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2019</a:t>
            </a:r>
          </a:p>
          <a:p>
            <a:pPr marL="0" marR="0">
              <a:lnSpc>
                <a:spcPts val="2090"/>
              </a:lnSpc>
              <a:spcBef>
                <a:spcPts val="83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2022</a:t>
            </a:r>
          </a:p>
          <a:p>
            <a:pPr marL="0" marR="0">
              <a:lnSpc>
                <a:spcPts val="2090"/>
              </a:lnSpc>
              <a:spcBef>
                <a:spcPts val="88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2023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556639" y="4029946"/>
            <a:ext cx="1813044" cy="21531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43/70</a:t>
            </a:r>
            <a:r>
              <a:rPr sz="1800" spc="2696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</a:t>
            </a:r>
            <a:r>
              <a:rPr sz="1800" spc="-1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100</a:t>
            </a:r>
          </a:p>
          <a:p>
            <a:pPr marL="0" marR="0">
              <a:lnSpc>
                <a:spcPts val="2090"/>
              </a:lnSpc>
              <a:spcBef>
                <a:spcPts val="83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36/70</a:t>
            </a:r>
            <a:r>
              <a:rPr sz="1800" spc="2696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</a:t>
            </a:r>
            <a:r>
              <a:rPr sz="1800" spc="-1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100</a:t>
            </a:r>
          </a:p>
          <a:p>
            <a:pPr marL="0" marR="0">
              <a:lnSpc>
                <a:spcPts val="2090"/>
              </a:lnSpc>
              <a:spcBef>
                <a:spcPts val="789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38/70</a:t>
            </a:r>
            <a:r>
              <a:rPr sz="1800" spc="2696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</a:t>
            </a:r>
            <a:r>
              <a:rPr sz="1800" spc="-1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100</a:t>
            </a:r>
          </a:p>
          <a:p>
            <a:pPr marL="0" marR="0">
              <a:lnSpc>
                <a:spcPts val="2090"/>
              </a:lnSpc>
              <a:spcBef>
                <a:spcPts val="83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36/70</a:t>
            </a:r>
            <a:r>
              <a:rPr sz="1800" spc="2696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</a:t>
            </a:r>
            <a:r>
              <a:rPr sz="1800" spc="-1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100</a:t>
            </a:r>
          </a:p>
          <a:p>
            <a:pPr marL="0" marR="0">
              <a:lnSpc>
                <a:spcPts val="2090"/>
              </a:lnSpc>
              <a:spcBef>
                <a:spcPts val="83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35/70</a:t>
            </a:r>
            <a:r>
              <a:rPr sz="1800" spc="2696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</a:t>
            </a:r>
            <a:r>
              <a:rPr sz="1800" spc="-1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100</a:t>
            </a:r>
          </a:p>
          <a:p>
            <a:pPr marL="0" marR="0">
              <a:lnSpc>
                <a:spcPts val="2090"/>
              </a:lnSpc>
              <a:spcBef>
                <a:spcPts val="88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36/70</a:t>
            </a:r>
            <a:r>
              <a:rPr sz="1800" spc="2696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</a:t>
            </a:r>
            <a:r>
              <a:rPr sz="1800" spc="-18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100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6027420" y="4029946"/>
            <a:ext cx="1744465" cy="21531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61/70</a:t>
            </a:r>
            <a:r>
              <a:rPr sz="1800" spc="2161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 110</a:t>
            </a:r>
          </a:p>
          <a:p>
            <a:pPr marL="0" marR="0">
              <a:lnSpc>
                <a:spcPts val="2090"/>
              </a:lnSpc>
              <a:spcBef>
                <a:spcPts val="83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56/70</a:t>
            </a:r>
            <a:r>
              <a:rPr sz="1800" spc="2161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 110</a:t>
            </a:r>
          </a:p>
          <a:p>
            <a:pPr marL="0" marR="0">
              <a:lnSpc>
                <a:spcPts val="2090"/>
              </a:lnSpc>
              <a:spcBef>
                <a:spcPts val="789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56/70</a:t>
            </a:r>
            <a:r>
              <a:rPr sz="1800" spc="2161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 110</a:t>
            </a:r>
          </a:p>
          <a:p>
            <a:pPr marL="0" marR="0">
              <a:lnSpc>
                <a:spcPts val="2090"/>
              </a:lnSpc>
              <a:spcBef>
                <a:spcPts val="83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55/70</a:t>
            </a:r>
            <a:r>
              <a:rPr sz="1800" spc="2161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 110</a:t>
            </a:r>
          </a:p>
          <a:p>
            <a:pPr marL="0" marR="0">
              <a:lnSpc>
                <a:spcPts val="2090"/>
              </a:lnSpc>
              <a:spcBef>
                <a:spcPts val="83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55/70</a:t>
            </a:r>
            <a:r>
              <a:rPr sz="1800" spc="2161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 110</a:t>
            </a:r>
          </a:p>
          <a:p>
            <a:pPr marL="0" marR="0">
              <a:lnSpc>
                <a:spcPts val="2090"/>
              </a:lnSpc>
              <a:spcBef>
                <a:spcPts val="88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55/70</a:t>
            </a:r>
            <a:r>
              <a:rPr sz="1800" spc="2161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 110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3071664" y="2254532"/>
            <a:ext cx="8271814" cy="57844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2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https://assets.publishing.service.gov.uk/government/uploads/system/uploads</a:t>
            </a:r>
          </a:p>
          <a:p>
            <a:pPr marL="0" marR="0">
              <a:lnSpc>
                <a:spcPts val="2090"/>
              </a:lnSpc>
              <a:spcBef>
                <a:spcPts val="71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/attachment_data/file/723470/2018_KS2_scaled_score_conversion_tables.pdf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0961656"/>
              </p:ext>
            </p:extLst>
          </p:nvPr>
        </p:nvGraphicFramePr>
        <p:xfrm>
          <a:off x="588169" y="6245284"/>
          <a:ext cx="81279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9319">
                  <a:extLst>
                    <a:ext uri="{9D8B030D-6E8A-4147-A177-3AD203B41FA5}">
                      <a16:colId xmlns:a16="http://schemas.microsoft.com/office/drawing/2014/main" val="411486156"/>
                    </a:ext>
                  </a:extLst>
                </a:gridCol>
                <a:gridCol w="4464496">
                  <a:extLst>
                    <a:ext uri="{9D8B030D-6E8A-4147-A177-3AD203B41FA5}">
                      <a16:colId xmlns:a16="http://schemas.microsoft.com/office/drawing/2014/main" val="4228150729"/>
                    </a:ext>
                  </a:extLst>
                </a:gridCol>
                <a:gridCol w="2764184">
                  <a:extLst>
                    <a:ext uri="{9D8B030D-6E8A-4147-A177-3AD203B41FA5}">
                      <a16:colId xmlns:a16="http://schemas.microsoft.com/office/drawing/2014/main" val="392704172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2024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ts val="2090"/>
                        </a:lnSpc>
                        <a:spcBef>
                          <a:spcPts val="88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000000"/>
                          </a:solidFill>
                          <a:latin typeface="Trebuchet MS"/>
                          <a:cs typeface="Trebuchet MS"/>
                        </a:rPr>
                        <a:t>35/70</a:t>
                      </a:r>
                      <a:r>
                        <a:rPr lang="en-GB" sz="1800" spc="2696" dirty="0">
                          <a:solidFill>
                            <a:srgbClr val="0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latin typeface="Trebuchet MS"/>
                          <a:cs typeface="Trebuchet MS"/>
                        </a:rPr>
                        <a:t>SS</a:t>
                      </a:r>
                      <a:r>
                        <a:rPr lang="en-GB" sz="1800" spc="-18" dirty="0">
                          <a:solidFill>
                            <a:srgbClr val="0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latin typeface="Trebuchet MS"/>
                          <a:cs typeface="Trebuchet MS"/>
                        </a:rPr>
                        <a:t>100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ts val="2090"/>
                        </a:lnSpc>
                        <a:spcBef>
                          <a:spcPts val="88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000000"/>
                          </a:solidFill>
                          <a:latin typeface="Trebuchet MS"/>
                          <a:cs typeface="Trebuchet MS"/>
                        </a:rPr>
                        <a:t>53/70</a:t>
                      </a:r>
                      <a:r>
                        <a:rPr lang="en-GB" sz="1800" spc="2161" dirty="0">
                          <a:solidFill>
                            <a:srgbClr val="0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latin typeface="Trebuchet MS"/>
                          <a:cs typeface="Trebuchet MS"/>
                        </a:rPr>
                        <a:t>SS 110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25319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69010" y="669763"/>
            <a:ext cx="5134679" cy="5689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180"/>
              </a:lnSpc>
              <a:spcBef>
                <a:spcPts val="0"/>
              </a:spcBef>
              <a:spcAft>
                <a:spcPts val="0"/>
              </a:spcAft>
            </a:pPr>
            <a:r>
              <a:rPr sz="3600" dirty="0">
                <a:solidFill>
                  <a:srgbClr val="5FCBEF"/>
                </a:solidFill>
                <a:latin typeface="Trebuchet MS"/>
                <a:cs typeface="Trebuchet MS"/>
              </a:rPr>
              <a:t>How to help your child…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69010" y="1450506"/>
            <a:ext cx="8453362" cy="3336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26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1600" spc="893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000" spc="-23" dirty="0">
                <a:solidFill>
                  <a:srgbClr val="404040"/>
                </a:solidFill>
                <a:latin typeface="Trebuchet MS"/>
                <a:cs typeface="Trebuchet MS"/>
              </a:rPr>
              <a:t>Write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 down</a:t>
            </a:r>
            <a:r>
              <a:rPr sz="2000" spc="-1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some</a:t>
            </a:r>
            <a:r>
              <a:rPr sz="2000" spc="-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unpunctuated</a:t>
            </a:r>
            <a:r>
              <a:rPr sz="2000" spc="-3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sentences</a:t>
            </a:r>
            <a:r>
              <a:rPr sz="2000" spc="-3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for</a:t>
            </a:r>
            <a:r>
              <a:rPr sz="2000" spc="-1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your</a:t>
            </a:r>
            <a:r>
              <a:rPr sz="2000" spc="-1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child</a:t>
            </a:r>
            <a:r>
              <a:rPr sz="2000" spc="-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to punctuate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111910" y="1724540"/>
            <a:ext cx="1273924" cy="33397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29"/>
              </a:lnSpc>
              <a:spcBef>
                <a:spcPts val="0"/>
              </a:spcBef>
              <a:spcAft>
                <a:spcPts val="0"/>
              </a:spcAft>
            </a:pPr>
            <a:r>
              <a:rPr sz="2000" spc="-23" dirty="0">
                <a:solidFill>
                  <a:srgbClr val="404040"/>
                </a:solidFill>
                <a:latin typeface="Trebuchet MS"/>
                <a:cs typeface="Trebuchet MS"/>
              </a:rPr>
              <a:t>correctly.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69010" y="2126019"/>
            <a:ext cx="8375246" cy="3336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26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1600" spc="893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Call</a:t>
            </a:r>
            <a:r>
              <a:rPr sz="2000" spc="-1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out</a:t>
            </a:r>
            <a:r>
              <a:rPr sz="2000" spc="-1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a word</a:t>
            </a:r>
            <a:r>
              <a:rPr sz="2000" spc="-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and</a:t>
            </a:r>
            <a:r>
              <a:rPr sz="2000" spc="-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ask your</a:t>
            </a:r>
            <a:r>
              <a:rPr sz="20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child</a:t>
            </a:r>
            <a:r>
              <a:rPr sz="2000" spc="-1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to tell</a:t>
            </a:r>
            <a:r>
              <a:rPr sz="2000" spc="-2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you</a:t>
            </a:r>
            <a:r>
              <a:rPr sz="2000" spc="-1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a synonym</a:t>
            </a:r>
            <a:r>
              <a:rPr sz="2000" spc="-1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(a word</a:t>
            </a:r>
            <a:r>
              <a:rPr sz="2000" spc="-2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that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111910" y="2400340"/>
            <a:ext cx="7783362" cy="3336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2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means</a:t>
            </a:r>
            <a:r>
              <a:rPr sz="2000" spc="-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sz="2000" spc="-1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same)</a:t>
            </a:r>
            <a:r>
              <a:rPr sz="2000" spc="-1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or</a:t>
            </a:r>
            <a:r>
              <a:rPr sz="20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an</a:t>
            </a:r>
            <a:r>
              <a:rPr sz="2000" spc="-1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antonym</a:t>
            </a:r>
            <a:r>
              <a:rPr sz="2000" spc="-2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(a word</a:t>
            </a:r>
            <a:r>
              <a:rPr sz="2000" spc="-1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that</a:t>
            </a:r>
            <a:r>
              <a:rPr sz="2000" spc="-2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means</a:t>
            </a:r>
            <a:r>
              <a:rPr sz="2000" spc="-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sz="2000" spc="-1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opposite).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769010" y="2801152"/>
            <a:ext cx="7649364" cy="8829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26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1600" spc="893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When</a:t>
            </a:r>
            <a:r>
              <a:rPr sz="2000" spc="-2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writing</a:t>
            </a:r>
            <a:r>
              <a:rPr sz="2000" spc="-2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letters</a:t>
            </a:r>
            <a:r>
              <a:rPr sz="2000" spc="-3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or</a:t>
            </a:r>
            <a:r>
              <a:rPr sz="20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emails,</a:t>
            </a:r>
            <a:r>
              <a:rPr sz="2000" spc="-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encourage</a:t>
            </a:r>
            <a:r>
              <a:rPr sz="2000" spc="-3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your</a:t>
            </a:r>
            <a:r>
              <a:rPr sz="2000" spc="-1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child</a:t>
            </a:r>
            <a:r>
              <a:rPr sz="2000" spc="-1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to add</a:t>
            </a:r>
            <a:r>
              <a:rPr sz="2000" spc="-1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an</a:t>
            </a:r>
          </a:p>
          <a:p>
            <a:pPr marL="342900" marR="0">
              <a:lnSpc>
                <a:spcPts val="2161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adjective</a:t>
            </a:r>
            <a:r>
              <a:rPr sz="2000" spc="-3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or</a:t>
            </a:r>
            <a:r>
              <a:rPr sz="20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adverb</a:t>
            </a:r>
            <a:r>
              <a:rPr sz="2000" spc="-2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to a</a:t>
            </a:r>
            <a:r>
              <a:rPr sz="20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sentence</a:t>
            </a:r>
            <a:r>
              <a:rPr sz="2000" spc="-3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(e.g. ‘Thank you for</a:t>
            </a:r>
          </a:p>
          <a:p>
            <a:pPr marL="342900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my</a:t>
            </a:r>
            <a:r>
              <a:rPr sz="2000" spc="-1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u="sng" dirty="0">
                <a:solidFill>
                  <a:srgbClr val="404040"/>
                </a:solidFill>
                <a:latin typeface="Trebuchet MS"/>
                <a:cs typeface="Trebuchet MS"/>
              </a:rPr>
              <a:t>wonderful</a:t>
            </a:r>
            <a:r>
              <a:rPr sz="2000" spc="-4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birthday</a:t>
            </a:r>
            <a:r>
              <a:rPr sz="2000" spc="-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present’)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769010" y="3752381"/>
            <a:ext cx="8157617" cy="8825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26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1600" spc="893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If your</a:t>
            </a:r>
            <a:r>
              <a:rPr sz="20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child</a:t>
            </a:r>
            <a:r>
              <a:rPr sz="2000" spc="-1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asks</a:t>
            </a:r>
            <a:r>
              <a:rPr sz="2000" spc="-1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you a</a:t>
            </a:r>
            <a:r>
              <a:rPr sz="2000" spc="-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question,</a:t>
            </a:r>
            <a:r>
              <a:rPr sz="2000" spc="-3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ask how he</a:t>
            </a:r>
            <a:r>
              <a:rPr sz="2000" spc="-1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would</a:t>
            </a:r>
            <a:r>
              <a:rPr sz="2000" spc="-1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rephrase</a:t>
            </a:r>
            <a:r>
              <a:rPr sz="2000" spc="-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it</a:t>
            </a:r>
            <a:r>
              <a:rPr sz="2000" spc="-1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as a</a:t>
            </a:r>
          </a:p>
          <a:p>
            <a:pPr marL="342900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command</a:t>
            </a:r>
            <a:r>
              <a:rPr sz="2000" spc="-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(e.g. ‘Can you</a:t>
            </a:r>
            <a:r>
              <a:rPr sz="2000" spc="-1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make</a:t>
            </a:r>
            <a:r>
              <a:rPr sz="2000" spc="-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me</a:t>
            </a:r>
            <a:r>
              <a:rPr sz="2000" spc="-1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a drink?’</a:t>
            </a:r>
            <a:r>
              <a:rPr sz="2000" spc="-7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becomes,</a:t>
            </a:r>
            <a:r>
              <a:rPr sz="2000" spc="-3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‘Make</a:t>
            </a:r>
            <a:r>
              <a:rPr sz="2000" spc="1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me</a:t>
            </a:r>
            <a:r>
              <a:rPr sz="2000" spc="-1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a</a:t>
            </a:r>
          </a:p>
          <a:p>
            <a:pPr marL="342900" marR="0">
              <a:lnSpc>
                <a:spcPts val="2161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drink!’)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769010" y="4702088"/>
            <a:ext cx="4527518" cy="3336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26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1600" spc="893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Make spelling</a:t>
            </a:r>
            <a:r>
              <a:rPr sz="2000" spc="-2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part</a:t>
            </a:r>
            <a:r>
              <a:rPr sz="2000" spc="-1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of</a:t>
            </a:r>
            <a:r>
              <a:rPr sz="2000" spc="-1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everyday</a:t>
            </a:r>
            <a:r>
              <a:rPr sz="2000" spc="-4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life!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769010" y="5102900"/>
            <a:ext cx="8292194" cy="8826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26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1600" spc="893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Encourage</a:t>
            </a:r>
            <a:r>
              <a:rPr sz="2000" spc="-3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your</a:t>
            </a:r>
            <a:r>
              <a:rPr sz="2000" spc="-1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child</a:t>
            </a:r>
            <a:r>
              <a:rPr sz="2000" spc="-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to read</a:t>
            </a:r>
            <a:r>
              <a:rPr sz="2000" spc="-2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a</a:t>
            </a:r>
            <a:r>
              <a:rPr sz="20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variety</a:t>
            </a:r>
            <a:r>
              <a:rPr sz="2000" spc="-2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of</a:t>
            </a:r>
            <a:r>
              <a:rPr sz="2000" spc="-1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texts – fiction,</a:t>
            </a:r>
            <a:r>
              <a:rPr sz="2000" spc="-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information</a:t>
            </a:r>
          </a:p>
          <a:p>
            <a:pPr marL="342900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books,</a:t>
            </a:r>
            <a:r>
              <a:rPr sz="2000" spc="-1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comics,</a:t>
            </a:r>
            <a:r>
              <a:rPr sz="2000" spc="-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newspapers,</a:t>
            </a:r>
            <a:r>
              <a:rPr sz="2000" spc="-3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magazines,</a:t>
            </a:r>
            <a:r>
              <a:rPr sz="2000" spc="-2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etc.</a:t>
            </a:r>
            <a:r>
              <a:rPr sz="2000" spc="-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– to</a:t>
            </a:r>
            <a:r>
              <a:rPr sz="2000" spc="-1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broaden</a:t>
            </a:r>
          </a:p>
          <a:p>
            <a:pPr marL="342900" marR="0">
              <a:lnSpc>
                <a:spcPts val="2162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their</a:t>
            </a:r>
            <a:r>
              <a:rPr sz="2000" spc="-2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spc="-21" dirty="0">
                <a:solidFill>
                  <a:srgbClr val="404040"/>
                </a:solidFill>
                <a:latin typeface="Trebuchet MS"/>
                <a:cs typeface="Trebuchet MS"/>
              </a:rPr>
              <a:t>vocabulary.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69010" y="669763"/>
            <a:ext cx="3463801" cy="5689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180"/>
              </a:lnSpc>
              <a:spcBef>
                <a:spcPts val="0"/>
              </a:spcBef>
              <a:spcAft>
                <a:spcPts val="0"/>
              </a:spcAft>
            </a:pPr>
            <a:r>
              <a:rPr sz="3600" dirty="0">
                <a:solidFill>
                  <a:srgbClr val="5FCBEF"/>
                </a:solidFill>
                <a:latin typeface="Trebuchet MS"/>
                <a:cs typeface="Trebuchet MS"/>
              </a:rPr>
              <a:t>Spelling</a:t>
            </a:r>
            <a:r>
              <a:rPr sz="3600" spc="12" dirty="0">
                <a:solidFill>
                  <a:srgbClr val="5FCBEF"/>
                </a:solidFill>
                <a:latin typeface="Trebuchet MS"/>
                <a:cs typeface="Trebuchet MS"/>
              </a:rPr>
              <a:t> </a:t>
            </a:r>
            <a:r>
              <a:rPr sz="3600" dirty="0">
                <a:solidFill>
                  <a:srgbClr val="5FCBEF"/>
                </a:solidFill>
                <a:latin typeface="Trebuchet MS"/>
                <a:cs typeface="Trebuchet MS"/>
              </a:rPr>
              <a:t>top tips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33704" y="1329546"/>
            <a:ext cx="9566799" cy="5548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68"/>
              </a:lnSpc>
              <a:spcBef>
                <a:spcPts val="0"/>
              </a:spcBef>
              <a:spcAft>
                <a:spcPts val="0"/>
              </a:spcAft>
            </a:pPr>
            <a:r>
              <a:rPr sz="2800" spc="238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Make sure</a:t>
            </a:r>
            <a:r>
              <a:rPr sz="3500" spc="-1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letters are clear</a:t>
            </a:r>
            <a:r>
              <a:rPr sz="3500" spc="106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- don’t</a:t>
            </a:r>
            <a:r>
              <a:rPr sz="3500" spc="-3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join if</a:t>
            </a:r>
            <a:r>
              <a:rPr sz="3500" spc="-1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spc="-60" dirty="0">
                <a:solidFill>
                  <a:srgbClr val="404040"/>
                </a:solidFill>
                <a:latin typeface="Trebuchet MS"/>
                <a:cs typeface="Trebuchet MS"/>
              </a:rPr>
              <a:t>it’s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876604" y="1863327"/>
            <a:ext cx="3494939" cy="5548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68"/>
              </a:lnSpc>
              <a:spcBef>
                <a:spcPts val="0"/>
              </a:spcBef>
              <a:spcAft>
                <a:spcPts val="0"/>
              </a:spcAft>
            </a:pP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making it messy!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33704" y="2523218"/>
            <a:ext cx="10286847" cy="5548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68"/>
              </a:lnSpc>
              <a:spcBef>
                <a:spcPts val="0"/>
              </a:spcBef>
              <a:spcAft>
                <a:spcPts val="0"/>
              </a:spcAft>
            </a:pPr>
            <a:r>
              <a:rPr sz="2800" spc="238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Do not</a:t>
            </a:r>
            <a:r>
              <a:rPr sz="3500" spc="-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join</a:t>
            </a:r>
            <a:r>
              <a:rPr sz="3500" spc="-1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words</a:t>
            </a:r>
            <a:r>
              <a:rPr sz="3500" spc="-1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written in the contracted</a:t>
            </a:r>
            <a:r>
              <a:rPr sz="3500" spc="-2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form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876604" y="3056332"/>
            <a:ext cx="2149843" cy="55516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71"/>
              </a:lnSpc>
              <a:spcBef>
                <a:spcPts val="0"/>
              </a:spcBef>
              <a:spcAft>
                <a:spcPts val="0"/>
              </a:spcAft>
            </a:pP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e.g. don’t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533704" y="3718289"/>
            <a:ext cx="7753284" cy="12149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68"/>
              </a:lnSpc>
              <a:spcBef>
                <a:spcPts val="0"/>
              </a:spcBef>
              <a:spcAft>
                <a:spcPts val="0"/>
              </a:spcAft>
            </a:pPr>
            <a:r>
              <a:rPr sz="2800" spc="238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Encourage</a:t>
            </a:r>
            <a:r>
              <a:rPr sz="3500" spc="-2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children to</a:t>
            </a:r>
            <a:r>
              <a:rPr sz="3500" spc="-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look</a:t>
            </a:r>
            <a:r>
              <a:rPr sz="3500" spc="-2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up words</a:t>
            </a:r>
          </a:p>
          <a:p>
            <a:pPr marL="0" marR="0">
              <a:lnSpc>
                <a:spcPts val="4068"/>
              </a:lnSpc>
              <a:spcBef>
                <a:spcPts val="1129"/>
              </a:spcBef>
              <a:spcAft>
                <a:spcPts val="0"/>
              </a:spcAft>
            </a:pPr>
            <a:r>
              <a:rPr sz="2800" spc="238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Can</a:t>
            </a:r>
            <a:r>
              <a:rPr sz="3500" spc="-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they</a:t>
            </a:r>
            <a:r>
              <a:rPr sz="3500" spc="-1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spot</a:t>
            </a:r>
            <a:r>
              <a:rPr sz="3500" spc="-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trends?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533704" y="5038327"/>
            <a:ext cx="4370334" cy="5548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68"/>
              </a:lnSpc>
              <a:spcBef>
                <a:spcPts val="0"/>
              </a:spcBef>
              <a:spcAft>
                <a:spcPts val="0"/>
              </a:spcAft>
            </a:pPr>
            <a:r>
              <a:rPr sz="2800" spc="238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Play</a:t>
            </a:r>
            <a:r>
              <a:rPr sz="3500" spc="-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spelling games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533704" y="5700098"/>
            <a:ext cx="10133466" cy="5548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68"/>
              </a:lnSpc>
              <a:spcBef>
                <a:spcPts val="0"/>
              </a:spcBef>
              <a:spcAft>
                <a:spcPts val="0"/>
              </a:spcAft>
            </a:pPr>
            <a:r>
              <a:rPr sz="2800" spc="238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Ensure</a:t>
            </a:r>
            <a:r>
              <a:rPr sz="3500" spc="-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correct spellings lots</a:t>
            </a:r>
            <a:r>
              <a:rPr sz="3500" spc="-2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of</a:t>
            </a:r>
            <a:r>
              <a:rPr sz="3500" spc="-2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sz="3500" spc="-1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words</a:t>
            </a:r>
            <a:r>
              <a:rPr sz="3500" spc="-2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on the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876604" y="6233499"/>
            <a:ext cx="5686158" cy="5548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68"/>
              </a:lnSpc>
              <a:spcBef>
                <a:spcPts val="0"/>
              </a:spcBef>
              <a:spcAft>
                <a:spcPts val="0"/>
              </a:spcAft>
            </a:pP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test they</a:t>
            </a:r>
            <a:r>
              <a:rPr sz="3500" spc="-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will see everyday!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69010" y="669763"/>
            <a:ext cx="3044497" cy="5689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180"/>
              </a:lnSpc>
              <a:spcBef>
                <a:spcPts val="0"/>
              </a:spcBef>
              <a:spcAft>
                <a:spcPts val="0"/>
              </a:spcAft>
            </a:pPr>
            <a:r>
              <a:rPr sz="3600" spc="-20" dirty="0">
                <a:solidFill>
                  <a:srgbClr val="5FCBEF"/>
                </a:solidFill>
                <a:latin typeface="Trebuchet MS"/>
                <a:cs typeface="Trebuchet MS"/>
              </a:rPr>
              <a:t>Reading</a:t>
            </a:r>
            <a:r>
              <a:rPr sz="3600" dirty="0">
                <a:solidFill>
                  <a:srgbClr val="5FCBEF"/>
                </a:solidFill>
                <a:latin typeface="Trebuchet MS"/>
                <a:cs typeface="Trebuchet MS"/>
              </a:rPr>
              <a:t> </a:t>
            </a:r>
            <a:r>
              <a:rPr sz="3600" spc="-35" dirty="0">
                <a:solidFill>
                  <a:srgbClr val="5FCBEF"/>
                </a:solidFill>
                <a:latin typeface="Trebuchet MS"/>
                <a:cs typeface="Trebuchet MS"/>
              </a:rPr>
              <a:t>Paper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74852" y="1312361"/>
            <a:ext cx="7265544" cy="51057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720"/>
              </a:lnSpc>
              <a:spcBef>
                <a:spcPts val="0"/>
              </a:spcBef>
              <a:spcAft>
                <a:spcPts val="0"/>
              </a:spcAft>
            </a:pPr>
            <a:r>
              <a:rPr sz="255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2550" spc="-180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3200" dirty="0">
                <a:solidFill>
                  <a:srgbClr val="404040"/>
                </a:solidFill>
                <a:latin typeface="Trebuchet MS"/>
                <a:cs typeface="Trebuchet MS"/>
              </a:rPr>
              <a:t>The test consists of a reading answer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17752" y="1750987"/>
            <a:ext cx="7484341" cy="51092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723"/>
              </a:lnSpc>
              <a:spcBef>
                <a:spcPts val="0"/>
              </a:spcBef>
              <a:spcAft>
                <a:spcPts val="0"/>
              </a:spcAft>
            </a:pPr>
            <a:r>
              <a:rPr sz="3200" dirty="0">
                <a:solidFill>
                  <a:srgbClr val="404040"/>
                </a:solidFill>
                <a:latin typeface="Trebuchet MS"/>
                <a:cs typeface="Trebuchet MS"/>
              </a:rPr>
              <a:t>booklet</a:t>
            </a:r>
            <a:r>
              <a:rPr sz="3200" spc="-1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200" dirty="0">
                <a:solidFill>
                  <a:srgbClr val="404040"/>
                </a:solidFill>
                <a:latin typeface="Trebuchet MS"/>
                <a:cs typeface="Trebuchet MS"/>
              </a:rPr>
              <a:t>and a</a:t>
            </a:r>
            <a:r>
              <a:rPr sz="320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200" dirty="0">
                <a:solidFill>
                  <a:srgbClr val="404040"/>
                </a:solidFill>
                <a:latin typeface="Trebuchet MS"/>
                <a:cs typeface="Trebuchet MS"/>
              </a:rPr>
              <a:t>separate</a:t>
            </a:r>
            <a:r>
              <a:rPr sz="3200" spc="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200" dirty="0">
                <a:solidFill>
                  <a:srgbClr val="404040"/>
                </a:solidFill>
                <a:latin typeface="Trebuchet MS"/>
                <a:cs typeface="Trebuchet MS"/>
              </a:rPr>
              <a:t>reading booklet.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74852" y="2316931"/>
            <a:ext cx="8277899" cy="37103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720"/>
              </a:lnSpc>
              <a:spcBef>
                <a:spcPts val="0"/>
              </a:spcBef>
              <a:spcAft>
                <a:spcPts val="0"/>
              </a:spcAft>
            </a:pPr>
            <a:r>
              <a:rPr sz="255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2550" spc="-180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3200" dirty="0">
                <a:solidFill>
                  <a:srgbClr val="404040"/>
                </a:solidFill>
                <a:latin typeface="Trebuchet MS"/>
                <a:cs typeface="Trebuchet MS"/>
              </a:rPr>
              <a:t>Children have a total of one hour</a:t>
            </a:r>
            <a:r>
              <a:rPr sz="3200" spc="-1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200" dirty="0">
                <a:solidFill>
                  <a:srgbClr val="404040"/>
                </a:solidFill>
                <a:latin typeface="Trebuchet MS"/>
                <a:cs typeface="Trebuchet MS"/>
              </a:rPr>
              <a:t>to read</a:t>
            </a:r>
          </a:p>
          <a:p>
            <a:pPr marL="342900" marR="0">
              <a:lnSpc>
                <a:spcPts val="3455"/>
              </a:lnSpc>
              <a:spcBef>
                <a:spcPts val="0"/>
              </a:spcBef>
              <a:spcAft>
                <a:spcPts val="0"/>
              </a:spcAft>
            </a:pPr>
            <a:r>
              <a:rPr sz="3200" dirty="0">
                <a:solidFill>
                  <a:srgbClr val="404040"/>
                </a:solidFill>
                <a:latin typeface="Trebuchet MS"/>
                <a:cs typeface="Trebuchet MS"/>
              </a:rPr>
              <a:t>all three texts in the reading booklet and</a:t>
            </a:r>
          </a:p>
          <a:p>
            <a:pPr marL="342900" marR="0">
              <a:lnSpc>
                <a:spcPts val="3458"/>
              </a:lnSpc>
              <a:spcBef>
                <a:spcPts val="0"/>
              </a:spcBef>
              <a:spcAft>
                <a:spcPts val="0"/>
              </a:spcAft>
            </a:pPr>
            <a:r>
              <a:rPr sz="3200" dirty="0">
                <a:solidFill>
                  <a:srgbClr val="404040"/>
                </a:solidFill>
                <a:latin typeface="Trebuchet MS"/>
                <a:cs typeface="Trebuchet MS"/>
              </a:rPr>
              <a:t>complete the questions at their own pace.</a:t>
            </a:r>
          </a:p>
          <a:p>
            <a:pPr marL="0" marR="0">
              <a:lnSpc>
                <a:spcPts val="3720"/>
              </a:lnSpc>
              <a:spcBef>
                <a:spcPts val="781"/>
              </a:spcBef>
              <a:spcAft>
                <a:spcPts val="0"/>
              </a:spcAft>
            </a:pPr>
            <a:r>
              <a:rPr sz="255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2550" spc="-180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3200" dirty="0">
                <a:solidFill>
                  <a:srgbClr val="404040"/>
                </a:solidFill>
                <a:latin typeface="Trebuchet MS"/>
                <a:cs typeface="Trebuchet MS"/>
              </a:rPr>
              <a:t>They can approach</a:t>
            </a:r>
            <a:r>
              <a:rPr sz="3200" spc="1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200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sz="320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200" dirty="0">
                <a:solidFill>
                  <a:srgbClr val="404040"/>
                </a:solidFill>
                <a:latin typeface="Trebuchet MS"/>
                <a:cs typeface="Trebuchet MS"/>
              </a:rPr>
              <a:t>test as they</a:t>
            </a:r>
          </a:p>
          <a:p>
            <a:pPr marL="342900" marR="0">
              <a:lnSpc>
                <a:spcPts val="3455"/>
              </a:lnSpc>
              <a:spcBef>
                <a:spcPts val="0"/>
              </a:spcBef>
              <a:spcAft>
                <a:spcPts val="0"/>
              </a:spcAft>
            </a:pPr>
            <a:r>
              <a:rPr sz="3200" dirty="0">
                <a:solidFill>
                  <a:srgbClr val="404040"/>
                </a:solidFill>
                <a:latin typeface="Trebuchet MS"/>
                <a:cs typeface="Trebuchet MS"/>
              </a:rPr>
              <a:t>choose, e.g. working through one text and</a:t>
            </a:r>
          </a:p>
          <a:p>
            <a:pPr marL="342900" marR="0">
              <a:lnSpc>
                <a:spcPts val="3459"/>
              </a:lnSpc>
              <a:spcBef>
                <a:spcPts val="0"/>
              </a:spcBef>
              <a:spcAft>
                <a:spcPts val="0"/>
              </a:spcAft>
            </a:pPr>
            <a:r>
              <a:rPr sz="3200" dirty="0">
                <a:solidFill>
                  <a:srgbClr val="404040"/>
                </a:solidFill>
                <a:latin typeface="Trebuchet MS"/>
                <a:cs typeface="Trebuchet MS"/>
              </a:rPr>
              <a:t>answering the questions before</a:t>
            </a:r>
            <a:r>
              <a:rPr sz="3200" spc="-1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200" dirty="0">
                <a:solidFill>
                  <a:srgbClr val="404040"/>
                </a:solidFill>
                <a:latin typeface="Trebuchet MS"/>
                <a:cs typeface="Trebuchet MS"/>
              </a:rPr>
              <a:t>moving</a:t>
            </a:r>
          </a:p>
          <a:p>
            <a:pPr marL="342900" marR="0">
              <a:lnSpc>
                <a:spcPts val="3455"/>
              </a:lnSpc>
              <a:spcBef>
                <a:spcPts val="0"/>
              </a:spcBef>
              <a:spcAft>
                <a:spcPts val="0"/>
              </a:spcAft>
            </a:pPr>
            <a:r>
              <a:rPr sz="3200" dirty="0">
                <a:solidFill>
                  <a:srgbClr val="404040"/>
                </a:solidFill>
                <a:latin typeface="Trebuchet MS"/>
                <a:cs typeface="Trebuchet MS"/>
              </a:rPr>
              <a:t>onto the next,</a:t>
            </a:r>
            <a:r>
              <a:rPr sz="3200" spc="-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200" dirty="0">
                <a:solidFill>
                  <a:srgbClr val="404040"/>
                </a:solidFill>
                <a:latin typeface="Trebuchet MS"/>
                <a:cs typeface="Trebuchet MS"/>
              </a:rPr>
              <a:t>or reading all</a:t>
            </a:r>
            <a:r>
              <a:rPr sz="3200" spc="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200" dirty="0">
                <a:solidFill>
                  <a:srgbClr val="404040"/>
                </a:solidFill>
                <a:latin typeface="Trebuchet MS"/>
                <a:cs typeface="Trebuchet MS"/>
              </a:rPr>
              <a:t>three texts</a:t>
            </a:r>
          </a:p>
          <a:p>
            <a:pPr marL="342900" marR="0">
              <a:lnSpc>
                <a:spcPts val="3458"/>
              </a:lnSpc>
              <a:spcBef>
                <a:spcPts val="0"/>
              </a:spcBef>
              <a:spcAft>
                <a:spcPts val="0"/>
              </a:spcAft>
            </a:pPr>
            <a:r>
              <a:rPr sz="3200" dirty="0">
                <a:solidFill>
                  <a:srgbClr val="404040"/>
                </a:solidFill>
                <a:latin typeface="Trebuchet MS"/>
                <a:cs typeface="Trebuchet MS"/>
              </a:rPr>
              <a:t>first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69010" y="198593"/>
            <a:ext cx="3955291" cy="5689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180"/>
              </a:lnSpc>
              <a:spcBef>
                <a:spcPts val="0"/>
              </a:spcBef>
              <a:spcAft>
                <a:spcPts val="0"/>
              </a:spcAft>
            </a:pPr>
            <a:r>
              <a:rPr sz="3600" spc="-85" dirty="0">
                <a:solidFill>
                  <a:srgbClr val="5FCBEF"/>
                </a:solidFill>
                <a:latin typeface="Trebuchet MS"/>
                <a:cs typeface="Trebuchet MS"/>
              </a:rPr>
              <a:t>Types</a:t>
            </a:r>
            <a:r>
              <a:rPr sz="3600" spc="85" dirty="0">
                <a:solidFill>
                  <a:srgbClr val="5FCBEF"/>
                </a:solidFill>
                <a:latin typeface="Trebuchet MS"/>
                <a:cs typeface="Trebuchet MS"/>
              </a:rPr>
              <a:t> </a:t>
            </a:r>
            <a:r>
              <a:rPr sz="3600" dirty="0">
                <a:solidFill>
                  <a:srgbClr val="5FCBEF"/>
                </a:solidFill>
                <a:latin typeface="Trebuchet MS"/>
                <a:cs typeface="Trebuchet MS"/>
              </a:rPr>
              <a:t>of</a:t>
            </a:r>
            <a:r>
              <a:rPr sz="3600" spc="10" dirty="0">
                <a:solidFill>
                  <a:srgbClr val="5FCBEF"/>
                </a:solidFill>
                <a:latin typeface="Trebuchet MS"/>
                <a:cs typeface="Trebuchet MS"/>
              </a:rPr>
              <a:t> </a:t>
            </a:r>
            <a:r>
              <a:rPr sz="3600" dirty="0">
                <a:solidFill>
                  <a:srgbClr val="5FCBEF"/>
                </a:solidFill>
                <a:latin typeface="Trebuchet MS"/>
                <a:cs typeface="Trebuchet MS"/>
              </a:rPr>
              <a:t>Questions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69010" y="847059"/>
            <a:ext cx="2928880" cy="2893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973"/>
              </a:lnSpc>
              <a:spcBef>
                <a:spcPts val="0"/>
              </a:spcBef>
              <a:spcAft>
                <a:spcPts val="0"/>
              </a:spcAft>
            </a:pPr>
            <a:r>
              <a:rPr sz="135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1350" spc="1175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1700" b="1" u="sng" dirty="0">
                <a:solidFill>
                  <a:srgbClr val="404040"/>
                </a:solidFill>
                <a:latin typeface="Trebuchet MS"/>
                <a:cs typeface="Trebuchet MS"/>
              </a:rPr>
              <a:t>Retrieval</a:t>
            </a:r>
            <a:r>
              <a:rPr sz="1700" b="1" u="sng" spc="-3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b="1" u="sng" dirty="0">
                <a:solidFill>
                  <a:srgbClr val="404040"/>
                </a:solidFill>
                <a:latin typeface="Trebuchet MS"/>
                <a:cs typeface="Trebuchet MS"/>
              </a:rPr>
              <a:t>of</a:t>
            </a:r>
            <a:r>
              <a:rPr sz="1700" b="1" u="sng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b="1" u="sng" dirty="0">
                <a:solidFill>
                  <a:srgbClr val="404040"/>
                </a:solidFill>
                <a:latin typeface="Trebuchet MS"/>
                <a:cs typeface="Trebuchet MS"/>
              </a:rPr>
              <a:t>information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111910" y="1053846"/>
            <a:ext cx="3951548" cy="2898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978"/>
              </a:lnSpc>
              <a:spcBef>
                <a:spcPts val="0"/>
              </a:spcBef>
              <a:spcAft>
                <a:spcPts val="0"/>
              </a:spcAft>
            </a:pP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Finding</a:t>
            </a:r>
            <a:r>
              <a:rPr sz="1700" spc="-2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the information within</a:t>
            </a:r>
            <a:r>
              <a:rPr sz="1700" spc="-1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the text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69010" y="1388079"/>
            <a:ext cx="1467774" cy="2893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973"/>
              </a:lnSpc>
              <a:spcBef>
                <a:spcPts val="0"/>
              </a:spcBef>
              <a:spcAft>
                <a:spcPts val="0"/>
              </a:spcAft>
            </a:pPr>
            <a:r>
              <a:rPr sz="135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1350" spc="1175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1700" b="1" u="sng" dirty="0">
                <a:solidFill>
                  <a:srgbClr val="404040"/>
                </a:solidFill>
                <a:latin typeface="Trebuchet MS"/>
                <a:cs typeface="Trebuchet MS"/>
              </a:rPr>
              <a:t>Inference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111910" y="1594866"/>
            <a:ext cx="8901641" cy="496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978"/>
              </a:lnSpc>
              <a:spcBef>
                <a:spcPts val="0"/>
              </a:spcBef>
              <a:spcAft>
                <a:spcPts val="0"/>
              </a:spcAft>
            </a:pP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Example</a:t>
            </a:r>
            <a:r>
              <a:rPr sz="1700" spc="-22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question: How</a:t>
            </a:r>
            <a:r>
              <a:rPr sz="1700" spc="-21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does</a:t>
            </a:r>
            <a:r>
              <a:rPr sz="1700" spc="10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Matthew</a:t>
            </a:r>
            <a:r>
              <a:rPr sz="1700" spc="-43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feel about</a:t>
            </a:r>
            <a:r>
              <a:rPr sz="1700" spc="-25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eating</a:t>
            </a:r>
            <a:r>
              <a:rPr sz="1700" spc="-21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cottage</a:t>
            </a:r>
            <a:r>
              <a:rPr sz="1700" spc="-15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pie</a:t>
            </a:r>
            <a:r>
              <a:rPr sz="1700" spc="13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and</a:t>
            </a:r>
            <a:r>
              <a:rPr sz="1700" spc="-24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peas? How do you</a:t>
            </a:r>
          </a:p>
          <a:p>
            <a:pPr marL="0" marR="0">
              <a:lnSpc>
                <a:spcPts val="1632"/>
              </a:lnSpc>
              <a:spcBef>
                <a:spcPts val="0"/>
              </a:spcBef>
              <a:spcAft>
                <a:spcPts val="0"/>
              </a:spcAft>
            </a:pP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know?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111910" y="2009648"/>
            <a:ext cx="9104201" cy="4966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978"/>
              </a:lnSpc>
              <a:spcBef>
                <a:spcPts val="0"/>
              </a:spcBef>
              <a:spcAft>
                <a:spcPts val="0"/>
              </a:spcAft>
            </a:pP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Answer:</a:t>
            </a:r>
            <a:r>
              <a:rPr sz="1700" spc="-2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He</a:t>
            </a:r>
            <a:r>
              <a:rPr sz="1700" spc="-1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loves cottage</a:t>
            </a:r>
            <a:r>
              <a:rPr sz="1700" spc="-1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pie</a:t>
            </a:r>
            <a:r>
              <a:rPr sz="1700" spc="1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and</a:t>
            </a:r>
            <a:r>
              <a:rPr sz="1700" spc="-2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peas. </a:t>
            </a:r>
            <a:r>
              <a:rPr sz="1700" spc="-68" dirty="0">
                <a:solidFill>
                  <a:srgbClr val="404040"/>
                </a:solidFill>
                <a:latin typeface="Trebuchet MS"/>
                <a:cs typeface="Trebuchet MS"/>
              </a:rPr>
              <a:t>We</a:t>
            </a:r>
            <a:r>
              <a:rPr sz="1700" spc="5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know</a:t>
            </a:r>
            <a:r>
              <a:rPr sz="1700" spc="-2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this because</a:t>
            </a:r>
            <a:r>
              <a:rPr sz="1700" spc="-2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he</a:t>
            </a:r>
            <a:r>
              <a:rPr sz="1700" spc="-1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grins from ear to ear when</a:t>
            </a:r>
          </a:p>
          <a:p>
            <a:pPr marL="0" marR="0">
              <a:lnSpc>
                <a:spcPts val="1632"/>
              </a:lnSpc>
              <a:spcBef>
                <a:spcPts val="0"/>
              </a:spcBef>
              <a:spcAft>
                <a:spcPts val="0"/>
              </a:spcAft>
            </a:pP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his mum</a:t>
            </a:r>
            <a:r>
              <a:rPr sz="1700" spc="-2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tells him that</a:t>
            </a:r>
            <a:r>
              <a:rPr sz="1700" spc="-2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is</a:t>
            </a:r>
            <a:r>
              <a:rPr sz="1700" spc="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what</a:t>
            </a:r>
            <a:r>
              <a:rPr sz="1700" spc="-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she</a:t>
            </a:r>
            <a:r>
              <a:rPr sz="1700" spc="-1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is</a:t>
            </a:r>
            <a:r>
              <a:rPr sz="1700" spc="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making</a:t>
            </a:r>
            <a:r>
              <a:rPr sz="1700" spc="-3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for </a:t>
            </a:r>
            <a:r>
              <a:rPr sz="1700" spc="-28" dirty="0">
                <a:solidFill>
                  <a:srgbClr val="404040"/>
                </a:solidFill>
                <a:latin typeface="Trebuchet MS"/>
                <a:cs typeface="Trebuchet MS"/>
              </a:rPr>
              <a:t>dinner.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769010" y="2551145"/>
            <a:ext cx="1522227" cy="2893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973"/>
              </a:lnSpc>
              <a:spcBef>
                <a:spcPts val="0"/>
              </a:spcBef>
              <a:spcAft>
                <a:spcPts val="0"/>
              </a:spcAft>
            </a:pPr>
            <a:r>
              <a:rPr sz="135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1350" spc="1175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1700" b="1" u="sng" dirty="0">
                <a:solidFill>
                  <a:srgbClr val="404040"/>
                </a:solidFill>
                <a:latin typeface="Trebuchet MS"/>
                <a:cs typeface="Trebuchet MS"/>
              </a:rPr>
              <a:t>Deduction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111910" y="2757932"/>
            <a:ext cx="9025949" cy="11186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978"/>
              </a:lnSpc>
              <a:spcBef>
                <a:spcPts val="0"/>
              </a:spcBef>
              <a:spcAft>
                <a:spcPts val="0"/>
              </a:spcAft>
            </a:pP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Example</a:t>
            </a:r>
            <a:r>
              <a:rPr sz="1700" spc="-22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question: What</a:t>
            </a:r>
            <a:r>
              <a:rPr sz="1700" spc="-40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do you think Matthew</a:t>
            </a:r>
            <a:r>
              <a:rPr sz="1700" spc="-43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might</a:t>
            </a:r>
            <a:r>
              <a:rPr sz="1700" spc="-11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do next?</a:t>
            </a:r>
            <a:r>
              <a:rPr sz="1700" spc="-15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Explain</a:t>
            </a:r>
            <a:r>
              <a:rPr sz="1700" spc="-18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why</a:t>
            </a:r>
            <a:r>
              <a:rPr sz="1700" spc="-24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you think</a:t>
            </a:r>
            <a:r>
              <a:rPr sz="1700" spc="-13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this.</a:t>
            </a:r>
          </a:p>
          <a:p>
            <a:pPr marL="0" marR="0">
              <a:lnSpc>
                <a:spcPts val="1632"/>
              </a:lnSpc>
              <a:spcBef>
                <a:spcPts val="0"/>
              </a:spcBef>
              <a:spcAft>
                <a:spcPts val="0"/>
              </a:spcAft>
            </a:pP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Answer:</a:t>
            </a:r>
            <a:r>
              <a:rPr sz="1700" spc="-6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There could</a:t>
            </a:r>
            <a:r>
              <a:rPr sz="1700" spc="-1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be several answers</a:t>
            </a:r>
            <a:r>
              <a:rPr sz="1700" spc="-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to this, but</a:t>
            </a:r>
            <a:r>
              <a:rPr sz="1700" spc="-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the person marking</a:t>
            </a:r>
            <a:r>
              <a:rPr sz="1700" spc="-2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the text would</a:t>
            </a:r>
            <a:r>
              <a:rPr sz="1700" spc="-2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be</a:t>
            </a:r>
          </a:p>
          <a:p>
            <a:pPr marL="0" marR="0">
              <a:lnSpc>
                <a:spcPts val="1631"/>
              </a:lnSpc>
              <a:spcBef>
                <a:spcPts val="0"/>
              </a:spcBef>
              <a:spcAft>
                <a:spcPts val="0"/>
              </a:spcAft>
            </a:pP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looking for the</a:t>
            </a:r>
            <a:r>
              <a:rPr sz="17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child to have</a:t>
            </a:r>
            <a:r>
              <a:rPr sz="1700" spc="-3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thought</a:t>
            </a:r>
            <a:r>
              <a:rPr sz="1700" spc="-3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about</a:t>
            </a:r>
            <a:r>
              <a:rPr sz="1700" spc="-2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what</a:t>
            </a:r>
            <a:r>
              <a:rPr sz="1700" spc="-3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Matthew</a:t>
            </a:r>
            <a:r>
              <a:rPr sz="1700" spc="-2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might</a:t>
            </a:r>
            <a:r>
              <a:rPr sz="1700" spc="-1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do, based on</a:t>
            </a:r>
            <a:r>
              <a:rPr sz="1700" spc="-2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what</a:t>
            </a:r>
            <a:r>
              <a:rPr sz="1700" spc="-2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they</a:t>
            </a:r>
          </a:p>
          <a:p>
            <a:pPr marL="0" marR="0">
              <a:lnSpc>
                <a:spcPts val="1634"/>
              </a:lnSpc>
              <a:spcBef>
                <a:spcPts val="50"/>
              </a:spcBef>
              <a:spcAft>
                <a:spcPts val="0"/>
              </a:spcAft>
            </a:pP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have</a:t>
            </a:r>
            <a:r>
              <a:rPr sz="1700" spc="-2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read.</a:t>
            </a:r>
            <a:r>
              <a:rPr sz="1700" spc="-1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For</a:t>
            </a:r>
            <a:r>
              <a:rPr sz="1700" spc="-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example:</a:t>
            </a:r>
            <a:r>
              <a:rPr sz="1700" spc="-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I think Matthew</a:t>
            </a:r>
            <a:r>
              <a:rPr sz="1700" spc="-3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will</a:t>
            </a:r>
            <a:r>
              <a:rPr sz="1700" spc="-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go and</a:t>
            </a:r>
            <a:r>
              <a:rPr sz="1700" spc="-2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watch</a:t>
            </a:r>
            <a:r>
              <a:rPr sz="1700" spc="-6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TV</a:t>
            </a:r>
            <a:r>
              <a:rPr sz="1700" spc="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instead of</a:t>
            </a:r>
            <a:r>
              <a:rPr sz="17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doing</a:t>
            </a:r>
            <a:r>
              <a:rPr sz="17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his spellings</a:t>
            </a:r>
          </a:p>
          <a:p>
            <a:pPr marL="0" marR="0">
              <a:lnSpc>
                <a:spcPts val="1632"/>
              </a:lnSpc>
              <a:spcBef>
                <a:spcPts val="0"/>
              </a:spcBef>
              <a:spcAft>
                <a:spcPts val="0"/>
              </a:spcAft>
            </a:pP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because</a:t>
            </a:r>
            <a:r>
              <a:rPr sz="1700" spc="-2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he</a:t>
            </a:r>
            <a:r>
              <a:rPr sz="1700" spc="-1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doesn’t want</a:t>
            </a:r>
            <a:r>
              <a:rPr sz="1700" spc="-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to do his spellings.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769010" y="3922999"/>
            <a:ext cx="1280500" cy="2893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973"/>
              </a:lnSpc>
              <a:spcBef>
                <a:spcPts val="0"/>
              </a:spcBef>
              <a:spcAft>
                <a:spcPts val="0"/>
              </a:spcAft>
            </a:pPr>
            <a:r>
              <a:rPr sz="135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1350" spc="1175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1700" b="1" u="sng" dirty="0">
                <a:solidFill>
                  <a:srgbClr val="404040"/>
                </a:solidFill>
                <a:latin typeface="Trebuchet MS"/>
                <a:cs typeface="Trebuchet MS"/>
              </a:rPr>
              <a:t>Opinion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111910" y="4129786"/>
            <a:ext cx="9169275" cy="496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978"/>
              </a:lnSpc>
              <a:spcBef>
                <a:spcPts val="0"/>
              </a:spcBef>
              <a:spcAft>
                <a:spcPts val="0"/>
              </a:spcAft>
            </a:pP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Example</a:t>
            </a:r>
            <a:r>
              <a:rPr sz="1700" spc="-22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question: Do you</a:t>
            </a:r>
            <a:r>
              <a:rPr sz="1700" spc="-14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2B051"/>
                </a:solidFill>
                <a:latin typeface="Trebuchet MS"/>
                <a:cs typeface="Trebuchet MS"/>
              </a:rPr>
              <a:t>think </a:t>
            </a:r>
            <a:r>
              <a:rPr sz="1700" spc="-13" dirty="0">
                <a:solidFill>
                  <a:srgbClr val="42B051"/>
                </a:solidFill>
                <a:latin typeface="Trebuchet MS"/>
                <a:cs typeface="Trebuchet MS"/>
              </a:rPr>
              <a:t>Matthew’s</a:t>
            </a:r>
            <a:r>
              <a:rPr sz="1700" spc="-23" dirty="0">
                <a:solidFill>
                  <a:srgbClr val="42B05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2B051"/>
                </a:solidFill>
                <a:latin typeface="Trebuchet MS"/>
                <a:cs typeface="Trebuchet MS"/>
              </a:rPr>
              <a:t>mum</a:t>
            </a:r>
            <a:r>
              <a:rPr sz="1700" spc="-20" dirty="0">
                <a:solidFill>
                  <a:srgbClr val="42B05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2B051"/>
                </a:solidFill>
                <a:latin typeface="Trebuchet MS"/>
                <a:cs typeface="Trebuchet MS"/>
              </a:rPr>
              <a:t>is</a:t>
            </a:r>
            <a:r>
              <a:rPr sz="1700" spc="14" dirty="0">
                <a:solidFill>
                  <a:srgbClr val="42B05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2B051"/>
                </a:solidFill>
                <a:latin typeface="Trebuchet MS"/>
                <a:cs typeface="Trebuchet MS"/>
              </a:rPr>
              <a:t>a kind person?</a:t>
            </a:r>
            <a:r>
              <a:rPr sz="1700" spc="22" dirty="0">
                <a:solidFill>
                  <a:srgbClr val="42B051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Use evidence</a:t>
            </a:r>
            <a:r>
              <a:rPr sz="1700" spc="-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from the</a:t>
            </a:r>
            <a:r>
              <a:rPr sz="1700" spc="-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text</a:t>
            </a:r>
          </a:p>
          <a:p>
            <a:pPr marL="0" marR="0">
              <a:lnSpc>
                <a:spcPts val="1632"/>
              </a:lnSpc>
              <a:spcBef>
                <a:spcPts val="0"/>
              </a:spcBef>
              <a:spcAft>
                <a:spcPts val="0"/>
              </a:spcAft>
            </a:pP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to support your </a:t>
            </a:r>
            <a:r>
              <a:rPr sz="1700" spc="-31" dirty="0">
                <a:solidFill>
                  <a:srgbClr val="404040"/>
                </a:solidFill>
                <a:latin typeface="Trebuchet MS"/>
                <a:cs typeface="Trebuchet MS"/>
              </a:rPr>
              <a:t>answer.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111910" y="4544695"/>
            <a:ext cx="8741723" cy="70390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978"/>
              </a:lnSpc>
              <a:spcBef>
                <a:spcPts val="0"/>
              </a:spcBef>
              <a:spcAft>
                <a:spcPts val="0"/>
              </a:spcAft>
            </a:pP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Answer:</a:t>
            </a:r>
            <a:r>
              <a:rPr sz="1700" spc="-6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spc="-46" dirty="0">
                <a:solidFill>
                  <a:srgbClr val="404040"/>
                </a:solidFill>
                <a:latin typeface="Trebuchet MS"/>
                <a:cs typeface="Trebuchet MS"/>
              </a:rPr>
              <a:t>Yes,</a:t>
            </a:r>
            <a:r>
              <a:rPr sz="1700" spc="6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I think </a:t>
            </a:r>
            <a:r>
              <a:rPr sz="1700" spc="-13" dirty="0">
                <a:solidFill>
                  <a:srgbClr val="404040"/>
                </a:solidFill>
                <a:latin typeface="Trebuchet MS"/>
                <a:cs typeface="Trebuchet MS"/>
              </a:rPr>
              <a:t>Matthew’s</a:t>
            </a:r>
            <a:r>
              <a:rPr sz="1700" spc="-2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mum</a:t>
            </a:r>
            <a:r>
              <a:rPr sz="1700" spc="-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is</a:t>
            </a:r>
            <a:r>
              <a:rPr sz="1700" spc="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a kind person because</a:t>
            </a:r>
            <a:r>
              <a:rPr sz="1700" spc="-2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she</a:t>
            </a:r>
            <a:r>
              <a:rPr sz="1700" spc="-1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is</a:t>
            </a:r>
            <a:r>
              <a:rPr sz="1700" spc="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cooking his</a:t>
            </a:r>
            <a:r>
              <a:rPr sz="1700" spc="-1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favourite</a:t>
            </a:r>
          </a:p>
          <a:p>
            <a:pPr marL="0" marR="0">
              <a:lnSpc>
                <a:spcPts val="1631"/>
              </a:lnSpc>
              <a:spcBef>
                <a:spcPts val="0"/>
              </a:spcBef>
              <a:spcAft>
                <a:spcPts val="0"/>
              </a:spcAft>
            </a:pP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meal.</a:t>
            </a:r>
            <a:r>
              <a:rPr sz="1700" spc="-1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spc="-68" dirty="0">
                <a:solidFill>
                  <a:srgbClr val="404040"/>
                </a:solidFill>
                <a:latin typeface="Trebuchet MS"/>
                <a:cs typeface="Trebuchet MS"/>
              </a:rPr>
              <a:t>We</a:t>
            </a:r>
            <a:r>
              <a:rPr sz="1700" spc="5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also</a:t>
            </a:r>
            <a:r>
              <a:rPr sz="1700" spc="-1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know</a:t>
            </a:r>
            <a:r>
              <a:rPr sz="1700" spc="-2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she</a:t>
            </a:r>
            <a:r>
              <a:rPr sz="1700" spc="-1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wants</a:t>
            </a:r>
            <a:r>
              <a:rPr sz="1700" spc="-3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him to do well</a:t>
            </a:r>
            <a:r>
              <a:rPr sz="1700" spc="-2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at</a:t>
            </a:r>
            <a:r>
              <a:rPr sz="1700" spc="-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school,</a:t>
            </a:r>
            <a:r>
              <a:rPr sz="1700" spc="-1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which</a:t>
            </a:r>
            <a:r>
              <a:rPr sz="1700" spc="-3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is</a:t>
            </a:r>
            <a:r>
              <a:rPr sz="1700" spc="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why</a:t>
            </a:r>
            <a:r>
              <a:rPr sz="1700" spc="-2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she</a:t>
            </a:r>
            <a:r>
              <a:rPr sz="1700" spc="-1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asks</a:t>
            </a:r>
            <a:r>
              <a:rPr sz="1700" spc="-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him to</a:t>
            </a:r>
          </a:p>
          <a:p>
            <a:pPr marL="0" marR="0">
              <a:lnSpc>
                <a:spcPts val="1632"/>
              </a:lnSpc>
              <a:spcBef>
                <a:spcPts val="0"/>
              </a:spcBef>
              <a:spcAft>
                <a:spcPts val="0"/>
              </a:spcAft>
            </a:pP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practise his spellings.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769010" y="5293456"/>
            <a:ext cx="4703939" cy="2893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973"/>
              </a:lnSpc>
              <a:spcBef>
                <a:spcPts val="0"/>
              </a:spcBef>
              <a:spcAft>
                <a:spcPts val="0"/>
              </a:spcAft>
            </a:pPr>
            <a:r>
              <a:rPr sz="135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1350" spc="1175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1700" b="1" u="sng" dirty="0">
                <a:solidFill>
                  <a:srgbClr val="404040"/>
                </a:solidFill>
                <a:latin typeface="Trebuchet MS"/>
                <a:cs typeface="Trebuchet MS"/>
              </a:rPr>
              <a:t>Commenting</a:t>
            </a:r>
            <a:r>
              <a:rPr sz="1700" b="1" u="sng" spc="-2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b="1" u="sng" dirty="0">
                <a:solidFill>
                  <a:srgbClr val="404040"/>
                </a:solidFill>
                <a:latin typeface="Trebuchet MS"/>
                <a:cs typeface="Trebuchet MS"/>
              </a:rPr>
              <a:t>on</a:t>
            </a:r>
            <a:r>
              <a:rPr sz="1700" b="1" u="sng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b="1" u="sng" dirty="0">
                <a:solidFill>
                  <a:srgbClr val="404040"/>
                </a:solidFill>
                <a:latin typeface="Trebuchet MS"/>
                <a:cs typeface="Trebuchet MS"/>
              </a:rPr>
              <a:t>effectiveness</a:t>
            </a:r>
            <a:r>
              <a:rPr sz="1700" b="1" u="sng" spc="-2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b="1" u="sng" dirty="0">
                <a:solidFill>
                  <a:srgbClr val="404040"/>
                </a:solidFill>
                <a:latin typeface="Trebuchet MS"/>
                <a:cs typeface="Trebuchet MS"/>
              </a:rPr>
              <a:t>of</a:t>
            </a:r>
            <a:r>
              <a:rPr sz="1700" b="1" u="sng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b="1" u="sng" dirty="0">
                <a:solidFill>
                  <a:srgbClr val="404040"/>
                </a:solidFill>
                <a:latin typeface="Trebuchet MS"/>
                <a:cs typeface="Trebuchet MS"/>
              </a:rPr>
              <a:t>language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1111910" y="5500218"/>
            <a:ext cx="9080517" cy="9114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978"/>
              </a:lnSpc>
              <a:spcBef>
                <a:spcPts val="0"/>
              </a:spcBef>
              <a:spcAft>
                <a:spcPts val="0"/>
              </a:spcAft>
            </a:pP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Example</a:t>
            </a:r>
            <a:r>
              <a:rPr sz="1700" spc="-22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question: ‘Matthew</a:t>
            </a:r>
            <a:r>
              <a:rPr sz="1700" spc="-45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thought</a:t>
            </a:r>
            <a:r>
              <a:rPr sz="1700" spc="-23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practising spellings was</a:t>
            </a:r>
            <a:r>
              <a:rPr sz="1700" spc="-31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a</a:t>
            </a:r>
            <a:r>
              <a:rPr sz="1700" spc="-15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bit</a:t>
            </a:r>
            <a:r>
              <a:rPr sz="1700" spc="14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like watching</a:t>
            </a:r>
            <a:r>
              <a:rPr sz="1700" spc="-35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paint</a:t>
            </a:r>
            <a:r>
              <a:rPr sz="1700" spc="-19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spc="-40" dirty="0">
                <a:solidFill>
                  <a:srgbClr val="00B050"/>
                </a:solidFill>
                <a:latin typeface="Trebuchet MS"/>
                <a:cs typeface="Trebuchet MS"/>
              </a:rPr>
              <a:t>dry.’</a:t>
            </a:r>
          </a:p>
          <a:p>
            <a:pPr marL="0" marR="0">
              <a:lnSpc>
                <a:spcPts val="1634"/>
              </a:lnSpc>
              <a:spcBef>
                <a:spcPts val="0"/>
              </a:spcBef>
              <a:spcAft>
                <a:spcPts val="0"/>
              </a:spcAft>
            </a:pP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Why</a:t>
            </a:r>
            <a:r>
              <a:rPr sz="1700" spc="-22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is</a:t>
            </a:r>
            <a:r>
              <a:rPr sz="1700" spc="14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this a good</a:t>
            </a:r>
            <a:r>
              <a:rPr sz="1700" spc="-11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way</a:t>
            </a:r>
            <a:r>
              <a:rPr sz="1700" spc="-24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to show</a:t>
            </a:r>
            <a:r>
              <a:rPr sz="1700" spc="-16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how Matthew</a:t>
            </a:r>
            <a:r>
              <a:rPr sz="1700" spc="-43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feels about</a:t>
            </a:r>
            <a:r>
              <a:rPr sz="1700" spc="-25" dirty="0">
                <a:solidFill>
                  <a:srgbClr val="00B05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00B050"/>
                </a:solidFill>
                <a:latin typeface="Trebuchet MS"/>
                <a:cs typeface="Trebuchet MS"/>
              </a:rPr>
              <a:t>his spellings?</a:t>
            </a:r>
          </a:p>
          <a:p>
            <a:pPr marL="0" marR="0">
              <a:lnSpc>
                <a:spcPts val="1632"/>
              </a:lnSpc>
              <a:spcBef>
                <a:spcPts val="0"/>
              </a:spcBef>
              <a:spcAft>
                <a:spcPts val="0"/>
              </a:spcAft>
            </a:pP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Answer:</a:t>
            </a:r>
            <a:r>
              <a:rPr sz="1700" spc="-6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The author</a:t>
            </a:r>
            <a:r>
              <a:rPr sz="1700" spc="-3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is</a:t>
            </a:r>
            <a:r>
              <a:rPr sz="1700" spc="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comparing</a:t>
            </a:r>
            <a:r>
              <a:rPr sz="1700" spc="-2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spelling practice</a:t>
            </a:r>
            <a:r>
              <a:rPr sz="1700" spc="-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to watching</a:t>
            </a:r>
            <a:r>
              <a:rPr sz="1700" spc="-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paint dry to show</a:t>
            </a:r>
            <a:r>
              <a:rPr sz="1700" spc="-1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how</a:t>
            </a:r>
            <a:r>
              <a:rPr sz="1700" spc="-2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boring</a:t>
            </a:r>
          </a:p>
          <a:p>
            <a:pPr marL="0" marR="0">
              <a:lnSpc>
                <a:spcPts val="1631"/>
              </a:lnSpc>
              <a:spcBef>
                <a:spcPts val="50"/>
              </a:spcBef>
              <a:spcAft>
                <a:spcPts val="0"/>
              </a:spcAft>
            </a:pP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Matthew</a:t>
            </a:r>
            <a:r>
              <a:rPr sz="1700" spc="-3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finds</a:t>
            </a:r>
            <a:r>
              <a:rPr sz="1700" spc="-1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700" dirty="0">
                <a:solidFill>
                  <a:srgbClr val="404040"/>
                </a:solidFill>
                <a:latin typeface="Trebuchet MS"/>
                <a:cs typeface="Trebuchet MS"/>
              </a:rPr>
              <a:t>it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69010" y="669763"/>
            <a:ext cx="3044497" cy="5689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180"/>
              </a:lnSpc>
              <a:spcBef>
                <a:spcPts val="0"/>
              </a:spcBef>
              <a:spcAft>
                <a:spcPts val="0"/>
              </a:spcAft>
            </a:pPr>
            <a:r>
              <a:rPr sz="3600" spc="-20" dirty="0">
                <a:solidFill>
                  <a:srgbClr val="5FCBEF"/>
                </a:solidFill>
                <a:latin typeface="Trebuchet MS"/>
                <a:cs typeface="Trebuchet MS"/>
              </a:rPr>
              <a:t>Reading</a:t>
            </a:r>
            <a:r>
              <a:rPr sz="3600" dirty="0">
                <a:solidFill>
                  <a:srgbClr val="5FCBEF"/>
                </a:solidFill>
                <a:latin typeface="Trebuchet MS"/>
                <a:cs typeface="Trebuchet MS"/>
              </a:rPr>
              <a:t> </a:t>
            </a:r>
            <a:r>
              <a:rPr sz="3600" spc="-35" dirty="0">
                <a:solidFill>
                  <a:srgbClr val="5FCBEF"/>
                </a:solidFill>
                <a:latin typeface="Trebuchet MS"/>
                <a:cs typeface="Trebuchet MS"/>
              </a:rPr>
              <a:t>Paper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69010" y="1633329"/>
            <a:ext cx="2377086" cy="70472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spc="-19" dirty="0">
                <a:solidFill>
                  <a:srgbClr val="404040"/>
                </a:solidFill>
                <a:latin typeface="Trebuchet MS"/>
                <a:cs typeface="Trebuchet MS"/>
              </a:rPr>
              <a:t>Paper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 One</a:t>
            </a:r>
            <a:r>
              <a:rPr sz="180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= 50 marks</a:t>
            </a:r>
          </a:p>
          <a:p>
            <a:pPr marL="0" marR="0">
              <a:lnSpc>
                <a:spcPts val="2090"/>
              </a:lnSpc>
              <a:spcBef>
                <a:spcPts val="1018"/>
              </a:spcBef>
              <a:spcAft>
                <a:spcPts val="0"/>
              </a:spcAft>
            </a:pPr>
            <a:r>
              <a:rPr sz="1800" spc="-48" dirty="0">
                <a:solidFill>
                  <a:srgbClr val="404040"/>
                </a:solidFill>
                <a:latin typeface="Trebuchet MS"/>
                <a:cs typeface="Trebuchet MS"/>
              </a:rPr>
              <a:t>Total</a:t>
            </a:r>
            <a:r>
              <a:rPr sz="1800" spc="5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Mark out of</a:t>
            </a:r>
            <a:r>
              <a:rPr sz="180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50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08076" y="2533759"/>
            <a:ext cx="643421" cy="303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spc="-42" dirty="0">
                <a:solidFill>
                  <a:srgbClr val="FFFFFF"/>
                </a:solidFill>
                <a:latin typeface="Trebuchet MS"/>
                <a:cs typeface="Trebuchet MS"/>
              </a:rPr>
              <a:t>Year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640203" y="2533759"/>
            <a:ext cx="1524223" cy="85217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FFFFFF"/>
                </a:solidFill>
                <a:latin typeface="Trebuchet MS"/>
                <a:cs typeface="Trebuchet MS"/>
              </a:rPr>
              <a:t>Age Related</a:t>
            </a:r>
          </a:p>
          <a:p>
            <a:pPr marL="0" marR="0">
              <a:lnSpc>
                <a:spcPts val="2090"/>
              </a:lnSpc>
              <a:spcBef>
                <a:spcPts val="69"/>
              </a:spcBef>
              <a:spcAft>
                <a:spcPts val="0"/>
              </a:spcAft>
            </a:pPr>
            <a:r>
              <a:rPr sz="1800" b="1" dirty="0">
                <a:solidFill>
                  <a:srgbClr val="FFFFFF"/>
                </a:solidFill>
                <a:latin typeface="Trebuchet MS"/>
                <a:cs typeface="Trebuchet MS"/>
              </a:rPr>
              <a:t>Expectations</a:t>
            </a:r>
          </a:p>
          <a:p>
            <a:pPr marL="0" marR="0">
              <a:lnSpc>
                <a:spcPts val="2090"/>
              </a:lnSpc>
              <a:spcBef>
                <a:spcPts val="19"/>
              </a:spcBef>
              <a:spcAft>
                <a:spcPts val="0"/>
              </a:spcAft>
            </a:pPr>
            <a:r>
              <a:rPr sz="1800" b="1" dirty="0">
                <a:solidFill>
                  <a:srgbClr val="FFFFFF"/>
                </a:solidFill>
                <a:latin typeface="Trebuchet MS"/>
                <a:cs typeface="Trebuchet MS"/>
              </a:rPr>
              <a:t>(ARE)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672584" y="2533759"/>
            <a:ext cx="1682901" cy="303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FFFFFF"/>
                </a:solidFill>
                <a:latin typeface="Trebuchet MS"/>
                <a:cs typeface="Trebuchet MS"/>
              </a:rPr>
              <a:t>Greater</a:t>
            </a:r>
            <a:r>
              <a:rPr sz="1800" b="1" spc="23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rebuchet MS"/>
                <a:cs typeface="Trebuchet MS"/>
              </a:rPr>
              <a:t>Depth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6704711" y="2533759"/>
            <a:ext cx="1987015" cy="5778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FFFFFF"/>
                </a:solidFill>
                <a:latin typeface="Trebuchet MS"/>
                <a:cs typeface="Trebuchet MS"/>
              </a:rPr>
              <a:t>Number of</a:t>
            </a:r>
            <a:r>
              <a:rPr sz="1800" b="1" spc="-18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rebuchet MS"/>
                <a:cs typeface="Trebuchet MS"/>
              </a:rPr>
              <a:t>words</a:t>
            </a:r>
          </a:p>
          <a:p>
            <a:pPr marL="0" marR="0">
              <a:lnSpc>
                <a:spcPts val="2090"/>
              </a:lnSpc>
              <a:spcBef>
                <a:spcPts val="69"/>
              </a:spcBef>
              <a:spcAft>
                <a:spcPts val="0"/>
              </a:spcAft>
            </a:pPr>
            <a:r>
              <a:rPr sz="1800" b="1" dirty="0">
                <a:solidFill>
                  <a:srgbClr val="FFFFFF"/>
                </a:solidFill>
                <a:latin typeface="Trebuchet MS"/>
                <a:cs typeface="Trebuchet MS"/>
              </a:rPr>
              <a:t>in the papers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640203" y="3631293"/>
            <a:ext cx="665075" cy="303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spc="-34" dirty="0">
                <a:solidFill>
                  <a:srgbClr val="FFFFFF"/>
                </a:solidFill>
                <a:latin typeface="Trebuchet MS"/>
                <a:cs typeface="Trebuchet MS"/>
              </a:rPr>
              <a:t>PASS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608076" y="3997053"/>
            <a:ext cx="633468" cy="215308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2016</a:t>
            </a:r>
          </a:p>
          <a:p>
            <a:pPr marL="0" marR="0">
              <a:lnSpc>
                <a:spcPts val="2090"/>
              </a:lnSpc>
              <a:spcBef>
                <a:spcPts val="83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2017</a:t>
            </a:r>
          </a:p>
          <a:p>
            <a:pPr marL="0" marR="0">
              <a:lnSpc>
                <a:spcPts val="2090"/>
              </a:lnSpc>
              <a:spcBef>
                <a:spcPts val="789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2018</a:t>
            </a:r>
          </a:p>
          <a:p>
            <a:pPr marL="0" marR="0">
              <a:lnSpc>
                <a:spcPts val="2090"/>
              </a:lnSpc>
              <a:spcBef>
                <a:spcPts val="83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2019</a:t>
            </a:r>
          </a:p>
          <a:p>
            <a:pPr marL="0" marR="0">
              <a:lnSpc>
                <a:spcPts val="2090"/>
              </a:lnSpc>
              <a:spcBef>
                <a:spcPts val="83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2022</a:t>
            </a:r>
          </a:p>
          <a:p>
            <a:pPr marL="0" marR="0">
              <a:lnSpc>
                <a:spcPts val="2090"/>
              </a:lnSpc>
              <a:spcBef>
                <a:spcPts val="88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2023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2640203" y="3997053"/>
            <a:ext cx="3776845" cy="215308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21/50</a:t>
            </a:r>
            <a:r>
              <a:rPr sz="1800" spc="2696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 100</a:t>
            </a:r>
            <a:r>
              <a:rPr sz="1800" spc="2379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34/50</a:t>
            </a:r>
            <a:r>
              <a:rPr sz="1800" spc="162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 110</a:t>
            </a:r>
          </a:p>
          <a:p>
            <a:pPr marL="0" marR="0">
              <a:lnSpc>
                <a:spcPts val="2090"/>
              </a:lnSpc>
              <a:spcBef>
                <a:spcPts val="83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26/50</a:t>
            </a:r>
            <a:r>
              <a:rPr sz="1800" spc="2696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 100</a:t>
            </a:r>
            <a:r>
              <a:rPr sz="1800" spc="2379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39/50</a:t>
            </a:r>
            <a:r>
              <a:rPr sz="1800" spc="2161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 110</a:t>
            </a:r>
          </a:p>
          <a:p>
            <a:pPr marL="0" marR="0">
              <a:lnSpc>
                <a:spcPts val="2090"/>
              </a:lnSpc>
              <a:spcBef>
                <a:spcPts val="789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28/50</a:t>
            </a:r>
            <a:r>
              <a:rPr sz="1800" spc="2696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 100</a:t>
            </a:r>
            <a:r>
              <a:rPr sz="1800" spc="2379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40/50</a:t>
            </a:r>
            <a:r>
              <a:rPr sz="1800" spc="2161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 110</a:t>
            </a:r>
          </a:p>
          <a:p>
            <a:pPr marL="0" marR="0">
              <a:lnSpc>
                <a:spcPts val="2090"/>
              </a:lnSpc>
              <a:spcBef>
                <a:spcPts val="83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28/50</a:t>
            </a:r>
            <a:r>
              <a:rPr sz="1800" spc="2696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</a:t>
            </a:r>
            <a:r>
              <a:rPr sz="1800" spc="-18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100</a:t>
            </a:r>
            <a:r>
              <a:rPr sz="1800" spc="2393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41/50</a:t>
            </a:r>
            <a:r>
              <a:rPr sz="1800" spc="2161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 110</a:t>
            </a:r>
          </a:p>
          <a:p>
            <a:pPr marL="0" marR="0">
              <a:lnSpc>
                <a:spcPts val="2090"/>
              </a:lnSpc>
              <a:spcBef>
                <a:spcPts val="83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29/50</a:t>
            </a:r>
            <a:r>
              <a:rPr sz="1800" spc="2696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 100</a:t>
            </a:r>
            <a:r>
              <a:rPr sz="1800" spc="2379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41/50</a:t>
            </a:r>
            <a:r>
              <a:rPr sz="1800" spc="2161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 110</a:t>
            </a:r>
          </a:p>
          <a:p>
            <a:pPr marL="0" marR="0">
              <a:lnSpc>
                <a:spcPts val="2090"/>
              </a:lnSpc>
              <a:spcBef>
                <a:spcPts val="88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24/50</a:t>
            </a:r>
            <a:r>
              <a:rPr sz="1800" spc="2696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 100</a:t>
            </a:r>
            <a:r>
              <a:rPr sz="1800" spc="2379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38/50</a:t>
            </a:r>
            <a:r>
              <a:rPr sz="1800" spc="2161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 110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6704711" y="3997053"/>
            <a:ext cx="1962583" cy="215308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spc="-40" dirty="0">
                <a:solidFill>
                  <a:srgbClr val="7030A0"/>
                </a:solidFill>
                <a:latin typeface="Trebuchet MS"/>
                <a:cs typeface="Trebuchet MS"/>
              </a:rPr>
              <a:t>Total:</a:t>
            </a:r>
            <a:r>
              <a:rPr sz="1800" spc="47" dirty="0">
                <a:solidFill>
                  <a:srgbClr val="7030A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7030A0"/>
                </a:solidFill>
                <a:latin typeface="Trebuchet MS"/>
                <a:cs typeface="Trebuchet MS"/>
              </a:rPr>
              <a:t>1788</a:t>
            </a:r>
            <a:r>
              <a:rPr sz="1800" spc="13" dirty="0">
                <a:solidFill>
                  <a:srgbClr val="7030A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7030A0"/>
                </a:solidFill>
                <a:latin typeface="Trebuchet MS"/>
                <a:cs typeface="Trebuchet MS"/>
              </a:rPr>
              <a:t>words</a:t>
            </a:r>
          </a:p>
          <a:p>
            <a:pPr marL="0" marR="0">
              <a:lnSpc>
                <a:spcPts val="2090"/>
              </a:lnSpc>
              <a:spcBef>
                <a:spcPts val="830"/>
              </a:spcBef>
              <a:spcAft>
                <a:spcPts val="0"/>
              </a:spcAft>
            </a:pPr>
            <a:r>
              <a:rPr sz="1800" spc="-40" dirty="0">
                <a:solidFill>
                  <a:srgbClr val="7030A0"/>
                </a:solidFill>
                <a:latin typeface="Trebuchet MS"/>
                <a:cs typeface="Trebuchet MS"/>
              </a:rPr>
              <a:t>Total:</a:t>
            </a:r>
            <a:r>
              <a:rPr sz="1800" spc="47" dirty="0">
                <a:solidFill>
                  <a:srgbClr val="7030A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7030A0"/>
                </a:solidFill>
                <a:latin typeface="Trebuchet MS"/>
                <a:cs typeface="Trebuchet MS"/>
              </a:rPr>
              <a:t>1915</a:t>
            </a:r>
            <a:r>
              <a:rPr sz="1800" spc="13" dirty="0">
                <a:solidFill>
                  <a:srgbClr val="7030A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7030A0"/>
                </a:solidFill>
                <a:latin typeface="Trebuchet MS"/>
                <a:cs typeface="Trebuchet MS"/>
              </a:rPr>
              <a:t>words</a:t>
            </a:r>
          </a:p>
          <a:p>
            <a:pPr marL="0" marR="0">
              <a:lnSpc>
                <a:spcPts val="2090"/>
              </a:lnSpc>
              <a:spcBef>
                <a:spcPts val="789"/>
              </a:spcBef>
              <a:spcAft>
                <a:spcPts val="0"/>
              </a:spcAft>
            </a:pPr>
            <a:r>
              <a:rPr sz="1800" spc="-40" dirty="0">
                <a:solidFill>
                  <a:srgbClr val="7030A0"/>
                </a:solidFill>
                <a:latin typeface="Trebuchet MS"/>
                <a:cs typeface="Trebuchet MS"/>
              </a:rPr>
              <a:t>Total:</a:t>
            </a:r>
            <a:r>
              <a:rPr sz="1800" spc="42" dirty="0">
                <a:solidFill>
                  <a:srgbClr val="7030A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7030A0"/>
                </a:solidFill>
                <a:latin typeface="Trebuchet MS"/>
                <a:cs typeface="Trebuchet MS"/>
              </a:rPr>
              <a:t>1484</a:t>
            </a:r>
            <a:r>
              <a:rPr sz="1800" spc="24" dirty="0">
                <a:solidFill>
                  <a:srgbClr val="7030A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7030A0"/>
                </a:solidFill>
                <a:latin typeface="Trebuchet MS"/>
                <a:cs typeface="Trebuchet MS"/>
              </a:rPr>
              <a:t>words</a:t>
            </a:r>
          </a:p>
          <a:p>
            <a:pPr marL="0" marR="0">
              <a:lnSpc>
                <a:spcPts val="2090"/>
              </a:lnSpc>
              <a:spcBef>
                <a:spcPts val="830"/>
              </a:spcBef>
              <a:spcAft>
                <a:spcPts val="0"/>
              </a:spcAft>
            </a:pPr>
            <a:r>
              <a:rPr sz="1800" spc="-40" dirty="0">
                <a:solidFill>
                  <a:srgbClr val="7030A0"/>
                </a:solidFill>
                <a:latin typeface="Trebuchet MS"/>
                <a:cs typeface="Trebuchet MS"/>
              </a:rPr>
              <a:t>Total:</a:t>
            </a:r>
            <a:r>
              <a:rPr sz="1800" spc="42" dirty="0">
                <a:solidFill>
                  <a:srgbClr val="7030A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7030A0"/>
                </a:solidFill>
                <a:latin typeface="Trebuchet MS"/>
                <a:cs typeface="Trebuchet MS"/>
              </a:rPr>
              <a:t>2194</a:t>
            </a:r>
            <a:r>
              <a:rPr sz="1800" spc="13" dirty="0">
                <a:solidFill>
                  <a:srgbClr val="7030A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7030A0"/>
                </a:solidFill>
                <a:latin typeface="Trebuchet MS"/>
                <a:cs typeface="Trebuchet MS"/>
              </a:rPr>
              <a:t>words</a:t>
            </a:r>
          </a:p>
          <a:p>
            <a:pPr marL="0" marR="0">
              <a:lnSpc>
                <a:spcPts val="2090"/>
              </a:lnSpc>
              <a:spcBef>
                <a:spcPts val="830"/>
              </a:spcBef>
              <a:spcAft>
                <a:spcPts val="0"/>
              </a:spcAft>
            </a:pPr>
            <a:r>
              <a:rPr sz="1800" spc="-40" dirty="0">
                <a:solidFill>
                  <a:srgbClr val="7030A0"/>
                </a:solidFill>
                <a:latin typeface="Trebuchet MS"/>
                <a:cs typeface="Trebuchet MS"/>
              </a:rPr>
              <a:t>Total:</a:t>
            </a:r>
            <a:r>
              <a:rPr sz="1800" spc="47" dirty="0">
                <a:solidFill>
                  <a:srgbClr val="7030A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7030A0"/>
                </a:solidFill>
                <a:latin typeface="Trebuchet MS"/>
                <a:cs typeface="Trebuchet MS"/>
              </a:rPr>
              <a:t>1564</a:t>
            </a:r>
            <a:r>
              <a:rPr sz="1800" spc="13" dirty="0">
                <a:solidFill>
                  <a:srgbClr val="7030A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7030A0"/>
                </a:solidFill>
                <a:latin typeface="Trebuchet MS"/>
                <a:cs typeface="Trebuchet MS"/>
              </a:rPr>
              <a:t>words</a:t>
            </a:r>
          </a:p>
          <a:p>
            <a:pPr marL="0" marR="0">
              <a:lnSpc>
                <a:spcPts val="2090"/>
              </a:lnSpc>
              <a:spcBef>
                <a:spcPts val="880"/>
              </a:spcBef>
              <a:spcAft>
                <a:spcPts val="0"/>
              </a:spcAft>
            </a:pPr>
            <a:r>
              <a:rPr sz="1800" spc="-40" dirty="0">
                <a:solidFill>
                  <a:srgbClr val="7030A0"/>
                </a:solidFill>
                <a:latin typeface="Trebuchet MS"/>
                <a:cs typeface="Trebuchet MS"/>
              </a:rPr>
              <a:t>Total:</a:t>
            </a:r>
            <a:r>
              <a:rPr sz="1800" spc="42" dirty="0">
                <a:solidFill>
                  <a:srgbClr val="7030A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7030A0"/>
                </a:solidFill>
                <a:latin typeface="Trebuchet MS"/>
                <a:cs typeface="Trebuchet MS"/>
              </a:rPr>
              <a:t>2106</a:t>
            </a:r>
            <a:r>
              <a:rPr sz="1800" spc="13" dirty="0">
                <a:solidFill>
                  <a:srgbClr val="7030A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7030A0"/>
                </a:solidFill>
                <a:latin typeface="Trebuchet MS"/>
                <a:cs typeface="Trebuchet MS"/>
              </a:rPr>
              <a:t>words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9328191"/>
              </p:ext>
            </p:extLst>
          </p:nvPr>
        </p:nvGraphicFramePr>
        <p:xfrm>
          <a:off x="563727" y="6212365"/>
          <a:ext cx="812799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3881">
                  <a:extLst>
                    <a:ext uri="{9D8B030D-6E8A-4147-A177-3AD203B41FA5}">
                      <a16:colId xmlns:a16="http://schemas.microsoft.com/office/drawing/2014/main" val="411486156"/>
                    </a:ext>
                  </a:extLst>
                </a:gridCol>
                <a:gridCol w="1944216">
                  <a:extLst>
                    <a:ext uri="{9D8B030D-6E8A-4147-A177-3AD203B41FA5}">
                      <a16:colId xmlns:a16="http://schemas.microsoft.com/office/drawing/2014/main" val="4228150729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3927041726"/>
                    </a:ext>
                  </a:extLst>
                </a:gridCol>
                <a:gridCol w="2091669">
                  <a:extLst>
                    <a:ext uri="{9D8B030D-6E8A-4147-A177-3AD203B41FA5}">
                      <a16:colId xmlns:a16="http://schemas.microsoft.com/office/drawing/2014/main" val="147802044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2024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ts val="2090"/>
                        </a:lnSpc>
                        <a:spcBef>
                          <a:spcPts val="88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000000"/>
                          </a:solidFill>
                          <a:latin typeface="Trebuchet MS"/>
                          <a:cs typeface="Trebuchet MS"/>
                        </a:rPr>
                        <a:t>27/50</a:t>
                      </a:r>
                      <a:r>
                        <a:rPr lang="en-GB" sz="1800" spc="2696" dirty="0">
                          <a:solidFill>
                            <a:srgbClr val="0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latin typeface="Trebuchet MS"/>
                          <a:cs typeface="Trebuchet MS"/>
                        </a:rPr>
                        <a:t>SS 100</a:t>
                      </a:r>
                      <a:r>
                        <a:rPr lang="en-GB" sz="1800" spc="2379" dirty="0">
                          <a:solidFill>
                            <a:srgbClr val="0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endParaRPr lang="en-GB" sz="1800" dirty="0">
                        <a:solidFill>
                          <a:srgbClr val="000000"/>
                        </a:solidFill>
                        <a:latin typeface="Trebuchet MS"/>
                        <a:cs typeface="Trebuchet M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ts val="2090"/>
                        </a:lnSpc>
                        <a:spcBef>
                          <a:spcPts val="88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00"/>
                          </a:solidFill>
                          <a:latin typeface="Trebuchet MS"/>
                          <a:cs typeface="Trebuchet MS"/>
                        </a:rPr>
                        <a:t> 40/50</a:t>
                      </a:r>
                      <a:r>
                        <a:rPr lang="en-GB" sz="1800" spc="2161" dirty="0">
                          <a:solidFill>
                            <a:srgbClr val="0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latin typeface="Trebuchet MS"/>
                          <a:cs typeface="Trebuchet MS"/>
                        </a:rPr>
                        <a:t>SS 110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eaLnBrk="1" fontAlgn="auto" latinLnBrk="0" hangingPunct="1">
                        <a:lnSpc>
                          <a:spcPts val="2090"/>
                        </a:lnSpc>
                        <a:spcBef>
                          <a:spcPts val="88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800" dirty="0">
                        <a:solidFill>
                          <a:srgbClr val="7030A0"/>
                        </a:solidFill>
                        <a:latin typeface="Trebuchet MS"/>
                        <a:cs typeface="Trebuchet M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25319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69010" y="669763"/>
            <a:ext cx="2624787" cy="5689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180"/>
              </a:lnSpc>
              <a:spcBef>
                <a:spcPts val="0"/>
              </a:spcBef>
              <a:spcAft>
                <a:spcPts val="0"/>
              </a:spcAft>
            </a:pPr>
            <a:r>
              <a:rPr sz="3600" dirty="0">
                <a:solidFill>
                  <a:srgbClr val="5FCBEF"/>
                </a:solidFill>
                <a:latin typeface="Trebuchet MS"/>
                <a:cs typeface="Trebuchet MS"/>
              </a:rPr>
              <a:t>Maths </a:t>
            </a:r>
            <a:r>
              <a:rPr sz="3600" spc="-36" dirty="0">
                <a:solidFill>
                  <a:srgbClr val="5FCBEF"/>
                </a:solidFill>
                <a:latin typeface="Trebuchet MS"/>
                <a:cs typeface="Trebuchet MS"/>
              </a:rPr>
              <a:t>Paper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69010" y="1403774"/>
            <a:ext cx="8294068" cy="7490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898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2000" spc="441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500" spc="-26" dirty="0">
                <a:solidFill>
                  <a:srgbClr val="404040"/>
                </a:solidFill>
                <a:latin typeface="Trebuchet MS"/>
                <a:cs typeface="Trebuchet MS"/>
              </a:rPr>
              <a:t>Paper</a:t>
            </a:r>
            <a:r>
              <a:rPr sz="2500" spc="3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1 will</a:t>
            </a:r>
            <a:r>
              <a:rPr sz="250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consist of fixed response questions,</a:t>
            </a:r>
            <a:r>
              <a:rPr sz="2500" spc="-1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where</a:t>
            </a:r>
          </a:p>
          <a:p>
            <a:pPr marL="342900" marR="0">
              <a:lnSpc>
                <a:spcPts val="2700"/>
              </a:lnSpc>
              <a:spcBef>
                <a:spcPts val="0"/>
              </a:spcBef>
              <a:spcAft>
                <a:spcPts val="0"/>
              </a:spcAft>
            </a:pP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children have to</a:t>
            </a:r>
            <a:r>
              <a:rPr sz="25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give the correct answer</a:t>
            </a:r>
            <a:r>
              <a:rPr sz="2500" spc="1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to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111910" y="2089288"/>
            <a:ext cx="8016662" cy="40652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00"/>
              </a:lnSpc>
              <a:spcBef>
                <a:spcPts val="0"/>
              </a:spcBef>
              <a:spcAft>
                <a:spcPts val="0"/>
              </a:spcAft>
            </a:pP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calculations, including</a:t>
            </a:r>
            <a:r>
              <a:rPr sz="2500" spc="-1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long</a:t>
            </a:r>
            <a:r>
              <a:rPr sz="2500" spc="-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multiplication</a:t>
            </a:r>
            <a:r>
              <a:rPr sz="2500" spc="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and division.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69010" y="2560744"/>
            <a:ext cx="8032658" cy="7490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898"/>
              </a:lnSpc>
              <a:spcBef>
                <a:spcPts val="0"/>
              </a:spcBef>
              <a:spcAft>
                <a:spcPts val="0"/>
              </a:spcAft>
            </a:pPr>
            <a:r>
              <a:rPr sz="2500" spc="-26" dirty="0">
                <a:solidFill>
                  <a:srgbClr val="404040"/>
                </a:solidFill>
                <a:latin typeface="Trebuchet MS"/>
                <a:cs typeface="Trebuchet MS"/>
              </a:rPr>
              <a:t>Papers</a:t>
            </a:r>
            <a:r>
              <a:rPr sz="2500" spc="4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2 and</a:t>
            </a:r>
            <a:r>
              <a:rPr sz="2500" spc="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3 will involve a number</a:t>
            </a:r>
            <a:r>
              <a:rPr sz="2500" spc="-1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of question types,</a:t>
            </a:r>
          </a:p>
          <a:p>
            <a:pPr marL="0" marR="0">
              <a:lnSpc>
                <a:spcPts val="2700"/>
              </a:lnSpc>
              <a:spcBef>
                <a:spcPts val="0"/>
              </a:spcBef>
              <a:spcAft>
                <a:spcPts val="0"/>
              </a:spcAft>
            </a:pP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including: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69010" y="3372750"/>
            <a:ext cx="2662567" cy="40652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00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2000" spc="441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Multiple choice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769010" y="3842810"/>
            <a:ext cx="2276608" cy="4061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898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2000" spc="441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500" spc="-70" dirty="0">
                <a:solidFill>
                  <a:srgbClr val="404040"/>
                </a:solidFill>
                <a:latin typeface="Trebuchet MS"/>
                <a:cs typeface="Trebuchet MS"/>
              </a:rPr>
              <a:t>True</a:t>
            </a:r>
            <a:r>
              <a:rPr sz="2500" spc="6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or false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769010" y="4313726"/>
            <a:ext cx="8119203" cy="109222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898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2000" spc="441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Constrained</a:t>
            </a:r>
            <a:r>
              <a:rPr sz="2500" spc="1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questions, e.g. giving the answer</a:t>
            </a:r>
            <a:r>
              <a:rPr sz="2500" spc="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to a</a:t>
            </a:r>
          </a:p>
          <a:p>
            <a:pPr marL="342900" marR="0">
              <a:lnSpc>
                <a:spcPts val="2700"/>
              </a:lnSpc>
              <a:spcBef>
                <a:spcPts val="0"/>
              </a:spcBef>
              <a:spcAft>
                <a:spcPts val="0"/>
              </a:spcAft>
            </a:pP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calculation,</a:t>
            </a:r>
            <a:r>
              <a:rPr sz="2500" spc="1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drawing a shape or completing a table or</a:t>
            </a:r>
          </a:p>
          <a:p>
            <a:pPr marL="342900" marR="0">
              <a:lnSpc>
                <a:spcPts val="2701"/>
              </a:lnSpc>
              <a:spcBef>
                <a:spcPts val="0"/>
              </a:spcBef>
              <a:spcAft>
                <a:spcPts val="0"/>
              </a:spcAft>
            </a:pP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chart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769010" y="5469172"/>
            <a:ext cx="8379405" cy="4061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898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2000" spc="441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Less</a:t>
            </a:r>
            <a:r>
              <a:rPr sz="2500" spc="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constrained questions, where</a:t>
            </a:r>
            <a:r>
              <a:rPr sz="2500" spc="-1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children will have to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111910" y="5811785"/>
            <a:ext cx="6475833" cy="40652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00"/>
              </a:lnSpc>
              <a:spcBef>
                <a:spcPts val="0"/>
              </a:spcBef>
              <a:spcAft>
                <a:spcPts val="0"/>
              </a:spcAft>
            </a:pP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explain</a:t>
            </a:r>
            <a:r>
              <a:rPr sz="2500" spc="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their approach for</a:t>
            </a:r>
            <a:r>
              <a:rPr sz="2500" spc="-1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solving a problem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3904" y="2032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69010" y="669763"/>
            <a:ext cx="2624787" cy="5689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180"/>
              </a:lnSpc>
              <a:spcBef>
                <a:spcPts val="0"/>
              </a:spcBef>
              <a:spcAft>
                <a:spcPts val="0"/>
              </a:spcAft>
            </a:pPr>
            <a:r>
              <a:rPr sz="3600" dirty="0">
                <a:solidFill>
                  <a:srgbClr val="5FCBEF"/>
                </a:solidFill>
                <a:latin typeface="Trebuchet MS"/>
                <a:cs typeface="Trebuchet MS"/>
              </a:rPr>
              <a:t>Maths </a:t>
            </a:r>
            <a:r>
              <a:rPr sz="3600" spc="-36" dirty="0">
                <a:solidFill>
                  <a:srgbClr val="5FCBEF"/>
                </a:solidFill>
                <a:latin typeface="Trebuchet MS"/>
                <a:cs typeface="Trebuchet MS"/>
              </a:rPr>
              <a:t>Paper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69010" y="1633329"/>
            <a:ext cx="3817037" cy="15078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Arithmetic </a:t>
            </a:r>
            <a:r>
              <a:rPr sz="1800" spc="-15" dirty="0">
                <a:solidFill>
                  <a:srgbClr val="404040"/>
                </a:solidFill>
                <a:latin typeface="Trebuchet MS"/>
                <a:cs typeface="Trebuchet MS"/>
              </a:rPr>
              <a:t>(Paper</a:t>
            </a:r>
            <a:r>
              <a:rPr sz="1800" spc="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One) = 40</a:t>
            </a:r>
            <a:r>
              <a:rPr sz="1800" spc="1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marks</a:t>
            </a:r>
          </a:p>
          <a:p>
            <a:pPr marL="0" marR="0">
              <a:lnSpc>
                <a:spcPts val="2090"/>
              </a:lnSpc>
              <a:spcBef>
                <a:spcPts val="1018"/>
              </a:spcBef>
              <a:spcAft>
                <a:spcPts val="0"/>
              </a:spcAft>
            </a:pP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Reasoning</a:t>
            </a:r>
            <a:r>
              <a:rPr sz="1800" spc="1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spc="-15" dirty="0">
                <a:solidFill>
                  <a:srgbClr val="404040"/>
                </a:solidFill>
                <a:latin typeface="Trebuchet MS"/>
                <a:cs typeface="Trebuchet MS"/>
              </a:rPr>
              <a:t>(Paper</a:t>
            </a:r>
            <a:r>
              <a:rPr sz="1800" spc="-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spc="-63" dirty="0">
                <a:solidFill>
                  <a:srgbClr val="404040"/>
                </a:solidFill>
                <a:latin typeface="Trebuchet MS"/>
                <a:cs typeface="Trebuchet MS"/>
              </a:rPr>
              <a:t>Two)</a:t>
            </a:r>
            <a:r>
              <a:rPr sz="1800" spc="6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= 35 marks</a:t>
            </a:r>
          </a:p>
          <a:p>
            <a:pPr marL="0" marR="0">
              <a:lnSpc>
                <a:spcPts val="2090"/>
              </a:lnSpc>
              <a:spcBef>
                <a:spcPts val="1065"/>
              </a:spcBef>
              <a:spcAft>
                <a:spcPts val="0"/>
              </a:spcAft>
            </a:pP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Reasoning</a:t>
            </a:r>
            <a:r>
              <a:rPr sz="1800" spc="1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spc="-15" dirty="0">
                <a:solidFill>
                  <a:srgbClr val="404040"/>
                </a:solidFill>
                <a:latin typeface="Trebuchet MS"/>
                <a:cs typeface="Trebuchet MS"/>
              </a:rPr>
              <a:t>(Paper</a:t>
            </a:r>
            <a:r>
              <a:rPr sz="1800" spc="-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Three)</a:t>
            </a:r>
            <a:r>
              <a:rPr sz="1800" spc="2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= 35 marks</a:t>
            </a:r>
          </a:p>
          <a:p>
            <a:pPr marL="0" marR="0">
              <a:lnSpc>
                <a:spcPts val="2090"/>
              </a:lnSpc>
              <a:spcBef>
                <a:spcPts val="1077"/>
              </a:spcBef>
              <a:spcAft>
                <a:spcPts val="0"/>
              </a:spcAft>
            </a:pPr>
            <a:r>
              <a:rPr sz="1800" spc="-48" dirty="0">
                <a:solidFill>
                  <a:srgbClr val="404040"/>
                </a:solidFill>
                <a:latin typeface="Trebuchet MS"/>
                <a:cs typeface="Trebuchet MS"/>
              </a:rPr>
              <a:t>Total</a:t>
            </a:r>
            <a:r>
              <a:rPr sz="1800" spc="5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404040"/>
                </a:solidFill>
                <a:latin typeface="Trebuchet MS"/>
                <a:cs typeface="Trebuchet MS"/>
              </a:rPr>
              <a:t>marks = 110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538581" y="3453620"/>
            <a:ext cx="643421" cy="303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spc="-42" dirty="0">
                <a:solidFill>
                  <a:srgbClr val="FFFFFF"/>
                </a:solidFill>
                <a:latin typeface="Trebuchet MS"/>
                <a:cs typeface="Trebuchet MS"/>
              </a:rPr>
              <a:t>Year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929638" y="3453620"/>
            <a:ext cx="3518883" cy="303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FFFFFF"/>
                </a:solidFill>
                <a:latin typeface="Trebuchet MS"/>
                <a:cs typeface="Trebuchet MS"/>
              </a:rPr>
              <a:t>Age Related Expectations</a:t>
            </a:r>
            <a:r>
              <a:rPr sz="1800" b="1" spc="13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rebuchet MS"/>
                <a:cs typeface="Trebuchet MS"/>
              </a:rPr>
              <a:t>(ARE)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5958205" y="3453620"/>
            <a:ext cx="1682902" cy="303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dirty="0">
                <a:solidFill>
                  <a:srgbClr val="FFFFFF"/>
                </a:solidFill>
                <a:latin typeface="Trebuchet MS"/>
                <a:cs typeface="Trebuchet MS"/>
              </a:rPr>
              <a:t>Greater</a:t>
            </a:r>
            <a:r>
              <a:rPr sz="1800" b="1" spc="23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rebuchet MS"/>
                <a:cs typeface="Trebuchet MS"/>
              </a:rPr>
              <a:t>Depth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929638" y="4002260"/>
            <a:ext cx="665075" cy="303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b="1" spc="-32" dirty="0">
                <a:solidFill>
                  <a:srgbClr val="FFFFFF"/>
                </a:solidFill>
                <a:latin typeface="Trebuchet MS"/>
                <a:cs typeface="Trebuchet MS"/>
              </a:rPr>
              <a:t>PASS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538581" y="4368020"/>
            <a:ext cx="633628" cy="21531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2016</a:t>
            </a:r>
          </a:p>
          <a:p>
            <a:pPr marL="0" marR="0">
              <a:lnSpc>
                <a:spcPts val="2090"/>
              </a:lnSpc>
              <a:spcBef>
                <a:spcPts val="83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2017</a:t>
            </a:r>
          </a:p>
          <a:p>
            <a:pPr marL="0" marR="0">
              <a:lnSpc>
                <a:spcPts val="2092"/>
              </a:lnSpc>
              <a:spcBef>
                <a:spcPts val="787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2018</a:t>
            </a:r>
          </a:p>
          <a:p>
            <a:pPr marL="0" marR="0">
              <a:lnSpc>
                <a:spcPts val="2092"/>
              </a:lnSpc>
              <a:spcBef>
                <a:spcPts val="827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2019</a:t>
            </a:r>
          </a:p>
          <a:p>
            <a:pPr marL="0" marR="0">
              <a:lnSpc>
                <a:spcPts val="2092"/>
              </a:lnSpc>
              <a:spcBef>
                <a:spcPts val="827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2022</a:t>
            </a:r>
          </a:p>
          <a:p>
            <a:pPr marL="0" marR="0">
              <a:lnSpc>
                <a:spcPts val="2092"/>
              </a:lnSpc>
              <a:spcBef>
                <a:spcPts val="877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2023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929638" y="4368020"/>
            <a:ext cx="1865242" cy="21531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60/110</a:t>
            </a:r>
            <a:r>
              <a:rPr sz="1800" spc="2164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 100</a:t>
            </a:r>
          </a:p>
          <a:p>
            <a:pPr marL="0" marR="0">
              <a:lnSpc>
                <a:spcPts val="2090"/>
              </a:lnSpc>
              <a:spcBef>
                <a:spcPts val="83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57/110</a:t>
            </a:r>
            <a:r>
              <a:rPr sz="1800" spc="1621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 100</a:t>
            </a:r>
          </a:p>
          <a:p>
            <a:pPr marL="0" marR="0">
              <a:lnSpc>
                <a:spcPts val="2092"/>
              </a:lnSpc>
              <a:spcBef>
                <a:spcPts val="787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61/110</a:t>
            </a:r>
            <a:r>
              <a:rPr sz="1800" spc="1621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</a:t>
            </a:r>
            <a:r>
              <a:rPr sz="1800" spc="1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100</a:t>
            </a:r>
          </a:p>
          <a:p>
            <a:pPr marL="0" marR="0">
              <a:lnSpc>
                <a:spcPts val="2092"/>
              </a:lnSpc>
              <a:spcBef>
                <a:spcPts val="827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58/110</a:t>
            </a:r>
            <a:r>
              <a:rPr sz="1800" spc="1621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</a:t>
            </a:r>
            <a:r>
              <a:rPr sz="1800" spc="1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100</a:t>
            </a:r>
          </a:p>
          <a:p>
            <a:pPr marL="0" marR="0">
              <a:lnSpc>
                <a:spcPts val="2092"/>
              </a:lnSpc>
              <a:spcBef>
                <a:spcPts val="827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58/110</a:t>
            </a:r>
            <a:r>
              <a:rPr sz="1800" spc="1621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</a:t>
            </a:r>
            <a:r>
              <a:rPr sz="1800" spc="1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100</a:t>
            </a:r>
          </a:p>
          <a:p>
            <a:pPr marL="0" marR="0">
              <a:lnSpc>
                <a:spcPts val="2092"/>
              </a:lnSpc>
              <a:spcBef>
                <a:spcPts val="877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56/110</a:t>
            </a:r>
            <a:r>
              <a:rPr sz="1800" spc="1621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 100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5958205" y="4368020"/>
            <a:ext cx="1796357" cy="21531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090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98/110</a:t>
            </a:r>
            <a:r>
              <a:rPr sz="1800" spc="1621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 110</a:t>
            </a:r>
          </a:p>
          <a:p>
            <a:pPr marL="0" marR="0">
              <a:lnSpc>
                <a:spcPts val="2090"/>
              </a:lnSpc>
              <a:spcBef>
                <a:spcPts val="83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95/110</a:t>
            </a:r>
            <a:r>
              <a:rPr sz="1800" spc="108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 110</a:t>
            </a:r>
          </a:p>
          <a:p>
            <a:pPr marL="0" marR="0">
              <a:lnSpc>
                <a:spcPts val="2092"/>
              </a:lnSpc>
              <a:spcBef>
                <a:spcPts val="787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96/110</a:t>
            </a:r>
            <a:r>
              <a:rPr sz="1800" spc="108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 110</a:t>
            </a:r>
          </a:p>
          <a:p>
            <a:pPr marL="0" marR="0">
              <a:lnSpc>
                <a:spcPts val="2092"/>
              </a:lnSpc>
              <a:spcBef>
                <a:spcPts val="827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95/110</a:t>
            </a:r>
            <a:r>
              <a:rPr sz="1800" spc="1078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 110</a:t>
            </a:r>
          </a:p>
          <a:p>
            <a:pPr marL="0" marR="0">
              <a:lnSpc>
                <a:spcPts val="2092"/>
              </a:lnSpc>
              <a:spcBef>
                <a:spcPts val="827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96/100</a:t>
            </a:r>
            <a:r>
              <a:rPr sz="1800" spc="108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 110</a:t>
            </a:r>
          </a:p>
          <a:p>
            <a:pPr marL="0" marR="0">
              <a:lnSpc>
                <a:spcPts val="2092"/>
              </a:lnSpc>
              <a:spcBef>
                <a:spcPts val="877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94/100</a:t>
            </a:r>
            <a:r>
              <a:rPr sz="1800" spc="108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000000"/>
                </a:solidFill>
                <a:latin typeface="Trebuchet MS"/>
                <a:cs typeface="Trebuchet MS"/>
              </a:rPr>
              <a:t>SS 110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5562001"/>
              </p:ext>
            </p:extLst>
          </p:nvPr>
        </p:nvGraphicFramePr>
        <p:xfrm>
          <a:off x="538581" y="6511888"/>
          <a:ext cx="81279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9359">
                  <a:extLst>
                    <a:ext uri="{9D8B030D-6E8A-4147-A177-3AD203B41FA5}">
                      <a16:colId xmlns:a16="http://schemas.microsoft.com/office/drawing/2014/main" val="411486156"/>
                    </a:ext>
                  </a:extLst>
                </a:gridCol>
                <a:gridCol w="3960440">
                  <a:extLst>
                    <a:ext uri="{9D8B030D-6E8A-4147-A177-3AD203B41FA5}">
                      <a16:colId xmlns:a16="http://schemas.microsoft.com/office/drawing/2014/main" val="4228150729"/>
                    </a:ext>
                  </a:extLst>
                </a:gridCol>
                <a:gridCol w="2908200">
                  <a:extLst>
                    <a:ext uri="{9D8B030D-6E8A-4147-A177-3AD203B41FA5}">
                      <a16:colId xmlns:a16="http://schemas.microsoft.com/office/drawing/2014/main" val="392704172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2024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ts val="2090"/>
                        </a:lnSpc>
                        <a:spcBef>
                          <a:spcPts val="88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000000"/>
                          </a:solidFill>
                          <a:latin typeface="Trebuchet MS"/>
                          <a:cs typeface="Trebuchet MS"/>
                        </a:rPr>
                        <a:t>54/110</a:t>
                      </a:r>
                      <a:r>
                        <a:rPr lang="en-GB" sz="1800" spc="2696" baseline="0" dirty="0">
                          <a:solidFill>
                            <a:srgbClr val="0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latin typeface="Trebuchet MS"/>
                          <a:cs typeface="Trebuchet MS"/>
                        </a:rPr>
                        <a:t>SS</a:t>
                      </a:r>
                      <a:r>
                        <a:rPr lang="en-GB" sz="1800" spc="-18" dirty="0">
                          <a:solidFill>
                            <a:srgbClr val="0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latin typeface="Trebuchet MS"/>
                          <a:cs typeface="Trebuchet MS"/>
                        </a:rPr>
                        <a:t>100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ts val="2090"/>
                        </a:lnSpc>
                        <a:spcBef>
                          <a:spcPts val="88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Trebuchet MS"/>
                          <a:cs typeface="Trebuchet MS"/>
                        </a:rPr>
                        <a:t>93/110</a:t>
                      </a:r>
                      <a:r>
                        <a:rPr lang="en-GB" sz="1800" spc="2161" dirty="0" smtClean="0">
                          <a:solidFill>
                            <a:srgbClr val="000000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latin typeface="Trebuchet MS"/>
                          <a:cs typeface="Trebuchet MS"/>
                        </a:rPr>
                        <a:t>SS 110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25319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84885" y="669763"/>
            <a:ext cx="3098640" cy="10105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4124" marR="0">
              <a:lnSpc>
                <a:spcPts val="4180"/>
              </a:lnSpc>
              <a:spcBef>
                <a:spcPts val="0"/>
              </a:spcBef>
              <a:spcAft>
                <a:spcPts val="0"/>
              </a:spcAft>
            </a:pPr>
            <a:r>
              <a:rPr sz="3600" spc="-25" dirty="0">
                <a:solidFill>
                  <a:srgbClr val="5FCBEF"/>
                </a:solidFill>
                <a:latin typeface="Trebuchet MS"/>
                <a:cs typeface="Trebuchet MS"/>
              </a:rPr>
              <a:t>Writing</a:t>
            </a:r>
          </a:p>
          <a:p>
            <a:pPr marL="0" marR="0">
              <a:lnSpc>
                <a:spcPts val="3135"/>
              </a:lnSpc>
              <a:spcBef>
                <a:spcPts val="391"/>
              </a:spcBef>
              <a:spcAft>
                <a:spcPts val="0"/>
              </a:spcAft>
            </a:pPr>
            <a:r>
              <a:rPr sz="215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2150" spc="272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700" spc="-48" dirty="0">
                <a:solidFill>
                  <a:srgbClr val="404040"/>
                </a:solidFill>
                <a:latin typeface="Trebuchet MS"/>
                <a:cs typeface="Trebuchet MS"/>
              </a:rPr>
              <a:t>Teacher</a:t>
            </a:r>
            <a:r>
              <a:rPr sz="2700" spc="3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700" dirty="0">
                <a:solidFill>
                  <a:srgbClr val="404040"/>
                </a:solidFill>
                <a:latin typeface="Trebuchet MS"/>
                <a:cs typeface="Trebuchet MS"/>
              </a:rPr>
              <a:t>assessed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84885" y="1700979"/>
            <a:ext cx="8131061" cy="43660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37"/>
              </a:lnSpc>
              <a:spcBef>
                <a:spcPts val="0"/>
              </a:spcBef>
              <a:spcAft>
                <a:spcPts val="0"/>
              </a:spcAft>
            </a:pPr>
            <a:r>
              <a:rPr sz="215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2150" spc="272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700" dirty="0">
                <a:solidFill>
                  <a:srgbClr val="404040"/>
                </a:solidFill>
                <a:latin typeface="Trebuchet MS"/>
                <a:cs typeface="Trebuchet MS"/>
              </a:rPr>
              <a:t>Children complete a portfolio</a:t>
            </a:r>
            <a:r>
              <a:rPr sz="2700" spc="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700" dirty="0">
                <a:solidFill>
                  <a:srgbClr val="404040"/>
                </a:solidFill>
                <a:latin typeface="Trebuchet MS"/>
                <a:cs typeface="Trebuchet MS"/>
              </a:rPr>
              <a:t>of writing</a:t>
            </a:r>
            <a:r>
              <a:rPr sz="2700" spc="1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700" dirty="0">
                <a:solidFill>
                  <a:srgbClr val="404040"/>
                </a:solidFill>
                <a:latin typeface="Trebuchet MS"/>
                <a:cs typeface="Trebuchet MS"/>
              </a:rPr>
              <a:t>evidence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027785" y="2030831"/>
            <a:ext cx="5592434" cy="43625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35"/>
              </a:lnSpc>
              <a:spcBef>
                <a:spcPts val="0"/>
              </a:spcBef>
              <a:spcAft>
                <a:spcPts val="0"/>
              </a:spcAft>
            </a:pPr>
            <a:r>
              <a:rPr sz="2700" dirty="0">
                <a:solidFill>
                  <a:srgbClr val="404040"/>
                </a:solidFill>
                <a:latin typeface="Trebuchet MS"/>
                <a:cs typeface="Trebuchet MS"/>
              </a:rPr>
              <a:t>over the year</a:t>
            </a:r>
            <a:r>
              <a:rPr sz="2700" spc="1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700" dirty="0">
                <a:solidFill>
                  <a:srgbClr val="404040"/>
                </a:solidFill>
                <a:latin typeface="Trebuchet MS"/>
                <a:cs typeface="Trebuchet MS"/>
              </a:rPr>
              <a:t>in their English books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84885" y="2486507"/>
            <a:ext cx="8198689" cy="39754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marR="0">
              <a:lnSpc>
                <a:spcPts val="3135"/>
              </a:lnSpc>
              <a:spcBef>
                <a:spcPts val="0"/>
              </a:spcBef>
              <a:spcAft>
                <a:spcPts val="0"/>
              </a:spcAft>
            </a:pPr>
            <a:r>
              <a:rPr sz="215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2150" spc="272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700" dirty="0">
                <a:solidFill>
                  <a:srgbClr val="404040"/>
                </a:solidFill>
                <a:latin typeface="Trebuchet MS"/>
                <a:cs typeface="Trebuchet MS"/>
              </a:rPr>
              <a:t>Schools are moderated to ensure</a:t>
            </a:r>
            <a:r>
              <a:rPr sz="2700" spc="-1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700" dirty="0">
                <a:solidFill>
                  <a:srgbClr val="404040"/>
                </a:solidFill>
                <a:latin typeface="Trebuchet MS"/>
                <a:cs typeface="Trebuchet MS"/>
              </a:rPr>
              <a:t>consistency</a:t>
            </a:r>
            <a:r>
              <a:rPr sz="2700" spc="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endParaRPr lang="en-US" sz="2700" dirty="0">
              <a:solidFill>
                <a:srgbClr val="404040"/>
              </a:solidFill>
              <a:latin typeface="Trebuchet MS"/>
              <a:cs typeface="Trebuchet M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84885" y="3271620"/>
            <a:ext cx="6521351" cy="89345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35"/>
              </a:lnSpc>
              <a:spcBef>
                <a:spcPts val="0"/>
              </a:spcBef>
              <a:spcAft>
                <a:spcPts val="0"/>
              </a:spcAft>
            </a:pPr>
            <a:r>
              <a:rPr sz="215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2150" spc="272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700" spc="-18" dirty="0">
                <a:solidFill>
                  <a:srgbClr val="404040"/>
                </a:solidFill>
                <a:latin typeface="Trebuchet MS"/>
                <a:cs typeface="Trebuchet MS"/>
              </a:rPr>
              <a:t>Results</a:t>
            </a:r>
            <a:r>
              <a:rPr sz="2700" spc="1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700" dirty="0">
                <a:solidFill>
                  <a:srgbClr val="404040"/>
                </a:solidFill>
                <a:latin typeface="Trebuchet MS"/>
                <a:cs typeface="Trebuchet MS"/>
              </a:rPr>
              <a:t>are presented with</a:t>
            </a:r>
            <a:r>
              <a:rPr sz="2700" spc="2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700" spc="-66" dirty="0">
                <a:solidFill>
                  <a:srgbClr val="404040"/>
                </a:solidFill>
                <a:latin typeface="Trebuchet MS"/>
                <a:cs typeface="Trebuchet MS"/>
              </a:rPr>
              <a:t>SATS</a:t>
            </a:r>
            <a:r>
              <a:rPr sz="2700" spc="5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700" dirty="0">
                <a:solidFill>
                  <a:srgbClr val="404040"/>
                </a:solidFill>
                <a:latin typeface="Trebuchet MS"/>
                <a:cs typeface="Trebuchet MS"/>
              </a:rPr>
              <a:t>results</a:t>
            </a:r>
          </a:p>
          <a:p>
            <a:pPr marL="0" marR="0">
              <a:lnSpc>
                <a:spcPts val="3135"/>
              </a:lnSpc>
              <a:spcBef>
                <a:spcPts val="464"/>
              </a:spcBef>
              <a:spcAft>
                <a:spcPts val="0"/>
              </a:spcAft>
            </a:pPr>
            <a:r>
              <a:rPr sz="215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2150" spc="272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700" dirty="0">
                <a:solidFill>
                  <a:srgbClr val="404040"/>
                </a:solidFill>
                <a:latin typeface="Trebuchet MS"/>
                <a:cs typeface="Trebuchet MS"/>
              </a:rPr>
              <a:t>PKS,</a:t>
            </a:r>
            <a:r>
              <a:rPr sz="2700" spc="-2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700" dirty="0">
                <a:solidFill>
                  <a:srgbClr val="404040"/>
                </a:solidFill>
                <a:latin typeface="Trebuchet MS"/>
                <a:cs typeface="Trebuchet MS"/>
              </a:rPr>
              <a:t>WTS, EXS, GDS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684885" y="4184497"/>
            <a:ext cx="8501748" cy="765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35"/>
              </a:lnSpc>
              <a:spcBef>
                <a:spcPts val="0"/>
              </a:spcBef>
              <a:spcAft>
                <a:spcPts val="0"/>
              </a:spcAft>
            </a:pPr>
            <a:r>
              <a:rPr sz="215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2150" spc="272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700" u="sng" dirty="0">
                <a:solidFill>
                  <a:srgbClr val="3FCDE7"/>
                </a:solidFill>
                <a:latin typeface="Trebuchet MS"/>
                <a:cs typeface="Trebuchet MS"/>
              </a:rPr>
              <a:t>https://assets.publishing.service.gov.uk/media/637</a:t>
            </a:r>
          </a:p>
          <a:p>
            <a:pPr marL="342900" marR="0">
              <a:lnSpc>
                <a:spcPts val="2594"/>
              </a:lnSpc>
              <a:spcBef>
                <a:spcPts val="0"/>
              </a:spcBef>
              <a:spcAft>
                <a:spcPts val="0"/>
              </a:spcAft>
            </a:pPr>
            <a:r>
              <a:rPr sz="2700" u="sng" strike="dblStrike" dirty="0">
                <a:solidFill>
                  <a:srgbClr val="3FCDE7"/>
                </a:solidFill>
                <a:latin typeface="Trebuchet MS"/>
                <a:cs typeface="Trebuchet MS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ba0b0e90e072854bcab87/2018-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19281" y="5138657"/>
            <a:ext cx="8167352" cy="7654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135"/>
              </a:lnSpc>
              <a:spcBef>
                <a:spcPts val="0"/>
              </a:spcBef>
              <a:spcAft>
                <a:spcPts val="0"/>
              </a:spcAft>
            </a:pPr>
            <a:r>
              <a:rPr sz="2700" u="sng" strike="dblStrike" dirty="0">
                <a:solidFill>
                  <a:srgbClr val="3FCDE7"/>
                </a:solidFill>
                <a:latin typeface="Trebuchet MS"/>
                <a:cs typeface="Trebuchet MS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19_teacher_assessment_frame</a:t>
            </a:r>
            <a:r>
              <a:rPr sz="2700" u="sng" dirty="0">
                <a:solidFill>
                  <a:srgbClr val="3FCDE7"/>
                </a:solidFill>
                <a:latin typeface="Trebuchet MS"/>
                <a:cs typeface="Trebuchet MS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works_at_the_end_of</a:t>
            </a:r>
          </a:p>
          <a:p>
            <a:pPr marL="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sz="2700" u="sng" strike="dblStrike" dirty="0">
                <a:solidFill>
                  <a:srgbClr val="3FCDE7"/>
                </a:solidFill>
                <a:latin typeface="Trebuchet MS"/>
                <a:cs typeface="Trebuchet MS"/>
              </a:rPr>
              <a:t>_key_stage_2.pdf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69010" y="669763"/>
            <a:ext cx="2994257" cy="5689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180"/>
              </a:lnSpc>
              <a:spcBef>
                <a:spcPts val="0"/>
              </a:spcBef>
              <a:spcAft>
                <a:spcPts val="0"/>
              </a:spcAft>
            </a:pPr>
            <a:r>
              <a:rPr sz="3600" dirty="0">
                <a:solidFill>
                  <a:srgbClr val="5FCBEF"/>
                </a:solidFill>
                <a:latin typeface="Trebuchet MS"/>
                <a:cs typeface="Trebuchet MS"/>
              </a:rPr>
              <a:t>Arrangements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16610" y="1646181"/>
            <a:ext cx="4927363" cy="76557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29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1600" spc="893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Children</a:t>
            </a:r>
            <a:r>
              <a:rPr sz="2000" spc="-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cannot</a:t>
            </a:r>
            <a:r>
              <a:rPr sz="2000" spc="-4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be given</a:t>
            </a:r>
            <a:r>
              <a:rPr sz="2000" spc="-3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an advantage</a:t>
            </a:r>
          </a:p>
          <a:p>
            <a:pPr marL="0" marR="0">
              <a:lnSpc>
                <a:spcPts val="2326"/>
              </a:lnSpc>
              <a:spcBef>
                <a:spcPts val="1071"/>
              </a:spcBef>
              <a:spcAft>
                <a:spcPts val="0"/>
              </a:spcAft>
            </a:pPr>
            <a:r>
              <a:rPr sz="16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1600" spc="893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Strict</a:t>
            </a:r>
            <a:r>
              <a:rPr sz="2000" spc="-2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timetable</a:t>
            </a:r>
            <a:r>
              <a:rPr sz="2000" spc="-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and</a:t>
            </a:r>
            <a:r>
              <a:rPr sz="2000" spc="-1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timings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16610" y="2509432"/>
            <a:ext cx="4580695" cy="3336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26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1600" spc="893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Classroom</a:t>
            </a:r>
            <a:r>
              <a:rPr sz="2000" spc="-3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displays</a:t>
            </a:r>
            <a:r>
              <a:rPr sz="2000" spc="-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must</a:t>
            </a:r>
            <a:r>
              <a:rPr sz="2000" spc="-3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be covered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16610" y="2942503"/>
            <a:ext cx="7552421" cy="7649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326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1600" spc="893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Children</a:t>
            </a:r>
            <a:r>
              <a:rPr sz="2000" spc="-2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need</a:t>
            </a:r>
            <a:r>
              <a:rPr sz="2000" spc="-1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to sit</a:t>
            </a:r>
            <a:r>
              <a:rPr sz="2000" spc="-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at</a:t>
            </a:r>
            <a:r>
              <a:rPr sz="2000" spc="-1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separate</a:t>
            </a:r>
            <a:r>
              <a:rPr sz="2000" spc="-3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desks, adequately</a:t>
            </a:r>
            <a:r>
              <a:rPr sz="2000" spc="-4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spaced</a:t>
            </a:r>
            <a:r>
              <a:rPr sz="2000" spc="-3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out</a:t>
            </a:r>
          </a:p>
          <a:p>
            <a:pPr marL="0" marR="0">
              <a:lnSpc>
                <a:spcPts val="2326"/>
              </a:lnSpc>
              <a:spcBef>
                <a:spcPts val="1069"/>
              </a:spcBef>
              <a:spcAft>
                <a:spcPts val="0"/>
              </a:spcAft>
            </a:pPr>
            <a:r>
              <a:rPr sz="16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1600" spc="893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Silence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616610" y="3805086"/>
            <a:ext cx="7735069" cy="73096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>
              <a:lnSpc>
                <a:spcPts val="2326"/>
              </a:lnSpc>
            </a:pPr>
            <a:r>
              <a:rPr sz="16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1600" spc="893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Questions</a:t>
            </a:r>
            <a:r>
              <a:rPr sz="2000" spc="-3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can</a:t>
            </a:r>
            <a:r>
              <a:rPr sz="2000" spc="-3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GB" sz="2000" spc="-33" dirty="0">
                <a:solidFill>
                  <a:srgbClr val="404040"/>
                </a:solidFill>
                <a:latin typeface="Trebuchet MS"/>
                <a:cs typeface="Trebuchet MS"/>
              </a:rPr>
              <a:t>be asked</a:t>
            </a:r>
            <a:r>
              <a:rPr sz="2000" spc="-3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but</a:t>
            </a:r>
            <a:r>
              <a:rPr sz="2000" spc="-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hands</a:t>
            </a:r>
            <a:r>
              <a:rPr sz="2000" spc="-2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will need</a:t>
            </a:r>
            <a:r>
              <a:rPr sz="2000" spc="-2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to be</a:t>
            </a:r>
            <a:r>
              <a:rPr sz="2000" spc="-1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raised</a:t>
            </a:r>
          </a:p>
          <a:p>
            <a:pPr marL="0" marR="0">
              <a:lnSpc>
                <a:spcPts val="2326"/>
              </a:lnSpc>
              <a:spcBef>
                <a:spcPts val="1084"/>
              </a:spcBef>
              <a:spcAft>
                <a:spcPts val="0"/>
              </a:spcAft>
            </a:pPr>
            <a:r>
              <a:rPr sz="16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1600" spc="893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Access</a:t>
            </a:r>
            <a:r>
              <a:rPr sz="2000" spc="-3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arrangements</a:t>
            </a:r>
            <a:r>
              <a:rPr sz="2000" spc="-5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may</a:t>
            </a:r>
            <a:r>
              <a:rPr sz="2000" spc="-1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be</a:t>
            </a:r>
            <a:r>
              <a:rPr sz="2000" spc="-1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in place</a:t>
            </a:r>
            <a:r>
              <a:rPr sz="2000" spc="-2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for</a:t>
            </a:r>
            <a:r>
              <a:rPr sz="2000" spc="-2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404040"/>
                </a:solidFill>
                <a:latin typeface="Trebuchet MS"/>
                <a:cs typeface="Trebuchet MS"/>
              </a:rPr>
              <a:t>some</a:t>
            </a:r>
            <a:r>
              <a:rPr sz="2000" spc="-1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GB" sz="2000" dirty="0">
                <a:solidFill>
                  <a:srgbClr val="404040"/>
                </a:solidFill>
                <a:latin typeface="Trebuchet MS"/>
                <a:cs typeface="Trebuchet MS"/>
              </a:rPr>
              <a:t>children</a:t>
            </a:r>
            <a:endParaRPr sz="2000" dirty="0" err="1">
              <a:solidFill>
                <a:srgbClr val="404040"/>
              </a:solidFill>
              <a:latin typeface="Trebuchet MS"/>
              <a:cs typeface="Trebuchet M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16610" y="5057988"/>
            <a:ext cx="9170648" cy="121511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026"/>
              </a:lnSpc>
              <a:spcBef>
                <a:spcPts val="0"/>
              </a:spcBef>
              <a:spcAft>
                <a:spcPts val="0"/>
              </a:spcAft>
            </a:pPr>
            <a:r>
              <a:rPr sz="2600" dirty="0">
                <a:solidFill>
                  <a:srgbClr val="404040"/>
                </a:solidFill>
                <a:latin typeface="Trebuchet MS"/>
                <a:cs typeface="Trebuchet MS"/>
              </a:rPr>
              <a:t>The local authority does check that</a:t>
            </a:r>
            <a:r>
              <a:rPr sz="26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600" dirty="0">
                <a:solidFill>
                  <a:srgbClr val="404040"/>
                </a:solidFill>
                <a:latin typeface="Trebuchet MS"/>
                <a:cs typeface="Trebuchet MS"/>
              </a:rPr>
              <a:t>access</a:t>
            </a:r>
            <a:r>
              <a:rPr sz="2600" spc="-1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600" dirty="0">
                <a:solidFill>
                  <a:srgbClr val="404040"/>
                </a:solidFill>
                <a:latin typeface="Trebuchet MS"/>
                <a:cs typeface="Trebuchet MS"/>
              </a:rPr>
              <a:t>arrangements</a:t>
            </a:r>
            <a:r>
              <a:rPr sz="2600" spc="-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600" dirty="0">
                <a:solidFill>
                  <a:srgbClr val="404040"/>
                </a:solidFill>
                <a:latin typeface="Trebuchet MS"/>
                <a:cs typeface="Trebuchet MS"/>
              </a:rPr>
              <a:t>are</a:t>
            </a:r>
          </a:p>
          <a:p>
            <a:pPr marL="0" marR="0">
              <a:lnSpc>
                <a:spcPts val="3023"/>
              </a:lnSpc>
              <a:spcBef>
                <a:spcPts val="97"/>
              </a:spcBef>
              <a:spcAft>
                <a:spcPts val="0"/>
              </a:spcAft>
            </a:pPr>
            <a:r>
              <a:rPr sz="2600" dirty="0">
                <a:solidFill>
                  <a:srgbClr val="404040"/>
                </a:solidFill>
                <a:latin typeface="Trebuchet MS"/>
                <a:cs typeface="Trebuchet MS"/>
              </a:rPr>
              <a:t>fair including</a:t>
            </a:r>
            <a:r>
              <a:rPr sz="2600" spc="-2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600" dirty="0">
                <a:solidFill>
                  <a:srgbClr val="404040"/>
                </a:solidFill>
                <a:latin typeface="Trebuchet MS"/>
                <a:cs typeface="Trebuchet MS"/>
              </a:rPr>
              <a:t>checking the</a:t>
            </a:r>
            <a:r>
              <a:rPr sz="2600" spc="-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600" dirty="0">
                <a:solidFill>
                  <a:srgbClr val="404040"/>
                </a:solidFill>
                <a:latin typeface="Trebuchet MS"/>
                <a:cs typeface="Trebuchet MS"/>
              </a:rPr>
              <a:t>delivery of</a:t>
            </a:r>
            <a:r>
              <a:rPr sz="260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600" dirty="0">
                <a:solidFill>
                  <a:srgbClr val="404040"/>
                </a:solidFill>
                <a:latin typeface="Trebuchet MS"/>
                <a:cs typeface="Trebuchet MS"/>
              </a:rPr>
              <a:t>the </a:t>
            </a:r>
            <a:r>
              <a:rPr sz="2600" spc="-64" dirty="0">
                <a:solidFill>
                  <a:srgbClr val="404040"/>
                </a:solidFill>
                <a:latin typeface="Trebuchet MS"/>
                <a:cs typeface="Trebuchet MS"/>
              </a:rPr>
              <a:t>SATS</a:t>
            </a:r>
            <a:r>
              <a:rPr sz="2600" spc="6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600" dirty="0">
                <a:solidFill>
                  <a:srgbClr val="404040"/>
                </a:solidFill>
                <a:latin typeface="Trebuchet MS"/>
                <a:cs typeface="Trebuchet MS"/>
              </a:rPr>
              <a:t>as well</a:t>
            </a:r>
            <a:r>
              <a:rPr sz="26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600" dirty="0">
                <a:solidFill>
                  <a:srgbClr val="404040"/>
                </a:solidFill>
                <a:latin typeface="Trebuchet MS"/>
                <a:cs typeface="Trebuchet MS"/>
              </a:rPr>
              <a:t>as</a:t>
            </a:r>
          </a:p>
          <a:p>
            <a:pPr marL="0" marR="0">
              <a:lnSpc>
                <a:spcPts val="3023"/>
              </a:lnSpc>
              <a:spcBef>
                <a:spcPts val="146"/>
              </a:spcBef>
              <a:spcAft>
                <a:spcPts val="0"/>
              </a:spcAft>
            </a:pPr>
            <a:r>
              <a:rPr sz="2600" dirty="0">
                <a:solidFill>
                  <a:srgbClr val="404040"/>
                </a:solidFill>
                <a:latin typeface="Trebuchet MS"/>
                <a:cs typeface="Trebuchet MS"/>
              </a:rPr>
              <a:t>where the</a:t>
            </a:r>
            <a:r>
              <a:rPr sz="2600" spc="-1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600" dirty="0">
                <a:solidFill>
                  <a:srgbClr val="404040"/>
                </a:solidFill>
                <a:latin typeface="Trebuchet MS"/>
                <a:cs typeface="Trebuchet MS"/>
              </a:rPr>
              <a:t>papers are stored before and after the</a:t>
            </a:r>
            <a:r>
              <a:rPr sz="2600" spc="-1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600" dirty="0">
                <a:solidFill>
                  <a:srgbClr val="404040"/>
                </a:solidFill>
                <a:latin typeface="Trebuchet MS"/>
                <a:cs typeface="Trebuchet MS"/>
              </a:rPr>
              <a:t>tests.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81025" y="129759"/>
            <a:ext cx="4721689" cy="172336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180"/>
              </a:lnSpc>
              <a:spcBef>
                <a:spcPts val="0"/>
              </a:spcBef>
              <a:spcAft>
                <a:spcPts val="0"/>
              </a:spcAft>
            </a:pPr>
            <a:r>
              <a:rPr sz="3600" dirty="0">
                <a:solidFill>
                  <a:srgbClr val="5FCBEF"/>
                </a:solidFill>
                <a:latin typeface="Trebuchet MS"/>
                <a:cs typeface="Trebuchet MS"/>
              </a:rPr>
              <a:t>Access</a:t>
            </a:r>
            <a:r>
              <a:rPr sz="3600" spc="-192" dirty="0">
                <a:solidFill>
                  <a:srgbClr val="5FCBEF"/>
                </a:solidFill>
                <a:latin typeface="Trebuchet MS"/>
                <a:cs typeface="Trebuchet MS"/>
              </a:rPr>
              <a:t> </a:t>
            </a:r>
            <a:r>
              <a:rPr sz="3600" dirty="0">
                <a:solidFill>
                  <a:srgbClr val="5FCBEF"/>
                </a:solidFill>
                <a:latin typeface="Trebuchet MS"/>
                <a:cs typeface="Trebuchet MS"/>
              </a:rPr>
              <a:t>Arrangements</a:t>
            </a:r>
          </a:p>
          <a:p>
            <a:pPr marL="291998" marR="0">
              <a:lnSpc>
                <a:spcPts val="3483"/>
              </a:lnSpc>
              <a:spcBef>
                <a:spcPts val="1007"/>
              </a:spcBef>
              <a:spcAft>
                <a:spcPts val="0"/>
              </a:spcAft>
            </a:pPr>
            <a:r>
              <a:rPr sz="24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2400" spc="-11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3000" dirty="0">
                <a:solidFill>
                  <a:srgbClr val="404040"/>
                </a:solidFill>
                <a:latin typeface="Trebuchet MS"/>
                <a:cs typeface="Trebuchet MS"/>
              </a:rPr>
              <a:t>Extra</a:t>
            </a:r>
            <a:r>
              <a:rPr sz="3000" spc="-1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000" dirty="0">
                <a:solidFill>
                  <a:srgbClr val="404040"/>
                </a:solidFill>
                <a:latin typeface="Trebuchet MS"/>
                <a:cs typeface="Trebuchet MS"/>
              </a:rPr>
              <a:t>time entitlement</a:t>
            </a:r>
          </a:p>
          <a:p>
            <a:pPr marL="291998" marR="0">
              <a:lnSpc>
                <a:spcPts val="3483"/>
              </a:lnSpc>
              <a:spcBef>
                <a:spcPts val="1115"/>
              </a:spcBef>
              <a:spcAft>
                <a:spcPts val="0"/>
              </a:spcAft>
            </a:pPr>
            <a:r>
              <a:rPr sz="24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2400" spc="-11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3000" dirty="0">
                <a:solidFill>
                  <a:srgbClr val="404040"/>
                </a:solidFill>
                <a:latin typeface="Trebuchet MS"/>
                <a:cs typeface="Trebuchet MS"/>
              </a:rPr>
              <a:t>Larger</a:t>
            </a:r>
            <a:r>
              <a:rPr sz="3000" spc="-1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000" dirty="0">
                <a:solidFill>
                  <a:srgbClr val="404040"/>
                </a:solidFill>
                <a:latin typeface="Trebuchet MS"/>
                <a:cs typeface="Trebuchet MS"/>
              </a:rPr>
              <a:t>texts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73024" y="1956321"/>
            <a:ext cx="8703508" cy="16496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483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2400" spc="-11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3000" dirty="0">
                <a:solidFill>
                  <a:srgbClr val="404040"/>
                </a:solidFill>
                <a:latin typeface="Trebuchet MS"/>
                <a:cs typeface="Trebuchet MS"/>
              </a:rPr>
              <a:t>Movement</a:t>
            </a:r>
            <a:r>
              <a:rPr sz="3000" spc="1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000" dirty="0">
                <a:solidFill>
                  <a:srgbClr val="404040"/>
                </a:solidFill>
                <a:latin typeface="Trebuchet MS"/>
                <a:cs typeface="Trebuchet MS"/>
              </a:rPr>
              <a:t>breaks/stop</a:t>
            </a:r>
            <a:r>
              <a:rPr sz="3000" spc="1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000" dirty="0">
                <a:solidFill>
                  <a:srgbClr val="404040"/>
                </a:solidFill>
                <a:latin typeface="Trebuchet MS"/>
                <a:cs typeface="Trebuchet MS"/>
              </a:rPr>
              <a:t>the clock</a:t>
            </a:r>
          </a:p>
          <a:p>
            <a:pPr marL="0" marR="0">
              <a:lnSpc>
                <a:spcPts val="3483"/>
              </a:lnSpc>
              <a:spcBef>
                <a:spcPts val="1126"/>
              </a:spcBef>
              <a:spcAft>
                <a:spcPts val="0"/>
              </a:spcAft>
            </a:pPr>
            <a:r>
              <a:rPr sz="24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2400" spc="-11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3000" spc="-22" dirty="0">
                <a:solidFill>
                  <a:srgbClr val="404040"/>
                </a:solidFill>
                <a:latin typeface="Trebuchet MS"/>
                <a:cs typeface="Trebuchet MS"/>
              </a:rPr>
              <a:t>Readers</a:t>
            </a:r>
            <a:r>
              <a:rPr sz="3000" spc="2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000" dirty="0">
                <a:solidFill>
                  <a:srgbClr val="404040"/>
                </a:solidFill>
                <a:latin typeface="Trebuchet MS"/>
                <a:cs typeface="Trebuchet MS"/>
              </a:rPr>
              <a:t>(for some papers</a:t>
            </a:r>
            <a:r>
              <a:rPr sz="3000" spc="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000" dirty="0">
                <a:solidFill>
                  <a:srgbClr val="404040"/>
                </a:solidFill>
                <a:latin typeface="Trebuchet MS"/>
                <a:cs typeface="Trebuchet MS"/>
              </a:rPr>
              <a:t>– not</a:t>
            </a:r>
            <a:r>
              <a:rPr sz="3000" spc="-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000" dirty="0">
                <a:solidFill>
                  <a:srgbClr val="404040"/>
                </a:solidFill>
                <a:latin typeface="Trebuchet MS"/>
                <a:cs typeface="Trebuchet MS"/>
              </a:rPr>
              <a:t>the reading one)</a:t>
            </a:r>
          </a:p>
          <a:p>
            <a:pPr marL="0" marR="0">
              <a:lnSpc>
                <a:spcPts val="3483"/>
              </a:lnSpc>
              <a:spcBef>
                <a:spcPts val="1112"/>
              </a:spcBef>
              <a:spcAft>
                <a:spcPts val="0"/>
              </a:spcAft>
            </a:pPr>
            <a:r>
              <a:rPr sz="24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2400" spc="-11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3000" dirty="0">
                <a:solidFill>
                  <a:srgbClr val="404040"/>
                </a:solidFill>
                <a:latin typeface="Trebuchet MS"/>
                <a:cs typeface="Trebuchet MS"/>
              </a:rPr>
              <a:t>Scribes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573024" y="4294772"/>
            <a:ext cx="8999799" cy="139514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>
              <a:lnSpc>
                <a:spcPts val="3483"/>
              </a:lnSpc>
            </a:pPr>
            <a:r>
              <a:rPr sz="3000" dirty="0">
                <a:solidFill>
                  <a:srgbClr val="404040"/>
                </a:solidFill>
                <a:latin typeface="Trebuchet MS"/>
                <a:cs typeface="Trebuchet MS"/>
              </a:rPr>
              <a:t>This</a:t>
            </a:r>
            <a:r>
              <a:rPr sz="3000" spc="-1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000" dirty="0">
                <a:solidFill>
                  <a:srgbClr val="404040"/>
                </a:solidFill>
                <a:latin typeface="Trebuchet MS"/>
                <a:cs typeface="Trebuchet MS"/>
              </a:rPr>
              <a:t>has to </a:t>
            </a:r>
            <a:r>
              <a:rPr sz="3000" spc="-12" dirty="0">
                <a:solidFill>
                  <a:srgbClr val="404040"/>
                </a:solidFill>
                <a:latin typeface="Trebuchet MS"/>
                <a:cs typeface="Trebuchet MS"/>
              </a:rPr>
              <a:t>be</a:t>
            </a:r>
            <a:r>
              <a:rPr sz="300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GB" sz="3000" dirty="0">
                <a:solidFill>
                  <a:srgbClr val="404040"/>
                </a:solidFill>
                <a:latin typeface="Trebuchet MS"/>
                <a:cs typeface="Trebuchet MS"/>
              </a:rPr>
              <a:t>a part</a:t>
            </a:r>
            <a:r>
              <a:rPr sz="3000" dirty="0">
                <a:solidFill>
                  <a:srgbClr val="404040"/>
                </a:solidFill>
                <a:latin typeface="Trebuchet MS"/>
                <a:cs typeface="Trebuchet MS"/>
              </a:rPr>
              <a:t> of normal classroom practice</a:t>
            </a:r>
            <a:r>
              <a:rPr sz="3000" spc="91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000" dirty="0">
                <a:solidFill>
                  <a:srgbClr val="404040"/>
                </a:solidFill>
                <a:latin typeface="Trebuchet MS"/>
                <a:cs typeface="Trebuchet MS"/>
              </a:rPr>
              <a:t>–</a:t>
            </a:r>
          </a:p>
          <a:p>
            <a:pPr marL="0" marR="0">
              <a:lnSpc>
                <a:spcPts val="3486"/>
              </a:lnSpc>
              <a:spcBef>
                <a:spcPts val="114"/>
              </a:spcBef>
              <a:spcAft>
                <a:spcPts val="0"/>
              </a:spcAft>
            </a:pPr>
            <a:r>
              <a:rPr sz="3000" dirty="0">
                <a:solidFill>
                  <a:srgbClr val="404040"/>
                </a:solidFill>
                <a:latin typeface="Trebuchet MS"/>
                <a:cs typeface="Trebuchet MS"/>
              </a:rPr>
              <a:t>teachers will discuss this</a:t>
            </a:r>
            <a:r>
              <a:rPr sz="3000" spc="-1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000" dirty="0">
                <a:solidFill>
                  <a:srgbClr val="404040"/>
                </a:solidFill>
                <a:latin typeface="Trebuchet MS"/>
                <a:cs typeface="Trebuchet MS"/>
              </a:rPr>
              <a:t>with families </a:t>
            </a:r>
            <a:r>
              <a:rPr sz="3000" spc="-10" dirty="0">
                <a:solidFill>
                  <a:srgbClr val="404040"/>
                </a:solidFill>
                <a:latin typeface="Trebuchet MS"/>
                <a:cs typeface="Trebuchet MS"/>
              </a:rPr>
              <a:t>on</a:t>
            </a:r>
            <a:r>
              <a:rPr sz="300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000" dirty="0">
                <a:solidFill>
                  <a:srgbClr val="404040"/>
                </a:solidFill>
                <a:latin typeface="Trebuchet MS"/>
                <a:cs typeface="Trebuchet MS"/>
              </a:rPr>
              <a:t>an</a:t>
            </a:r>
          </a:p>
          <a:p>
            <a:pPr marL="0" marR="0">
              <a:lnSpc>
                <a:spcPts val="3483"/>
              </a:lnSpc>
              <a:spcBef>
                <a:spcPts val="118"/>
              </a:spcBef>
              <a:spcAft>
                <a:spcPts val="0"/>
              </a:spcAft>
            </a:pPr>
            <a:r>
              <a:rPr sz="3000" dirty="0">
                <a:solidFill>
                  <a:srgbClr val="404040"/>
                </a:solidFill>
                <a:latin typeface="Trebuchet MS"/>
                <a:cs typeface="Trebuchet MS"/>
              </a:rPr>
              <a:t>individual basis beforehand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69010" y="669763"/>
            <a:ext cx="6280794" cy="5689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180"/>
              </a:lnSpc>
              <a:spcBef>
                <a:spcPts val="0"/>
              </a:spcBef>
              <a:spcAft>
                <a:spcPts val="0"/>
              </a:spcAft>
            </a:pPr>
            <a:r>
              <a:rPr sz="3600" dirty="0">
                <a:solidFill>
                  <a:srgbClr val="5FCBEF"/>
                </a:solidFill>
                <a:latin typeface="Trebuchet MS"/>
                <a:cs typeface="Trebuchet MS"/>
              </a:rPr>
              <a:t>How will the </a:t>
            </a:r>
            <a:r>
              <a:rPr sz="3600" spc="-88" dirty="0">
                <a:solidFill>
                  <a:srgbClr val="5FCBEF"/>
                </a:solidFill>
                <a:latin typeface="Trebuchet MS"/>
                <a:cs typeface="Trebuchet MS"/>
              </a:rPr>
              <a:t>SATS</a:t>
            </a:r>
            <a:r>
              <a:rPr sz="3600" spc="98" dirty="0">
                <a:solidFill>
                  <a:srgbClr val="5FCBEF"/>
                </a:solidFill>
                <a:latin typeface="Trebuchet MS"/>
                <a:cs typeface="Trebuchet MS"/>
              </a:rPr>
              <a:t> </a:t>
            </a:r>
            <a:r>
              <a:rPr sz="3600" dirty="0">
                <a:solidFill>
                  <a:srgbClr val="5FCBEF"/>
                </a:solidFill>
                <a:latin typeface="Trebuchet MS"/>
                <a:cs typeface="Trebuchet MS"/>
              </a:rPr>
              <a:t>be marked?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18185" y="1320208"/>
            <a:ext cx="8976917" cy="531012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898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2000" spc="441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500" b="1" spc="-76" dirty="0">
                <a:solidFill>
                  <a:srgbClr val="404040"/>
                </a:solidFill>
                <a:latin typeface="Trebuchet MS"/>
                <a:cs typeface="Trebuchet MS"/>
              </a:rPr>
              <a:t>You</a:t>
            </a:r>
            <a:r>
              <a:rPr sz="2500" b="1" spc="6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b="1" dirty="0">
                <a:solidFill>
                  <a:srgbClr val="404040"/>
                </a:solidFill>
                <a:latin typeface="Trebuchet MS"/>
                <a:cs typeface="Trebuchet MS"/>
              </a:rPr>
              <a:t>will</a:t>
            </a:r>
            <a:r>
              <a:rPr sz="2500" b="1" spc="1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b="1" dirty="0">
                <a:solidFill>
                  <a:srgbClr val="404040"/>
                </a:solidFill>
                <a:latin typeface="Trebuchet MS"/>
                <a:cs typeface="Trebuchet MS"/>
              </a:rPr>
              <a:t>be given your </a:t>
            </a:r>
            <a:r>
              <a:rPr sz="2500" b="1" spc="-29" dirty="0">
                <a:solidFill>
                  <a:srgbClr val="404040"/>
                </a:solidFill>
                <a:latin typeface="Trebuchet MS"/>
                <a:cs typeface="Trebuchet MS"/>
              </a:rPr>
              <a:t>child’s</a:t>
            </a:r>
            <a:r>
              <a:rPr sz="2500" b="1" spc="5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b="1" dirty="0">
                <a:solidFill>
                  <a:srgbClr val="404040"/>
                </a:solidFill>
                <a:latin typeface="Trebuchet MS"/>
                <a:cs typeface="Trebuchet MS"/>
              </a:rPr>
              <a:t>scaled score and whether</a:t>
            </a:r>
          </a:p>
          <a:p>
            <a:pPr marL="342900" marR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</a:pPr>
            <a:r>
              <a:rPr sz="2500" b="1" dirty="0">
                <a:solidFill>
                  <a:srgbClr val="404040"/>
                </a:solidFill>
                <a:latin typeface="Trebuchet MS"/>
                <a:cs typeface="Trebuchet MS"/>
              </a:rPr>
              <a:t>they</a:t>
            </a:r>
            <a:r>
              <a:rPr sz="2500" b="1" spc="1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b="1" dirty="0">
                <a:solidFill>
                  <a:srgbClr val="404040"/>
                </a:solidFill>
                <a:latin typeface="Trebuchet MS"/>
                <a:cs typeface="Trebuchet MS"/>
              </a:rPr>
              <a:t>have reached the</a:t>
            </a:r>
            <a:r>
              <a:rPr sz="2500" b="1" spc="2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b="1" dirty="0">
                <a:solidFill>
                  <a:srgbClr val="404040"/>
                </a:solidFill>
                <a:latin typeface="Trebuchet MS"/>
                <a:cs typeface="Trebuchet MS"/>
              </a:rPr>
              <a:t>expected standard set</a:t>
            </a:r>
            <a:r>
              <a:rPr sz="2500" b="1" spc="-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b="1" dirty="0">
                <a:solidFill>
                  <a:srgbClr val="404040"/>
                </a:solidFill>
                <a:latin typeface="Trebuchet MS"/>
                <a:cs typeface="Trebuchet MS"/>
              </a:rPr>
              <a:t>by the</a:t>
            </a:r>
          </a:p>
          <a:p>
            <a:pPr marL="342900" marR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</a:pPr>
            <a:r>
              <a:rPr sz="2500" b="1" dirty="0">
                <a:solidFill>
                  <a:srgbClr val="404040"/>
                </a:solidFill>
                <a:latin typeface="Trebuchet MS"/>
                <a:cs typeface="Trebuchet MS"/>
              </a:rPr>
              <a:t>Department for Education</a:t>
            </a:r>
            <a:r>
              <a:rPr sz="2500" b="1" spc="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b="1" dirty="0">
                <a:solidFill>
                  <a:srgbClr val="404040"/>
                </a:solidFill>
                <a:latin typeface="Trebuchet MS"/>
                <a:cs typeface="Trebuchet MS"/>
              </a:rPr>
              <a:t>(‘NS’</a:t>
            </a:r>
            <a:r>
              <a:rPr sz="2500" b="1" spc="-9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b="1" dirty="0">
                <a:solidFill>
                  <a:srgbClr val="404040"/>
                </a:solidFill>
                <a:latin typeface="Trebuchet MS"/>
                <a:cs typeface="Trebuchet MS"/>
              </a:rPr>
              <a:t>means that</a:t>
            </a:r>
            <a:r>
              <a:rPr sz="2500" b="1" spc="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b="1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sz="2500" b="1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b="1" dirty="0">
                <a:solidFill>
                  <a:srgbClr val="404040"/>
                </a:solidFill>
                <a:latin typeface="Trebuchet MS"/>
                <a:cs typeface="Trebuchet MS"/>
              </a:rPr>
              <a:t>expected</a:t>
            </a:r>
          </a:p>
          <a:p>
            <a:pPr marL="342900" marR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</a:pPr>
            <a:r>
              <a:rPr sz="2500" b="1" dirty="0">
                <a:solidFill>
                  <a:srgbClr val="404040"/>
                </a:solidFill>
                <a:latin typeface="Trebuchet MS"/>
                <a:cs typeface="Trebuchet MS"/>
              </a:rPr>
              <a:t>standard was</a:t>
            </a:r>
            <a:r>
              <a:rPr sz="2500" b="1" spc="2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b="1" dirty="0">
                <a:solidFill>
                  <a:srgbClr val="404040"/>
                </a:solidFill>
                <a:latin typeface="Trebuchet MS"/>
                <a:cs typeface="Trebuchet MS"/>
              </a:rPr>
              <a:t>not</a:t>
            </a:r>
            <a:r>
              <a:rPr sz="2500" b="1" spc="-1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b="1" dirty="0">
                <a:solidFill>
                  <a:srgbClr val="404040"/>
                </a:solidFill>
                <a:latin typeface="Trebuchet MS"/>
                <a:cs typeface="Trebuchet MS"/>
              </a:rPr>
              <a:t>achieved and ‘AS’</a:t>
            </a:r>
            <a:r>
              <a:rPr sz="2500" b="1" spc="-10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b="1" dirty="0">
                <a:solidFill>
                  <a:srgbClr val="404040"/>
                </a:solidFill>
                <a:latin typeface="Trebuchet MS"/>
                <a:cs typeface="Trebuchet MS"/>
              </a:rPr>
              <a:t>means the expected</a:t>
            </a:r>
          </a:p>
          <a:p>
            <a:pPr marL="342900" marR="0">
              <a:lnSpc>
                <a:spcPts val="2403"/>
              </a:lnSpc>
              <a:spcBef>
                <a:spcPts val="0"/>
              </a:spcBef>
              <a:spcAft>
                <a:spcPts val="0"/>
              </a:spcAft>
            </a:pPr>
            <a:r>
              <a:rPr sz="2500" b="1" dirty="0">
                <a:solidFill>
                  <a:srgbClr val="404040"/>
                </a:solidFill>
                <a:latin typeface="Trebuchet MS"/>
                <a:cs typeface="Trebuchet MS"/>
              </a:rPr>
              <a:t>standard was</a:t>
            </a:r>
            <a:r>
              <a:rPr sz="2500" b="1" spc="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b="1" dirty="0">
                <a:solidFill>
                  <a:srgbClr val="404040"/>
                </a:solidFill>
                <a:latin typeface="Trebuchet MS"/>
                <a:cs typeface="Trebuchet MS"/>
              </a:rPr>
              <a:t>achieved).</a:t>
            </a:r>
          </a:p>
          <a:p>
            <a:pPr marL="0" marR="0">
              <a:lnSpc>
                <a:spcPts val="2898"/>
              </a:lnSpc>
              <a:spcBef>
                <a:spcPts val="509"/>
              </a:spcBef>
              <a:spcAft>
                <a:spcPts val="0"/>
              </a:spcAft>
            </a:pPr>
            <a:r>
              <a:rPr sz="20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2000" spc="441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The range of scaled</a:t>
            </a:r>
            <a:r>
              <a:rPr sz="2500" spc="1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scores available</a:t>
            </a:r>
            <a:r>
              <a:rPr sz="2500" spc="2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for each KS2 test is:</a:t>
            </a:r>
          </a:p>
          <a:p>
            <a:pPr marL="0" marR="0">
              <a:lnSpc>
                <a:spcPts val="2900"/>
              </a:lnSpc>
              <a:spcBef>
                <a:spcPts val="495"/>
              </a:spcBef>
              <a:spcAft>
                <a:spcPts val="0"/>
              </a:spcAft>
            </a:pPr>
            <a:r>
              <a:rPr sz="20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2000" spc="441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80 (the lowest scaled</a:t>
            </a:r>
            <a:r>
              <a:rPr sz="2500" spc="1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score</a:t>
            </a:r>
            <a:r>
              <a:rPr sz="25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that can be</a:t>
            </a:r>
            <a:r>
              <a:rPr sz="2500" spc="-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awarded)</a:t>
            </a:r>
          </a:p>
          <a:p>
            <a:pPr marL="0" marR="0">
              <a:lnSpc>
                <a:spcPts val="2898"/>
              </a:lnSpc>
              <a:spcBef>
                <a:spcPts val="499"/>
              </a:spcBef>
              <a:spcAft>
                <a:spcPts val="0"/>
              </a:spcAft>
            </a:pPr>
            <a:r>
              <a:rPr sz="20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2000" spc="441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120</a:t>
            </a:r>
            <a:r>
              <a:rPr sz="2500" spc="1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(the highest scaled</a:t>
            </a:r>
            <a:r>
              <a:rPr sz="2500" spc="1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score)</a:t>
            </a:r>
          </a:p>
          <a:p>
            <a:pPr marL="0" marR="0">
              <a:lnSpc>
                <a:spcPts val="2898"/>
              </a:lnSpc>
              <a:spcBef>
                <a:spcPts val="509"/>
              </a:spcBef>
              <a:spcAft>
                <a:spcPts val="0"/>
              </a:spcAft>
            </a:pPr>
            <a:r>
              <a:rPr sz="20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2000" spc="441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500" b="1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sz="2500" b="1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b="1" dirty="0">
                <a:solidFill>
                  <a:srgbClr val="404040"/>
                </a:solidFill>
                <a:latin typeface="Trebuchet MS"/>
                <a:cs typeface="Trebuchet MS"/>
              </a:rPr>
              <a:t>expected standard for each test is a scaled score of</a:t>
            </a:r>
          </a:p>
          <a:p>
            <a:pPr marL="342900" marR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</a:pPr>
            <a:r>
              <a:rPr sz="2500" b="1" dirty="0">
                <a:solidFill>
                  <a:srgbClr val="404040"/>
                </a:solidFill>
                <a:latin typeface="Trebuchet MS"/>
                <a:cs typeface="Trebuchet MS"/>
              </a:rPr>
              <a:t>100 or more.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If a child is awarded</a:t>
            </a:r>
            <a:r>
              <a:rPr sz="250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a scaled</a:t>
            </a:r>
            <a:r>
              <a:rPr sz="2500" spc="1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score</a:t>
            </a:r>
            <a:r>
              <a:rPr sz="25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of 99 or</a:t>
            </a:r>
          </a:p>
          <a:p>
            <a:pPr marL="342900" marR="0">
              <a:lnSpc>
                <a:spcPts val="2401"/>
              </a:lnSpc>
              <a:spcBef>
                <a:spcPts val="0"/>
              </a:spcBef>
              <a:spcAft>
                <a:spcPts val="0"/>
              </a:spcAft>
            </a:pP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less they won't</a:t>
            </a:r>
            <a:r>
              <a:rPr sz="2500" spc="-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have achieved the expected</a:t>
            </a:r>
            <a:r>
              <a:rPr sz="2500" spc="1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standard in the</a:t>
            </a:r>
          </a:p>
          <a:p>
            <a:pPr marL="342900" marR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</a:pP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test.</a:t>
            </a:r>
          </a:p>
          <a:p>
            <a:pPr marL="0" marR="0">
              <a:lnSpc>
                <a:spcPts val="2898"/>
              </a:lnSpc>
              <a:spcBef>
                <a:spcPts val="498"/>
              </a:spcBef>
              <a:spcAft>
                <a:spcPts val="0"/>
              </a:spcAft>
            </a:pPr>
            <a:r>
              <a:rPr sz="20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2000" spc="441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The Department for Education expects</a:t>
            </a:r>
            <a:r>
              <a:rPr sz="2500" spc="1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at least</a:t>
            </a:r>
            <a:r>
              <a:rPr sz="2500" spc="1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65 per cent</a:t>
            </a:r>
          </a:p>
          <a:p>
            <a:pPr marL="342900" marR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</a:pP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of children to reach</a:t>
            </a:r>
            <a:r>
              <a:rPr sz="2500" spc="1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the</a:t>
            </a:r>
            <a:r>
              <a:rPr sz="2500" spc="-1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expected</a:t>
            </a:r>
            <a:r>
              <a:rPr sz="2500" spc="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standard (the figure</a:t>
            </a:r>
            <a:r>
              <a:rPr sz="2500" spc="1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was</a:t>
            </a:r>
          </a:p>
          <a:p>
            <a:pPr marL="342900" marR="0">
              <a:lnSpc>
                <a:spcPts val="2402"/>
              </a:lnSpc>
              <a:spcBef>
                <a:spcPts val="0"/>
              </a:spcBef>
              <a:spcAft>
                <a:spcPts val="0"/>
              </a:spcAft>
            </a:pP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initially</a:t>
            </a:r>
            <a:r>
              <a:rPr sz="2500" spc="3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85 per cent but</a:t>
            </a:r>
            <a:r>
              <a:rPr sz="2500" spc="-1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500" dirty="0">
                <a:solidFill>
                  <a:srgbClr val="404040"/>
                </a:solidFill>
                <a:latin typeface="Trebuchet MS"/>
                <a:cs typeface="Trebuchet MS"/>
              </a:rPr>
              <a:t>has been revised).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58063" y="669763"/>
            <a:ext cx="5228976" cy="110775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0947" marR="0">
              <a:lnSpc>
                <a:spcPts val="4180"/>
              </a:lnSpc>
              <a:spcBef>
                <a:spcPts val="0"/>
              </a:spcBef>
              <a:spcAft>
                <a:spcPts val="0"/>
              </a:spcAft>
            </a:pPr>
            <a:r>
              <a:rPr sz="3600" spc="-148" dirty="0">
                <a:solidFill>
                  <a:srgbClr val="5FCBEF"/>
                </a:solidFill>
                <a:latin typeface="Trebuchet MS"/>
                <a:cs typeface="Trebuchet MS"/>
              </a:rPr>
              <a:t>Top</a:t>
            </a:r>
            <a:r>
              <a:rPr sz="3600" spc="146" dirty="0">
                <a:solidFill>
                  <a:srgbClr val="5FCBEF"/>
                </a:solidFill>
                <a:latin typeface="Trebuchet MS"/>
                <a:cs typeface="Trebuchet MS"/>
              </a:rPr>
              <a:t> </a:t>
            </a:r>
            <a:r>
              <a:rPr sz="3600" dirty="0">
                <a:solidFill>
                  <a:srgbClr val="5FCBEF"/>
                </a:solidFill>
                <a:latin typeface="Trebuchet MS"/>
                <a:cs typeface="Trebuchet MS"/>
              </a:rPr>
              <a:t>tips before the</a:t>
            </a:r>
            <a:r>
              <a:rPr sz="3600" spc="-15" dirty="0">
                <a:solidFill>
                  <a:srgbClr val="5FCBEF"/>
                </a:solidFill>
                <a:latin typeface="Trebuchet MS"/>
                <a:cs typeface="Trebuchet MS"/>
              </a:rPr>
              <a:t> </a:t>
            </a:r>
            <a:r>
              <a:rPr sz="3600" spc="-88" dirty="0">
                <a:solidFill>
                  <a:srgbClr val="5FCBEF"/>
                </a:solidFill>
                <a:latin typeface="Trebuchet MS"/>
                <a:cs typeface="Trebuchet MS"/>
              </a:rPr>
              <a:t>SATS</a:t>
            </a:r>
          </a:p>
          <a:p>
            <a:pPr marL="0" marR="0">
              <a:lnSpc>
                <a:spcPts val="3246"/>
              </a:lnSpc>
              <a:spcBef>
                <a:spcPts val="995"/>
              </a:spcBef>
              <a:spcAft>
                <a:spcPts val="0"/>
              </a:spcAft>
            </a:pPr>
            <a:r>
              <a:rPr sz="225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2250" spc="159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800" spc="-24" dirty="0">
                <a:solidFill>
                  <a:srgbClr val="404040"/>
                </a:solidFill>
                <a:latin typeface="Trebuchet MS"/>
                <a:cs typeface="Trebuchet MS"/>
              </a:rPr>
              <a:t>Prepare</a:t>
            </a:r>
            <a:r>
              <a:rPr sz="2800" spc="3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well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58063" y="1332915"/>
            <a:ext cx="3560520" cy="155756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marR="0">
              <a:lnSpc>
                <a:spcPts val="3249"/>
              </a:lnSpc>
              <a:spcBef>
                <a:spcPts val="0"/>
              </a:spcBef>
              <a:spcAft>
                <a:spcPts val="0"/>
              </a:spcAft>
            </a:pPr>
            <a:endParaRPr lang="en-US" sz="2250" dirty="0">
              <a:solidFill>
                <a:srgbClr val="5FCBEF"/>
              </a:solidFill>
              <a:latin typeface="Wingdings 3"/>
              <a:cs typeface="Trebuchet MS"/>
              <a:sym typeface="Wingdings 3"/>
            </a:endParaRPr>
          </a:p>
          <a:p>
            <a:pPr marL="0" marR="0">
              <a:lnSpc>
                <a:spcPts val="3246"/>
              </a:lnSpc>
              <a:spcBef>
                <a:spcPts val="1161"/>
              </a:spcBef>
              <a:spcAft>
                <a:spcPts val="0"/>
              </a:spcAft>
            </a:pPr>
            <a:r>
              <a:rPr sz="225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2250" spc="159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Give them a break!</a:t>
            </a:r>
          </a:p>
          <a:p>
            <a:pPr marL="0" marR="0">
              <a:lnSpc>
                <a:spcPts val="3249"/>
              </a:lnSpc>
              <a:spcBef>
                <a:spcPts val="1157"/>
              </a:spcBef>
              <a:spcAft>
                <a:spcPts val="0"/>
              </a:spcAft>
            </a:pPr>
            <a:r>
              <a:rPr sz="225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2250" spc="159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Sleep well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58063" y="2977910"/>
            <a:ext cx="4045326" cy="4504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246"/>
              </a:lnSpc>
              <a:spcBef>
                <a:spcPts val="0"/>
              </a:spcBef>
              <a:spcAft>
                <a:spcPts val="0"/>
              </a:spcAft>
            </a:pPr>
            <a:r>
              <a:rPr sz="225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2250" spc="159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Have</a:t>
            </a:r>
            <a:r>
              <a:rPr sz="2800" spc="1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a good breakfast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58063" y="4650315"/>
            <a:ext cx="8060345" cy="8771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3246"/>
              </a:lnSpc>
              <a:spcBef>
                <a:spcPts val="0"/>
              </a:spcBef>
              <a:spcAft>
                <a:spcPts val="0"/>
              </a:spcAft>
            </a:pP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These are good</a:t>
            </a:r>
            <a:r>
              <a:rPr sz="2800" spc="-1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exam</a:t>
            </a:r>
            <a:r>
              <a:rPr sz="2800" spc="1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strategies</a:t>
            </a:r>
            <a:r>
              <a:rPr sz="2800" spc="2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for all exams and</a:t>
            </a:r>
          </a:p>
          <a:p>
            <a:pPr marL="0" marR="0">
              <a:lnSpc>
                <a:spcPts val="3246"/>
              </a:lnSpc>
              <a:spcBef>
                <a:spcPts val="163"/>
              </a:spcBef>
              <a:spcAft>
                <a:spcPts val="0"/>
              </a:spcAft>
            </a:pP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will</a:t>
            </a:r>
            <a:r>
              <a:rPr sz="2800" spc="1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prepare them well for the future!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771D0C-7950-9F72-DD8E-4655351FCC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527" y="-529"/>
            <a:ext cx="9354608" cy="6661502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69010" y="669763"/>
            <a:ext cx="3131117" cy="5689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180"/>
              </a:lnSpc>
              <a:spcBef>
                <a:spcPts val="0"/>
              </a:spcBef>
              <a:spcAft>
                <a:spcPts val="0"/>
              </a:spcAft>
            </a:pPr>
            <a:r>
              <a:rPr sz="3600" dirty="0">
                <a:solidFill>
                  <a:srgbClr val="5FCBEF"/>
                </a:solidFill>
                <a:latin typeface="Trebuchet MS"/>
                <a:cs typeface="Trebuchet MS"/>
              </a:rPr>
              <a:t>Breakfast</a:t>
            </a:r>
            <a:r>
              <a:rPr sz="3600" spc="-25" dirty="0">
                <a:solidFill>
                  <a:srgbClr val="5FCBEF"/>
                </a:solidFill>
                <a:latin typeface="Trebuchet MS"/>
                <a:cs typeface="Trebuchet MS"/>
              </a:rPr>
              <a:t> </a:t>
            </a:r>
            <a:r>
              <a:rPr sz="3600" dirty="0">
                <a:solidFill>
                  <a:srgbClr val="5FCBEF"/>
                </a:solidFill>
                <a:latin typeface="Trebuchet MS"/>
                <a:cs typeface="Trebuchet MS"/>
              </a:rPr>
              <a:t>Club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58063" y="1329546"/>
            <a:ext cx="7896653" cy="162199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68"/>
              </a:lnSpc>
              <a:spcBef>
                <a:spcPts val="0"/>
              </a:spcBef>
              <a:spcAft>
                <a:spcPts val="0"/>
              </a:spcAft>
            </a:pPr>
            <a:r>
              <a:rPr sz="2800" spc="238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All children are invited to</a:t>
            </a:r>
            <a:r>
              <a:rPr sz="3500" spc="-2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come to</a:t>
            </a:r>
          </a:p>
          <a:p>
            <a:pPr marL="342900" marR="0">
              <a:lnSpc>
                <a:spcPts val="4068"/>
              </a:lnSpc>
              <a:spcBef>
                <a:spcPts val="134"/>
              </a:spcBef>
              <a:spcAft>
                <a:spcPts val="0"/>
              </a:spcAft>
            </a:pP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breakfast</a:t>
            </a:r>
            <a:r>
              <a:rPr sz="3500" spc="-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club</a:t>
            </a:r>
            <a:r>
              <a:rPr sz="3500" spc="-1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every</a:t>
            </a:r>
            <a:r>
              <a:rPr sz="3500" spc="1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morning</a:t>
            </a:r>
            <a:r>
              <a:rPr sz="3500" spc="-2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of </a:t>
            </a:r>
            <a:r>
              <a:rPr sz="3500" spc="-86" dirty="0">
                <a:solidFill>
                  <a:srgbClr val="404040"/>
                </a:solidFill>
                <a:latin typeface="Trebuchet MS"/>
                <a:cs typeface="Trebuchet MS"/>
              </a:rPr>
              <a:t>SATS</a:t>
            </a:r>
          </a:p>
          <a:p>
            <a:pPr marL="342900" marR="0">
              <a:lnSpc>
                <a:spcPts val="4068"/>
              </a:lnSpc>
              <a:spcBef>
                <a:spcPts val="131"/>
              </a:spcBef>
              <a:spcAft>
                <a:spcPts val="0"/>
              </a:spcAft>
            </a:pP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week from</a:t>
            </a:r>
            <a:r>
              <a:rPr sz="3500" spc="-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8am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58063" y="3056332"/>
            <a:ext cx="3392688" cy="55516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71"/>
              </a:lnSpc>
              <a:spcBef>
                <a:spcPts val="0"/>
              </a:spcBef>
              <a:spcAft>
                <a:spcPts val="0"/>
              </a:spcAft>
            </a:pPr>
            <a:r>
              <a:rPr sz="2800" spc="238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Free of</a:t>
            </a:r>
            <a:r>
              <a:rPr sz="3500" spc="-1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charge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58063" y="3718289"/>
            <a:ext cx="2879042" cy="5548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68"/>
              </a:lnSpc>
              <a:spcBef>
                <a:spcPts val="0"/>
              </a:spcBef>
              <a:spcAft>
                <a:spcPts val="0"/>
              </a:spcAft>
            </a:pPr>
            <a:r>
              <a:rPr sz="2800" spc="238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3500" spc="-46" dirty="0">
                <a:solidFill>
                  <a:srgbClr val="404040"/>
                </a:solidFill>
                <a:latin typeface="Trebuchet MS"/>
                <a:cs typeface="Trebuchet MS"/>
              </a:rPr>
              <a:t>Run</a:t>
            </a:r>
            <a:r>
              <a:rPr sz="3500" spc="3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by</a:t>
            </a:r>
            <a:r>
              <a:rPr sz="3500" spc="-1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staff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658063" y="4378435"/>
            <a:ext cx="8256861" cy="5548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068"/>
              </a:lnSpc>
              <a:spcBef>
                <a:spcPts val="0"/>
              </a:spcBef>
              <a:spcAft>
                <a:spcPts val="0"/>
              </a:spcAft>
            </a:pPr>
            <a:r>
              <a:rPr sz="2800" spc="238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Great way</a:t>
            </a:r>
            <a:r>
              <a:rPr sz="3500" spc="-1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to</a:t>
            </a:r>
            <a:r>
              <a:rPr sz="3500" spc="-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settle any nerves</a:t>
            </a:r>
            <a:r>
              <a:rPr sz="3500" spc="-2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and ask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00963" y="4911835"/>
            <a:ext cx="5247201" cy="52578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marR="0">
              <a:lnSpc>
                <a:spcPts val="4068"/>
              </a:lnSpc>
              <a:spcBef>
                <a:spcPts val="0"/>
              </a:spcBef>
              <a:spcAft>
                <a:spcPts val="0"/>
              </a:spcAft>
            </a:pP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any </a:t>
            </a:r>
            <a:r>
              <a:rPr lang="en-GB" sz="3500" dirty="0">
                <a:solidFill>
                  <a:srgbClr val="404040"/>
                </a:solidFill>
                <a:latin typeface="Trebuchet MS"/>
                <a:cs typeface="Trebuchet MS"/>
              </a:rPr>
              <a:t>last-minute</a:t>
            </a:r>
            <a:r>
              <a:rPr sz="3500" spc="-2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3500" dirty="0">
                <a:solidFill>
                  <a:srgbClr val="404040"/>
                </a:solidFill>
                <a:latin typeface="Trebuchet MS"/>
                <a:cs typeface="Trebuchet MS"/>
              </a:rPr>
              <a:t>questions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69010" y="669763"/>
            <a:ext cx="3518021" cy="5689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4180"/>
              </a:lnSpc>
              <a:spcBef>
                <a:spcPts val="0"/>
              </a:spcBef>
              <a:spcAft>
                <a:spcPts val="0"/>
              </a:spcAft>
            </a:pPr>
            <a:r>
              <a:rPr sz="3600" dirty="0">
                <a:solidFill>
                  <a:srgbClr val="5FCBEF"/>
                </a:solidFill>
                <a:latin typeface="Trebuchet MS"/>
                <a:cs typeface="Trebuchet MS"/>
              </a:rPr>
              <a:t>And remember…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89330" y="1445829"/>
            <a:ext cx="8410098" cy="20518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marR="0">
              <a:lnSpc>
                <a:spcPts val="2786"/>
              </a:lnSpc>
              <a:spcBef>
                <a:spcPts val="0"/>
              </a:spcBef>
              <a:spcAft>
                <a:spcPts val="0"/>
              </a:spcAft>
            </a:pPr>
            <a:r>
              <a:rPr sz="19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1900" spc="554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It is essential</a:t>
            </a:r>
            <a:r>
              <a:rPr sz="2800" spc="2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that the</a:t>
            </a:r>
            <a:r>
              <a:rPr sz="2800" spc="1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children</a:t>
            </a:r>
            <a:r>
              <a:rPr sz="2800" spc="2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don’t</a:t>
            </a:r>
            <a:r>
              <a:rPr sz="2800" spc="2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feel under</a:t>
            </a:r>
            <a:r>
              <a:rPr sz="2800" spc="3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pressure.</a:t>
            </a:r>
            <a:endParaRPr lang="en-US" sz="2800" dirty="0">
              <a:solidFill>
                <a:srgbClr val="404040"/>
              </a:solidFill>
              <a:latin typeface="Trebuchet MS"/>
              <a:cs typeface="Trebuchet MS"/>
            </a:endParaRPr>
          </a:p>
          <a:p>
            <a:pPr marL="342900">
              <a:lnSpc>
                <a:spcPts val="2592"/>
              </a:lnSpc>
            </a:pPr>
            <a:r>
              <a:rPr sz="2800" spc="-113" dirty="0">
                <a:solidFill>
                  <a:srgbClr val="404040"/>
                </a:solidFill>
                <a:latin typeface="Trebuchet MS"/>
                <a:cs typeface="Trebuchet MS"/>
              </a:rPr>
              <a:t>We</a:t>
            </a:r>
            <a:r>
              <a:rPr sz="2800" spc="11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always</a:t>
            </a:r>
            <a:r>
              <a:rPr sz="2800" spc="1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say</a:t>
            </a:r>
            <a:r>
              <a:rPr sz="2800" spc="1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in class that</a:t>
            </a:r>
            <a:r>
              <a:rPr sz="2800" spc="3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we (the</a:t>
            </a:r>
            <a:r>
              <a:rPr sz="2800" spc="34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school)</a:t>
            </a:r>
            <a:r>
              <a:rPr sz="2800" spc="2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are </a:t>
            </a:r>
            <a:r>
              <a:rPr lang="en-GB" sz="2800" dirty="0">
                <a:solidFill>
                  <a:srgbClr val="404040"/>
                </a:solidFill>
                <a:latin typeface="Trebuchet MS"/>
                <a:cs typeface="Trebuchet MS"/>
              </a:rPr>
              <a:t>being tested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,</a:t>
            </a:r>
            <a:r>
              <a:rPr sz="2800" spc="27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not</a:t>
            </a:r>
            <a:r>
              <a:rPr sz="2800" spc="1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them!</a:t>
            </a:r>
            <a:r>
              <a:rPr sz="2800" spc="7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Whilst</a:t>
            </a:r>
            <a:r>
              <a:rPr sz="2800" spc="1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we want them to do their</a:t>
            </a:r>
            <a:r>
              <a:rPr sz="2800" spc="1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best,</a:t>
            </a:r>
            <a:r>
              <a:rPr lang="en-GB" sz="280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it should</a:t>
            </a:r>
            <a:r>
              <a:rPr sz="2800" spc="1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not</a:t>
            </a:r>
            <a:r>
              <a:rPr sz="2800" spc="1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be at the cost of their</a:t>
            </a:r>
            <a:r>
              <a:rPr sz="2800" spc="1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wellbeing.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69010" y="4270912"/>
            <a:ext cx="8428455" cy="143629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>
              <a:lnSpc>
                <a:spcPts val="2789"/>
              </a:lnSpc>
            </a:pPr>
            <a:r>
              <a:rPr sz="1900" dirty="0">
                <a:solidFill>
                  <a:srgbClr val="5FCBEF"/>
                </a:solidFill>
                <a:latin typeface="Wingdings 3"/>
                <a:cs typeface="Wingdings 3"/>
              </a:rPr>
              <a:t></a:t>
            </a:r>
            <a:r>
              <a:rPr sz="1900" spc="554" dirty="0">
                <a:solidFill>
                  <a:srgbClr val="5FCBEF"/>
                </a:solidFill>
                <a:latin typeface="Times New Roman"/>
                <a:cs typeface="Times New Roman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S</a:t>
            </a:r>
            <a:r>
              <a:rPr sz="2800" spc="-72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spc="-173" dirty="0">
                <a:solidFill>
                  <a:srgbClr val="404040"/>
                </a:solidFill>
                <a:latin typeface="Trebuchet MS"/>
                <a:cs typeface="Trebuchet MS"/>
              </a:rPr>
              <a:t>ATs</a:t>
            </a:r>
            <a:r>
              <a:rPr sz="2800" spc="15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are representative</a:t>
            </a:r>
            <a:r>
              <a:rPr sz="2800" spc="49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of</a:t>
            </a:r>
            <a:r>
              <a:rPr sz="2800" spc="-1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a moment in time</a:t>
            </a:r>
            <a:r>
              <a:rPr lang="en-GB" sz="2800" dirty="0">
                <a:solidFill>
                  <a:srgbClr val="404040"/>
                </a:solidFill>
                <a:latin typeface="Trebuchet MS"/>
                <a:cs typeface="Trebuchet MS"/>
              </a:rPr>
              <a:t>,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 and they </a:t>
            </a:r>
            <a:r>
              <a:rPr lang="en-GB" sz="2800" dirty="0">
                <a:solidFill>
                  <a:srgbClr val="404040"/>
                </a:solidFill>
                <a:latin typeface="Trebuchet MS"/>
                <a:cs typeface="Trebuchet MS"/>
              </a:rPr>
              <a:t>do not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 necessarily</a:t>
            </a:r>
            <a:r>
              <a:rPr sz="2800" spc="40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sum up what each</a:t>
            </a:r>
            <a:r>
              <a:rPr sz="2800" spc="16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child has</a:t>
            </a:r>
            <a:r>
              <a:rPr sz="2800" spc="18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achieved</a:t>
            </a:r>
            <a:r>
              <a:rPr sz="2800" spc="12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lang="en-GB" sz="2800" dirty="0">
                <a:solidFill>
                  <a:srgbClr val="404040"/>
                </a:solidFill>
                <a:latin typeface="Trebuchet MS"/>
                <a:cs typeface="Trebuchet MS"/>
              </a:rPr>
              <a:t>here over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 the course</a:t>
            </a:r>
            <a:r>
              <a:rPr sz="2800" spc="21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of their</a:t>
            </a:r>
            <a:r>
              <a:rPr sz="2800" spc="23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time with us.</a:t>
            </a:r>
            <a:r>
              <a:rPr sz="2800" spc="695" dirty="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They are so </a:t>
            </a:r>
            <a:r>
              <a:rPr lang="en-GB" sz="2800" dirty="0">
                <a:solidFill>
                  <a:srgbClr val="404040"/>
                </a:solidFill>
                <a:latin typeface="Trebuchet MS"/>
                <a:cs typeface="Trebuchet MS"/>
              </a:rPr>
              <a:t>much more</a:t>
            </a:r>
            <a:r>
              <a:rPr sz="2800" dirty="0">
                <a:solidFill>
                  <a:srgbClr val="404040"/>
                </a:solidFill>
                <a:latin typeface="Trebuchet MS"/>
                <a:cs typeface="Trebuchet MS"/>
              </a:rPr>
              <a:t> than a test result!</a:t>
            </a:r>
            <a:endParaRPr lang="en-US" sz="2800" dirty="0">
              <a:solidFill>
                <a:srgbClr val="404040"/>
              </a:solidFill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E659AB979EDD42878F698329DDF574" ma:contentTypeVersion="20" ma:contentTypeDescription="Create a new document." ma:contentTypeScope="" ma:versionID="44f210940239f8aa13d72b54019d7fdf">
  <xsd:schema xmlns:xsd="http://www.w3.org/2001/XMLSchema" xmlns:xs="http://www.w3.org/2001/XMLSchema" xmlns:p="http://schemas.microsoft.com/office/2006/metadata/properties" xmlns:ns2="2a5f1dcc-0833-4cfd-bcad-ab37e0f36cdd" xmlns:ns3="7fa35bd1-63db-4a7c-91f2-1c0edbf99ccb" targetNamespace="http://schemas.microsoft.com/office/2006/metadata/properties" ma:root="true" ma:fieldsID="ead3a8fce053f47b89c96b13b99e752a" ns2:_="" ns3:_="">
    <xsd:import namespace="2a5f1dcc-0833-4cfd-bcad-ab37e0f36cdd"/>
    <xsd:import namespace="7fa35bd1-63db-4a7c-91f2-1c0edbf99cc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LengthInSeconds" minOccurs="0"/>
                <xsd:element ref="ns3:TaxCatchAll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5f1dcc-0833-4cfd-bcad-ab37e0f36cd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013e5da-d388-45a3-a7f2-eb70fd21f96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fa35bd1-63db-4a7c-91f2-1c0edbf99ccb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4dfa1dc5-0e8f-401d-923d-9c2f47120555}" ma:internalName="TaxCatchAll" ma:showField="CatchAllData" ma:web="7fa35bd1-63db-4a7c-91f2-1c0edbf99cc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a5f1dcc-0833-4cfd-bcad-ab37e0f36cdd">
      <Terms xmlns="http://schemas.microsoft.com/office/infopath/2007/PartnerControls"/>
    </lcf76f155ced4ddcb4097134ff3c332f>
    <TaxCatchAll xmlns="7fa35bd1-63db-4a7c-91f2-1c0edbf99ccb" xsi:nil="true"/>
  </documentManagement>
</p:properties>
</file>

<file path=customXml/itemProps1.xml><?xml version="1.0" encoding="utf-8"?>
<ds:datastoreItem xmlns:ds="http://schemas.openxmlformats.org/officeDocument/2006/customXml" ds:itemID="{73565FFE-F31D-4EF5-8EAC-8C921590823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a5f1dcc-0833-4cfd-bcad-ab37e0f36cdd"/>
    <ds:schemaRef ds:uri="7fa35bd1-63db-4a7c-91f2-1c0edbf99cc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B1AD0B4-C652-4544-B7EB-04B362D3BAF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BA479C8-B5F3-415C-A6D4-8A44C40D7CEC}">
  <ds:schemaRefs>
    <ds:schemaRef ds:uri="http://purl.org/dc/elements/1.1/"/>
    <ds:schemaRef ds:uri="http://schemas.microsoft.com/office/2006/metadata/properties"/>
    <ds:schemaRef ds:uri="7fa35bd1-63db-4a7c-91f2-1c0edbf99ccb"/>
    <ds:schemaRef ds:uri="http://purl.org/dc/terms/"/>
    <ds:schemaRef ds:uri="http://schemas.openxmlformats.org/package/2006/metadata/core-properties"/>
    <ds:schemaRef ds:uri="2a5f1dcc-0833-4cfd-bcad-ab37e0f36cdd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</TotalTime>
  <Words>1736</Words>
  <Application>Microsoft Office PowerPoint</Application>
  <PresentationFormat>Widescreen</PresentationFormat>
  <Paragraphs>281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Calibri</vt:lpstr>
      <vt:lpstr>Times New Roman</vt:lpstr>
      <vt:lpstr>Trebuchet MS</vt:lpstr>
      <vt:lpstr>Wingdings 3</vt:lpstr>
      <vt:lpstr>Theme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PowerPoint</dc:title>
  <dc:creator>doc2pdf</dc:creator>
  <cp:lastModifiedBy>Matthew Wickenden</cp:lastModifiedBy>
  <cp:revision>63</cp:revision>
  <dcterms:modified xsi:type="dcterms:W3CDTF">2025-04-23T16:27:20Z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0x010100F5E659AB979EDD42878F698329DDF574</vt:lpwstr>
  </property>
  <property fmtid="{D5CDD505-2E9C-101B-9397-08002B2CF9AE}" pid="3" name="MediaServiceImageTags">
    <vt:lpwstr/>
  </property>
</Properties>
</file>