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  <p:sldMasterId id="2147483708" r:id="rId6"/>
    <p:sldMasterId id="2147483720" r:id="rId7"/>
    <p:sldMasterId id="2147483732" r:id="rId8"/>
    <p:sldMasterId id="2147483672" r:id="rId9"/>
  </p:sldMasterIdLst>
  <p:notesMasterIdLst>
    <p:notesMasterId r:id="rId67"/>
  </p:notesMasterIdLst>
  <p:sldIdLst>
    <p:sldId id="821" r:id="rId10"/>
    <p:sldId id="822" r:id="rId11"/>
    <p:sldId id="1289" r:id="rId12"/>
    <p:sldId id="1029" r:id="rId13"/>
    <p:sldId id="1132" r:id="rId14"/>
    <p:sldId id="1211" r:id="rId15"/>
    <p:sldId id="1212" r:id="rId16"/>
    <p:sldId id="1213" r:id="rId17"/>
    <p:sldId id="1214" r:id="rId18"/>
    <p:sldId id="1215" r:id="rId19"/>
    <p:sldId id="1216" r:id="rId20"/>
    <p:sldId id="1245" r:id="rId21"/>
    <p:sldId id="1246" r:id="rId22"/>
    <p:sldId id="1247" r:id="rId23"/>
    <p:sldId id="1248" r:id="rId24"/>
    <p:sldId id="1185" r:id="rId25"/>
    <p:sldId id="1249" r:id="rId26"/>
    <p:sldId id="1217" r:id="rId27"/>
    <p:sldId id="1218" r:id="rId28"/>
    <p:sldId id="1250" r:id="rId29"/>
    <p:sldId id="1251" r:id="rId30"/>
    <p:sldId id="1219" r:id="rId31"/>
    <p:sldId id="1252" r:id="rId32"/>
    <p:sldId id="1253" r:id="rId33"/>
    <p:sldId id="1254" r:id="rId34"/>
    <p:sldId id="1255" r:id="rId35"/>
    <p:sldId id="1256" r:id="rId36"/>
    <p:sldId id="1257" r:id="rId37"/>
    <p:sldId id="1258" r:id="rId38"/>
    <p:sldId id="1220" r:id="rId39"/>
    <p:sldId id="1259" r:id="rId40"/>
    <p:sldId id="1260" r:id="rId41"/>
    <p:sldId id="1261" r:id="rId42"/>
    <p:sldId id="1262" r:id="rId43"/>
    <p:sldId id="1263" r:id="rId44"/>
    <p:sldId id="1264" r:id="rId45"/>
    <p:sldId id="1265" r:id="rId46"/>
    <p:sldId id="1266" r:id="rId47"/>
    <p:sldId id="1267" r:id="rId48"/>
    <p:sldId id="1268" r:id="rId49"/>
    <p:sldId id="1269" r:id="rId50"/>
    <p:sldId id="1270" r:id="rId51"/>
    <p:sldId id="1271" r:id="rId52"/>
    <p:sldId id="1272" r:id="rId53"/>
    <p:sldId id="1273" r:id="rId54"/>
    <p:sldId id="1274" r:id="rId55"/>
    <p:sldId id="1275" r:id="rId56"/>
    <p:sldId id="1276" r:id="rId57"/>
    <p:sldId id="1278" r:id="rId58"/>
    <p:sldId id="1281" r:id="rId59"/>
    <p:sldId id="1280" r:id="rId60"/>
    <p:sldId id="1284" r:id="rId61"/>
    <p:sldId id="1283" r:id="rId62"/>
    <p:sldId id="1285" r:id="rId63"/>
    <p:sldId id="1286" r:id="rId64"/>
    <p:sldId id="1287" r:id="rId65"/>
    <p:sldId id="1288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AFEED"/>
    <a:srgbClr val="CD8BFF"/>
    <a:srgbClr val="FF00FF"/>
    <a:srgbClr val="56227C"/>
    <a:srgbClr val="B7C9FF"/>
    <a:srgbClr val="CCF4FF"/>
    <a:srgbClr val="C6EBF7"/>
    <a:srgbClr val="D7DFFF"/>
    <a:srgbClr val="C7EC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18" autoAdjust="0"/>
    <p:restoredTop sz="94944" autoAdjust="0"/>
  </p:normalViewPr>
  <p:slideViewPr>
    <p:cSldViewPr snapToGrid="0">
      <p:cViewPr varScale="1">
        <p:scale>
          <a:sx n="65" d="100"/>
          <a:sy n="65" d="100"/>
        </p:scale>
        <p:origin x="1136" y="32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slide" Target="slides/slide54.xml"/><Relationship Id="rId68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61" Type="http://schemas.openxmlformats.org/officeDocument/2006/relationships/slide" Target="slides/slide52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2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C9D6-E0F4-0D41-AC6F-E6CAFE00439F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EDFFF-D7B1-1343-AB8D-576DB7FB1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8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79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41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3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32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10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20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70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56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58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629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428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4639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42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595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3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83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281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179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361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8533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56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7531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852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6903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86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5041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7570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97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5475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31967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0673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6889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3103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2521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22325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45058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3640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85431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61752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8352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80867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4382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26842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50417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4476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36151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27180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90168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6653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290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2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32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4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93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8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9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3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61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6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45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589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58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105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075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650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8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30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9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9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9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446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5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43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609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14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250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628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174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03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28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41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4053862" y="6519893"/>
            <a:ext cx="15969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latin typeface="Master The Curriculum" pitchFamily="2" charset="0"/>
                <a:ea typeface="Sassoon Infant Std" charset="0"/>
                <a:cs typeface="Sassoon Infant Std" charset="0"/>
              </a:rPr>
              <a:t>masterthecurriculum.co.uk</a:t>
            </a:r>
            <a:endParaRPr lang="en-US" sz="1000" dirty="0">
              <a:latin typeface="Master The Curriculum" pitchFamily="2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object 6"/>
          <p:cNvSpPr/>
          <p:nvPr userDrawn="1"/>
        </p:nvSpPr>
        <p:spPr>
          <a:xfrm>
            <a:off x="1" y="6329846"/>
            <a:ext cx="1940312" cy="365125"/>
          </a:xfrm>
          <a:custGeom>
            <a:avLst/>
            <a:gdLst/>
            <a:ahLst/>
            <a:cxnLst/>
            <a:rect l="l" t="t" r="r" b="b"/>
            <a:pathLst>
              <a:path w="2895600" h="365125">
                <a:moveTo>
                  <a:pt x="0" y="0"/>
                </a:moveTo>
                <a:lnTo>
                  <a:pt x="2895600" y="0"/>
                </a:lnTo>
                <a:lnTo>
                  <a:pt x="2895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3E40EA05-9E2A-3E45-BC7F-B08BAA9A3AFA}"/>
              </a:ext>
            </a:extLst>
          </p:cNvPr>
          <p:cNvSpPr txBox="1">
            <a:spLocks/>
          </p:cNvSpPr>
          <p:nvPr userDrawn="1"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L2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37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872552" y="4696498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33" b="34133"/>
          <a:stretch/>
        </p:blipFill>
        <p:spPr>
          <a:xfrm>
            <a:off x="1377002" y="871244"/>
            <a:ext cx="6362700" cy="20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14039" y="4776483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3131586" y="6407699"/>
            <a:ext cx="3261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Master The Curriculum" charset="0"/>
                <a:ea typeface="Master The Curriculum" charset="0"/>
                <a:cs typeface="Master The Curriculum" charset="0"/>
              </a:rPr>
              <a:t>www.masterthecurriculum.co.uk</a:t>
            </a:r>
            <a:endParaRPr lang="en-US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9" t="16400" r="27402" b="17999"/>
          <a:stretch/>
        </p:blipFill>
        <p:spPr>
          <a:xfrm rot="1209691">
            <a:off x="5624465" y="8772"/>
            <a:ext cx="277026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4879-B8C8-0C48-A935-E07D6D5969D1}" type="datetimeFigureOut">
              <a:rPr lang="en-US" smtClean="0"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24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74262" y="1856008"/>
            <a:ext cx="5780968" cy="279567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Week 1: Lesson 2 </a:t>
            </a:r>
          </a:p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Alive in 5!</a:t>
            </a:r>
          </a:p>
        </p:txBody>
      </p:sp>
    </p:spTree>
    <p:extLst>
      <p:ext uri="{BB962C8B-B14F-4D97-AF65-F5344CB8AC3E}">
        <p14:creationId xmlns:p14="http://schemas.microsoft.com/office/powerpoint/2010/main" val="5306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76300" y="2191879"/>
            <a:ext cx="7289799" cy="2289847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Lesson 2: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Many?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</p:spTree>
    <p:extLst>
      <p:ext uri="{BB962C8B-B14F-4D97-AF65-F5344CB8AC3E}">
        <p14:creationId xmlns:p14="http://schemas.microsoft.com/office/powerpoint/2010/main" val="2020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1112320" y="304800"/>
            <a:ext cx="492627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Lesson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2456469" y="889575"/>
            <a:ext cx="4838760" cy="1644025"/>
          </a:xfrm>
          <a:prstGeom prst="wedgeRoundRectCallout">
            <a:avLst>
              <a:gd name="adj1" fmla="val -51596"/>
              <a:gd name="adj2" fmla="val 83876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56469" y="1234533"/>
            <a:ext cx="4838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Master The Curriculum" charset="0"/>
                <a:ea typeface="Master The Curriculum" charset="0"/>
                <a:cs typeface="Master The Curriculum" charset="0"/>
              </a:rPr>
              <a:t>In today’s lesson we are going to be learning about 0. </a:t>
            </a:r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8E8E3399-0CC7-4F39-9E83-08D3DCBCEF88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C35D3E-BFF2-234E-A5B3-1CD508C6C113}"/>
              </a:ext>
            </a:extLst>
          </p:cNvPr>
          <p:cNvSpPr txBox="1"/>
          <p:nvPr/>
        </p:nvSpPr>
        <p:spPr>
          <a:xfrm>
            <a:off x="3678043" y="265045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A8999D5-39DA-224E-B7AF-4516486DE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86" y="1717984"/>
            <a:ext cx="2895599" cy="483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1112320" y="304800"/>
            <a:ext cx="4926274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Lesson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2456469" y="889575"/>
            <a:ext cx="4838760" cy="1644025"/>
          </a:xfrm>
          <a:prstGeom prst="wedgeRoundRectCallout">
            <a:avLst>
              <a:gd name="adj1" fmla="val -51596"/>
              <a:gd name="adj2" fmla="val 83876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56469" y="1019089"/>
            <a:ext cx="4838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Master The Curriculum" charset="0"/>
                <a:ea typeface="Master The Curriculum" charset="0"/>
                <a:cs typeface="Master The Curriculum" charset="0"/>
              </a:rPr>
              <a:t>First, we are going to see if we can </a:t>
            </a:r>
            <a:r>
              <a:rPr lang="en-US" sz="2800" dirty="0" err="1">
                <a:latin typeface="Master The Curriculum" charset="0"/>
                <a:ea typeface="Master The Curriculum" charset="0"/>
                <a:cs typeface="Master The Curriculum" charset="0"/>
              </a:rPr>
              <a:t>recognise</a:t>
            </a:r>
            <a:r>
              <a:rPr lang="en-US" sz="2800" dirty="0">
                <a:latin typeface="Master The Curriculum" charset="0"/>
                <a:ea typeface="Master The Curriculum" charset="0"/>
                <a:cs typeface="Master The Curriculum" charset="0"/>
              </a:rPr>
              <a:t> how many objects there are in a set. </a:t>
            </a:r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8E8E3399-0CC7-4F39-9E83-08D3DCBCEF88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C35D3E-BFF2-234E-A5B3-1CD508C6C113}"/>
              </a:ext>
            </a:extLst>
          </p:cNvPr>
          <p:cNvSpPr txBox="1"/>
          <p:nvPr/>
        </p:nvSpPr>
        <p:spPr>
          <a:xfrm>
            <a:off x="3678043" y="265045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B2DD3A-DDB1-1C4C-81AC-22CB3BB19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86" y="1717984"/>
            <a:ext cx="2895599" cy="483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0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597159" y="1012855"/>
            <a:ext cx="83058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You are going to see some dots on the screen.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Some of the dots will be red and some of them will be black.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tell me, as quickly as you can, how many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 there are altogether?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pic>
        <p:nvPicPr>
          <p:cNvPr id="1026" name="Picture 2" descr="Dice, Red, Two, Game, Rolling, Chance">
            <a:extLst>
              <a:ext uri="{FF2B5EF4-FFF2-40B4-BE49-F238E27FC236}">
                <a16:creationId xmlns:a16="http://schemas.microsoft.com/office/drawing/2014/main" id="{88E817F7-0396-46DC-A721-8ACD9DAA8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543" y="3588325"/>
            <a:ext cx="2198914" cy="13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24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altogether?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780FADE-570F-9540-B9DE-64A139B88628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  <a:solidFill>
            <a:srgbClr val="FF0000"/>
          </a:solidFill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D74002A-E3E7-7D46-9BAC-FA8079F57D8D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  <a:grpFill/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B5F469F2-8336-C046-BE3B-1EBF5151E0C8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F5B38C7-45F2-4247-87CD-C2D80F450431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391D1B5-C877-3E40-8513-1FD2A6DDA5A1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8386C37-9D9B-0A49-BC3D-4A8F8F72828D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47FF6F56-2238-469D-BFA3-1F5D8943CA11}"/>
              </a:ext>
            </a:extLst>
          </p:cNvPr>
          <p:cNvSpPr/>
          <p:nvPr/>
        </p:nvSpPr>
        <p:spPr>
          <a:xfrm>
            <a:off x="4302000" y="3565497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16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F6C129-38A6-4A89-9BFB-2D7C6A73D8AE}"/>
              </a:ext>
            </a:extLst>
          </p:cNvPr>
          <p:cNvSpPr/>
          <p:nvPr/>
        </p:nvSpPr>
        <p:spPr>
          <a:xfrm>
            <a:off x="4233593" y="5472657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7338BD-7B71-5D47-9E92-2D1905EB1A28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well done, there are 5 dots altogether.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4 red dots and 1 black dot.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Altogether there are 5 dots. 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7E8DC94-944F-4DF8-B263-31729DA0D4FC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  <a:solidFill>
            <a:srgbClr val="FF0000"/>
          </a:solidFill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320668FA-4D07-4744-9EA4-D55A3169F5C6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  <a:grpFill/>
          </p:grpSpPr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CC5C1DBA-1944-42A1-96F6-84B2F4C3F434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20358B3A-BF21-4DEC-AD8D-A4BA39853DC1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A701DAA7-C031-4B99-9C45-F848FDE55BB4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CADF28A-D1DE-42E3-A092-B46878C20E45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2618944E-A15B-4F9D-924E-108EA4D0DA68}"/>
              </a:ext>
            </a:extLst>
          </p:cNvPr>
          <p:cNvSpPr/>
          <p:nvPr/>
        </p:nvSpPr>
        <p:spPr>
          <a:xfrm>
            <a:off x="4302000" y="3565497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78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DF5CEE6-E1C6-45F6-8099-97B37865D7E4}"/>
              </a:ext>
            </a:extLst>
          </p:cNvPr>
          <p:cNvGrpSpPr/>
          <p:nvPr/>
        </p:nvGrpSpPr>
        <p:grpSpPr>
          <a:xfrm>
            <a:off x="4302000" y="2334338"/>
            <a:ext cx="540000" cy="2758650"/>
            <a:chOff x="4144176" y="2334338"/>
            <a:chExt cx="540000" cy="275865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9807CF3-8AFD-479B-879F-B28461E3BAC7}"/>
                </a:ext>
              </a:extLst>
            </p:cNvPr>
            <p:cNvSpPr/>
            <p:nvPr/>
          </p:nvSpPr>
          <p:spPr>
            <a:xfrm>
              <a:off x="4144176" y="233433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3A2DAB3-56AB-41BB-93D7-7B20CD13B5B3}"/>
                </a:ext>
              </a:extLst>
            </p:cNvPr>
            <p:cNvSpPr/>
            <p:nvPr/>
          </p:nvSpPr>
          <p:spPr>
            <a:xfrm>
              <a:off x="4144176" y="3443663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C9D33B5-3BEE-49D9-8A8B-0FC0B783CDCB}"/>
                </a:ext>
              </a:extLst>
            </p:cNvPr>
            <p:cNvSpPr/>
            <p:nvPr/>
          </p:nvSpPr>
          <p:spPr>
            <a:xfrm>
              <a:off x="4144176" y="455298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3604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5" y="5472657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3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black dots and 1 red dot.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 there are 3 dots altogether. 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A4E3DEF-9ECC-47F9-B117-40667C641377}"/>
              </a:ext>
            </a:extLst>
          </p:cNvPr>
          <p:cNvGrpSpPr/>
          <p:nvPr/>
        </p:nvGrpSpPr>
        <p:grpSpPr>
          <a:xfrm>
            <a:off x="4302000" y="2334338"/>
            <a:ext cx="540000" cy="2758650"/>
            <a:chOff x="4144176" y="2334338"/>
            <a:chExt cx="540000" cy="275865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6FFAE924-8572-4D31-86B2-3924BC0917DA}"/>
                </a:ext>
              </a:extLst>
            </p:cNvPr>
            <p:cNvSpPr/>
            <p:nvPr/>
          </p:nvSpPr>
          <p:spPr>
            <a:xfrm>
              <a:off x="4144176" y="233433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8A7047D-43AC-429D-8BB7-CEC66E969E65}"/>
                </a:ext>
              </a:extLst>
            </p:cNvPr>
            <p:cNvSpPr/>
            <p:nvPr/>
          </p:nvSpPr>
          <p:spPr>
            <a:xfrm>
              <a:off x="4144176" y="3443663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0CEEFB0-DAAE-47F8-A602-EA86D9E9823C}"/>
                </a:ext>
              </a:extLst>
            </p:cNvPr>
            <p:cNvSpPr/>
            <p:nvPr/>
          </p:nvSpPr>
          <p:spPr>
            <a:xfrm>
              <a:off x="4144176" y="455298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22684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69FB53D-C7F0-4838-947F-3F3F956B765F}"/>
              </a:ext>
            </a:extLst>
          </p:cNvPr>
          <p:cNvGrpSpPr/>
          <p:nvPr/>
        </p:nvGrpSpPr>
        <p:grpSpPr>
          <a:xfrm>
            <a:off x="3755153" y="3040543"/>
            <a:ext cx="1633694" cy="556732"/>
            <a:chOff x="4302000" y="2992294"/>
            <a:chExt cx="1633694" cy="55673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9807CF3-8AFD-479B-879F-B28461E3BAC7}"/>
                </a:ext>
              </a:extLst>
            </p:cNvPr>
            <p:cNvSpPr/>
            <p:nvPr/>
          </p:nvSpPr>
          <p:spPr>
            <a:xfrm>
              <a:off x="4302000" y="3009026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BC262-4916-4EB6-9F08-D734C2763EBE}"/>
                </a:ext>
              </a:extLst>
            </p:cNvPr>
            <p:cNvSpPr/>
            <p:nvPr/>
          </p:nvSpPr>
          <p:spPr>
            <a:xfrm>
              <a:off x="5395694" y="2992294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20415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A5C23E20-6FFC-490E-A60C-F9B30AC6526C}"/>
              </a:ext>
            </a:extLst>
          </p:cNvPr>
          <p:cNvSpPr txBox="1">
            <a:spLocks/>
          </p:cNvSpPr>
          <p:nvPr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L1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is 2 dots altogether.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They are both black.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80D4AB6-9DC9-4AF2-AE03-929785444475}"/>
              </a:ext>
            </a:extLst>
          </p:cNvPr>
          <p:cNvGrpSpPr/>
          <p:nvPr/>
        </p:nvGrpSpPr>
        <p:grpSpPr>
          <a:xfrm>
            <a:off x="3755153" y="3040543"/>
            <a:ext cx="1633694" cy="556732"/>
            <a:chOff x="4302000" y="2992294"/>
            <a:chExt cx="1633694" cy="556732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BDBC7C1-FF09-42E8-9F55-C91BDA9A7D5E}"/>
                </a:ext>
              </a:extLst>
            </p:cNvPr>
            <p:cNvSpPr/>
            <p:nvPr/>
          </p:nvSpPr>
          <p:spPr>
            <a:xfrm>
              <a:off x="4302000" y="3009026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0A31DAF-85C6-40FF-92C0-7F0E8A0DDDC3}"/>
                </a:ext>
              </a:extLst>
            </p:cNvPr>
            <p:cNvSpPr/>
            <p:nvPr/>
          </p:nvSpPr>
          <p:spPr>
            <a:xfrm>
              <a:off x="5395694" y="2992294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39523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602062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9807CF3-8AFD-479B-879F-B28461E3BAC7}"/>
              </a:ext>
            </a:extLst>
          </p:cNvPr>
          <p:cNvSpPr/>
          <p:nvPr/>
        </p:nvSpPr>
        <p:spPr>
          <a:xfrm>
            <a:off x="4302000" y="3159000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</p:spTree>
    <p:extLst>
      <p:ext uri="{BB962C8B-B14F-4D97-AF65-F5344CB8AC3E}">
        <p14:creationId xmlns:p14="http://schemas.microsoft.com/office/powerpoint/2010/main" val="316488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0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That’s right there is just 1 black dot.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9644E14-A337-487F-9664-C210C011B09E}"/>
              </a:ext>
            </a:extLst>
          </p:cNvPr>
          <p:cNvSpPr/>
          <p:nvPr/>
        </p:nvSpPr>
        <p:spPr>
          <a:xfrm>
            <a:off x="4302000" y="3159000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5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9D10765-0455-4742-97BB-1F0F994CA770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387ED6A-E9D2-44E8-8CBA-CAF3A7E29AA6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37505003-7750-4381-82FC-E3743D78BF93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8606062-7C69-4532-911E-B3C2D8B30DF5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BC908690-49E3-4773-A1C2-E6EFCB7E818A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548FC02-8A8C-486F-827E-72ADA24AAD27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7353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4 dots 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black dots and 2 red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there are 4 dots altogether. 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2FB5F4C-8B8E-4BA7-B2F7-26DB89BD4F5A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7C510F7-7193-4AC6-9BC5-233BDF388014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1459B1CC-571A-4FF1-B928-DB6491C26511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F39D86E3-66AA-4EF6-B159-119777328609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75EBA36-9643-419D-9EEA-BDB281E77AD3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6F556531-0417-4B54-9072-D62911EAAC32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0201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0 if there is nothing there or if all of our objects have been taken away.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60EF8E-6500-4BC4-8255-C34A6BFA0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773" y="2906486"/>
            <a:ext cx="1180453" cy="169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27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Have a look at these two pictures.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054" name="Picture 6" descr="Plate, Dish, Kitchen, White, Porcelain">
            <a:extLst>
              <a:ext uri="{FF2B5EF4-FFF2-40B4-BE49-F238E27FC236}">
                <a16:creationId xmlns:a16="http://schemas.microsoft.com/office/drawing/2014/main" id="{3310DB34-DCD8-42B9-B0ED-257F69BC3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18" y="2681155"/>
            <a:ext cx="3577142" cy="18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Plate, Dish, Kitchen, White, Porcelain">
            <a:extLst>
              <a:ext uri="{FF2B5EF4-FFF2-40B4-BE49-F238E27FC236}">
                <a16:creationId xmlns:a16="http://schemas.microsoft.com/office/drawing/2014/main" id="{D106F988-3D3F-4B1F-AA53-0FB651527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175" y="2681155"/>
            <a:ext cx="3577142" cy="18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trawberry, Fruit, Food, Berry">
            <a:extLst>
              <a:ext uri="{FF2B5EF4-FFF2-40B4-BE49-F238E27FC236}">
                <a16:creationId xmlns:a16="http://schemas.microsoft.com/office/drawing/2014/main" id="{5B0689CE-3F56-4FDC-BB77-75E9DF4B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48" y="3330171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Strawberry, Fruit, Food, Berry">
            <a:extLst>
              <a:ext uri="{FF2B5EF4-FFF2-40B4-BE49-F238E27FC236}">
                <a16:creationId xmlns:a16="http://schemas.microsoft.com/office/drawing/2014/main" id="{E02D525D-6BF8-4D9E-BDDB-708B4203C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20169" y="3245931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Strawberry, Fruit, Food, Berry">
            <a:extLst>
              <a:ext uri="{FF2B5EF4-FFF2-40B4-BE49-F238E27FC236}">
                <a16:creationId xmlns:a16="http://schemas.microsoft.com/office/drawing/2014/main" id="{DF3E4305-C8BE-40B4-9E25-1408DA2A8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3409" y="2754748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did you notice?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054" name="Picture 6" descr="Plate, Dish, Kitchen, White, Porcelain">
            <a:extLst>
              <a:ext uri="{FF2B5EF4-FFF2-40B4-BE49-F238E27FC236}">
                <a16:creationId xmlns:a16="http://schemas.microsoft.com/office/drawing/2014/main" id="{3310DB34-DCD8-42B9-B0ED-257F69BC3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18" y="2681155"/>
            <a:ext cx="3577142" cy="18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Plate, Dish, Kitchen, White, Porcelain">
            <a:extLst>
              <a:ext uri="{FF2B5EF4-FFF2-40B4-BE49-F238E27FC236}">
                <a16:creationId xmlns:a16="http://schemas.microsoft.com/office/drawing/2014/main" id="{D106F988-3D3F-4B1F-AA53-0FB651527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175" y="2681155"/>
            <a:ext cx="3577142" cy="18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trawberry, Fruit, Food, Berry">
            <a:extLst>
              <a:ext uri="{FF2B5EF4-FFF2-40B4-BE49-F238E27FC236}">
                <a16:creationId xmlns:a16="http://schemas.microsoft.com/office/drawing/2014/main" id="{5B0689CE-3F56-4FDC-BB77-75E9DF4B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648" y="3330171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Strawberry, Fruit, Food, Berry">
            <a:extLst>
              <a:ext uri="{FF2B5EF4-FFF2-40B4-BE49-F238E27FC236}">
                <a16:creationId xmlns:a16="http://schemas.microsoft.com/office/drawing/2014/main" id="{E02D525D-6BF8-4D9E-BDDB-708B4203C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20169" y="3245931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Strawberry, Fruit, Food, Berry">
            <a:extLst>
              <a:ext uri="{FF2B5EF4-FFF2-40B4-BE49-F238E27FC236}">
                <a16:creationId xmlns:a16="http://schemas.microsoft.com/office/drawing/2014/main" id="{DF3E4305-C8BE-40B4-9E25-1408DA2A8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3409" y="2754748"/>
            <a:ext cx="700361" cy="6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54A1543-6C23-4420-A9BC-89A14552DAC2}"/>
              </a:ext>
            </a:extLst>
          </p:cNvPr>
          <p:cNvSpPr/>
          <p:nvPr/>
        </p:nvSpPr>
        <p:spPr>
          <a:xfrm>
            <a:off x="1110271" y="4932920"/>
            <a:ext cx="2109635" cy="86781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Master The Curriculum" pitchFamily="2" charset="0"/>
              </a:rPr>
              <a:t>This plate has 3 strawberries on it. 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CB0B5EC9-4159-4F43-8F77-57F1150A07CC}"/>
              </a:ext>
            </a:extLst>
          </p:cNvPr>
          <p:cNvSpPr/>
          <p:nvPr/>
        </p:nvSpPr>
        <p:spPr>
          <a:xfrm>
            <a:off x="5707544" y="4932920"/>
            <a:ext cx="2605712" cy="86781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Master The Curriculum" pitchFamily="2" charset="0"/>
              </a:rPr>
              <a:t>This plate doesn’t have any strawberries. </a:t>
            </a:r>
          </a:p>
          <a:p>
            <a:pPr algn="ctr"/>
            <a:r>
              <a:rPr lang="en-GB" dirty="0">
                <a:solidFill>
                  <a:sysClr val="windowText" lastClr="000000"/>
                </a:solidFill>
                <a:latin typeface="Master The Curriculum" pitchFamily="2" charset="0"/>
              </a:rPr>
              <a:t>It has 0 strawberries.  </a:t>
            </a:r>
          </a:p>
        </p:txBody>
      </p:sp>
    </p:spTree>
    <p:extLst>
      <p:ext uri="{BB962C8B-B14F-4D97-AF65-F5344CB8AC3E}">
        <p14:creationId xmlns:p14="http://schemas.microsoft.com/office/powerpoint/2010/main" val="216623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4588" y="1012855"/>
            <a:ext cx="6874824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another picture.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4" name="Picture 6" descr="Plate, Dish, Kitchen, White, Porcelain">
            <a:extLst>
              <a:ext uri="{FF2B5EF4-FFF2-40B4-BE49-F238E27FC236}">
                <a16:creationId xmlns:a16="http://schemas.microsoft.com/office/drawing/2014/main" id="{97D08554-CAFB-4394-B8E2-ECCA9C918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29" y="2658508"/>
            <a:ext cx="3605610" cy="186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Apple, Red, Fruit, Food, Yummy, Juicy">
            <a:extLst>
              <a:ext uri="{FF2B5EF4-FFF2-40B4-BE49-F238E27FC236}">
                <a16:creationId xmlns:a16="http://schemas.microsoft.com/office/drawing/2014/main" id="{99A62125-F60B-43B0-92BF-FE9E0ECCA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213" y="2723742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Apple, Red, Fruit, Food, Yummy, Juicy">
            <a:extLst>
              <a:ext uri="{FF2B5EF4-FFF2-40B4-BE49-F238E27FC236}">
                <a16:creationId xmlns:a16="http://schemas.microsoft.com/office/drawing/2014/main" id="{22592C5C-DC9B-4F19-B146-F3372994C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33" y="3083859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Apple, Red, Fruit, Food, Yummy, Juicy">
            <a:extLst>
              <a:ext uri="{FF2B5EF4-FFF2-40B4-BE49-F238E27FC236}">
                <a16:creationId xmlns:a16="http://schemas.microsoft.com/office/drawing/2014/main" id="{FAE8984B-366F-41A0-B22D-1D126031C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018" y="3061296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4588" y="1012855"/>
            <a:ext cx="6874824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apples on the plate.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Watch what happens to the apples.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4" name="Picture 6" descr="Plate, Dish, Kitchen, White, Porcelain">
            <a:extLst>
              <a:ext uri="{FF2B5EF4-FFF2-40B4-BE49-F238E27FC236}">
                <a16:creationId xmlns:a16="http://schemas.microsoft.com/office/drawing/2014/main" id="{97D08554-CAFB-4394-B8E2-ECCA9C918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29" y="2658508"/>
            <a:ext cx="3605610" cy="186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Apple, Red, Fruit, Food, Yummy, Juicy">
            <a:extLst>
              <a:ext uri="{FF2B5EF4-FFF2-40B4-BE49-F238E27FC236}">
                <a16:creationId xmlns:a16="http://schemas.microsoft.com/office/drawing/2014/main" id="{ADB45851-53E6-4FE8-A627-0579CD680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213" y="2723742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Apple, Red, Fruit, Food, Yummy, Juicy">
            <a:extLst>
              <a:ext uri="{FF2B5EF4-FFF2-40B4-BE49-F238E27FC236}">
                <a16:creationId xmlns:a16="http://schemas.microsoft.com/office/drawing/2014/main" id="{C68E77E2-762E-4093-82C4-50C7500B8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33" y="3083859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Apple, Red, Fruit, Food, Yummy, Juicy">
            <a:extLst>
              <a:ext uri="{FF2B5EF4-FFF2-40B4-BE49-F238E27FC236}">
                <a16:creationId xmlns:a16="http://schemas.microsoft.com/office/drawing/2014/main" id="{7B1D5518-B964-4B34-9E77-8C41A15C2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018" y="3061296"/>
            <a:ext cx="865595" cy="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7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4588" y="1012855"/>
            <a:ext cx="6874824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All of the apples have been taken away.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They have all gone.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now we’re left with 0 apples.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4" name="Picture 6" descr="Plate, Dish, Kitchen, White, Porcelain">
            <a:extLst>
              <a:ext uri="{FF2B5EF4-FFF2-40B4-BE49-F238E27FC236}">
                <a16:creationId xmlns:a16="http://schemas.microsoft.com/office/drawing/2014/main" id="{97D08554-CAFB-4394-B8E2-ECCA9C918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29" y="2658508"/>
            <a:ext cx="3605610" cy="186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86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pictures.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 this time?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969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first tree has some apples on it.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count them.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CD72C84-4F1F-43F7-9826-ED9C77AA4055}"/>
              </a:ext>
            </a:extLst>
          </p:cNvPr>
          <p:cNvSpPr txBox="1"/>
          <p:nvPr/>
        </p:nvSpPr>
        <p:spPr>
          <a:xfrm>
            <a:off x="1767783" y="2721894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Master The Curriculum" pitchFamily="2" charset="0"/>
              </a:rPr>
              <a:t>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9FD246-C065-40BB-ABA9-5C02512DA49F}"/>
              </a:ext>
            </a:extLst>
          </p:cNvPr>
          <p:cNvSpPr/>
          <p:nvPr/>
        </p:nvSpPr>
        <p:spPr>
          <a:xfrm>
            <a:off x="2040537" y="3117878"/>
            <a:ext cx="314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69A2A33-840C-4D99-82F7-93D5BF05C7BE}"/>
              </a:ext>
            </a:extLst>
          </p:cNvPr>
          <p:cNvSpPr/>
          <p:nvPr/>
        </p:nvSpPr>
        <p:spPr>
          <a:xfrm>
            <a:off x="2393980" y="2479039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C432A6-043A-43C1-B9F5-F34AFC869D4F}"/>
              </a:ext>
            </a:extLst>
          </p:cNvPr>
          <p:cNvSpPr/>
          <p:nvPr/>
        </p:nvSpPr>
        <p:spPr>
          <a:xfrm>
            <a:off x="2614360" y="294837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3459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are 4 apples on this tree.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this on our 5 frame.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925155"/>
              </p:ext>
            </p:extLst>
          </p:nvPr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32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4.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3D0E57C1-744A-422A-81C2-689B5923456A}"/>
              </a:ext>
            </a:extLst>
          </p:cNvPr>
          <p:cNvSpPr/>
          <p:nvPr/>
        </p:nvSpPr>
        <p:spPr>
          <a:xfrm>
            <a:off x="3421269" y="212895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2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 about the other tree?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EF58F3A-CFEB-4612-89D4-1BD9169EFF48}"/>
              </a:ext>
            </a:extLst>
          </p:cNvPr>
          <p:cNvSpPr/>
          <p:nvPr/>
        </p:nvSpPr>
        <p:spPr>
          <a:xfrm>
            <a:off x="3421269" y="212895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5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aren’t any apples on this tree.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It has 0 apples.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412EF7D-203B-4829-AB40-090911F779D1}"/>
              </a:ext>
            </a:extLst>
          </p:cNvPr>
          <p:cNvSpPr/>
          <p:nvPr/>
        </p:nvSpPr>
        <p:spPr>
          <a:xfrm>
            <a:off x="3421269" y="212895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15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066799" y="1012855"/>
            <a:ext cx="76962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zero on the 5 frame like this.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have any counters because there aren’t any apples.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412EF7D-203B-4829-AB40-090911F779D1}"/>
              </a:ext>
            </a:extLst>
          </p:cNvPr>
          <p:cNvSpPr/>
          <p:nvPr/>
        </p:nvSpPr>
        <p:spPr>
          <a:xfrm>
            <a:off x="3421269" y="212895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56F0794E-A826-41CD-8FF3-FF4DC29F08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557466"/>
              </p:ext>
            </p:extLst>
          </p:nvPr>
        </p:nvGraphicFramePr>
        <p:xfrm>
          <a:off x="5670708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256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5" name="Picture 2" descr="Trees, Forest, Nature, Woods, Flora">
            <a:extLst>
              <a:ext uri="{FF2B5EF4-FFF2-40B4-BE49-F238E27FC236}">
                <a16:creationId xmlns:a16="http://schemas.microsoft.com/office/drawing/2014/main" id="{F10639C2-CFB7-49E9-B1FF-6670BB39E7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695951" y="2106388"/>
            <a:ext cx="238125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263D302-5CBD-435D-A286-38A01D67D96A}"/>
              </a:ext>
            </a:extLst>
          </p:cNvPr>
          <p:cNvGrpSpPr/>
          <p:nvPr/>
        </p:nvGrpSpPr>
        <p:grpSpPr>
          <a:xfrm>
            <a:off x="1066801" y="2106388"/>
            <a:ext cx="2381250" cy="3238500"/>
            <a:chOff x="1066801" y="2464976"/>
            <a:chExt cx="2381250" cy="3238500"/>
          </a:xfrm>
        </p:grpSpPr>
        <p:pic>
          <p:nvPicPr>
            <p:cNvPr id="6146" name="Picture 2" descr="Trees, Forest, Nature, Woods, Flora">
              <a:extLst>
                <a:ext uri="{FF2B5EF4-FFF2-40B4-BE49-F238E27FC236}">
                  <a16:creationId xmlns:a16="http://schemas.microsoft.com/office/drawing/2014/main" id="{4A900D10-D9D1-4B94-BDCB-D3142805E94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1066801" y="2464976"/>
              <a:ext cx="238125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Apple, Red, Fruit, Food, Yummy, Juicy">
              <a:extLst>
                <a:ext uri="{FF2B5EF4-FFF2-40B4-BE49-F238E27FC236}">
                  <a16:creationId xmlns:a16="http://schemas.microsoft.com/office/drawing/2014/main" id="{7FE7C5D0-1607-4EBA-ABA7-74AFA63E7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000" y="307464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" descr="Apple, Red, Fruit, Food, Yummy, Juicy">
              <a:extLst>
                <a:ext uri="{FF2B5EF4-FFF2-40B4-BE49-F238E27FC236}">
                  <a16:creationId xmlns:a16="http://schemas.microsoft.com/office/drawing/2014/main" id="{382AE1C6-8F21-45AA-A190-F279F31E6C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870" y="3470628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" descr="Apple, Red, Fruit, Food, Yummy, Juicy">
              <a:extLst>
                <a:ext uri="{FF2B5EF4-FFF2-40B4-BE49-F238E27FC236}">
                  <a16:creationId xmlns:a16="http://schemas.microsoft.com/office/drawing/2014/main" id="{0FD18732-04C1-4408-A923-39BD47494D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3841" y="2845824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Apple, Red, Fruit, Food, Yummy, Juicy">
              <a:extLst>
                <a:ext uri="{FF2B5EF4-FFF2-40B4-BE49-F238E27FC236}">
                  <a16:creationId xmlns:a16="http://schemas.microsoft.com/office/drawing/2014/main" id="{8D39A6A7-5BB1-45F4-B1D2-0C85D73B8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8025" y="3306965"/>
              <a:ext cx="354356" cy="3543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47766DC-E8A2-4479-9639-A17EAA0E1687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6F7929F-0165-486A-81BB-830499D85B91}"/>
              </a:ext>
            </a:extLst>
          </p:cNvPr>
          <p:cNvSpPr/>
          <p:nvPr/>
        </p:nvSpPr>
        <p:spPr>
          <a:xfrm>
            <a:off x="1066801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FE0CE3-3F1E-46A5-AD0D-C00286C4284B}"/>
              </a:ext>
            </a:extLst>
          </p:cNvPr>
          <p:cNvSpPr/>
          <p:nvPr/>
        </p:nvSpPr>
        <p:spPr>
          <a:xfrm>
            <a:off x="1578818" y="546721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33335A-B09B-471C-A6D6-DB9D4094B62F}"/>
              </a:ext>
            </a:extLst>
          </p:cNvPr>
          <p:cNvSpPr/>
          <p:nvPr/>
        </p:nvSpPr>
        <p:spPr>
          <a:xfrm>
            <a:off x="2077426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DA0F049-03F4-4A8F-BE0D-570CF9891ED2}"/>
              </a:ext>
            </a:extLst>
          </p:cNvPr>
          <p:cNvSpPr/>
          <p:nvPr/>
        </p:nvSpPr>
        <p:spPr>
          <a:xfrm>
            <a:off x="2593317" y="54631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412EF7D-203B-4829-AB40-090911F779D1}"/>
              </a:ext>
            </a:extLst>
          </p:cNvPr>
          <p:cNvSpPr/>
          <p:nvPr/>
        </p:nvSpPr>
        <p:spPr>
          <a:xfrm>
            <a:off x="3421269" y="212895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56F0794E-A826-41CD-8FF3-FF4DC29F08C6}"/>
              </a:ext>
            </a:extLst>
          </p:cNvPr>
          <p:cNvGraphicFramePr>
            <a:graphicFrameLocks noGrp="1"/>
          </p:cNvGraphicFramePr>
          <p:nvPr/>
        </p:nvGraphicFramePr>
        <p:xfrm>
          <a:off x="5670708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6BE381CC-DA25-4679-AD99-328411A51FC2}"/>
              </a:ext>
            </a:extLst>
          </p:cNvPr>
          <p:cNvSpPr/>
          <p:nvPr/>
        </p:nvSpPr>
        <p:spPr>
          <a:xfrm>
            <a:off x="8169437" y="215210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73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pictures.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picture shows 0?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2010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 first picture shows 0 because there aren’t any horses in this field.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0480615-14BC-A34F-B3DA-116B72B72623}"/>
              </a:ext>
            </a:extLst>
          </p:cNvPr>
          <p:cNvSpPr/>
          <p:nvPr/>
        </p:nvSpPr>
        <p:spPr>
          <a:xfrm>
            <a:off x="293914" y="2222769"/>
            <a:ext cx="4278086" cy="29914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2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1422" y="1012855"/>
            <a:ext cx="6881157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zero on a 5 frame like this.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empty spaces on the 5 frame. We haven’t got any counters because there are 0 horses.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EA13A4D-699A-4331-8506-3F98BB2795DE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4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EA13A4D-699A-4331-8506-3F98BB2795DE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C6102AA-84C6-4341-B092-42A02AE39C6E}"/>
              </a:ext>
            </a:extLst>
          </p:cNvPr>
          <p:cNvSpPr/>
          <p:nvPr/>
        </p:nvSpPr>
        <p:spPr>
          <a:xfrm>
            <a:off x="3871238" y="51723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47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98993" y="1012855"/>
            <a:ext cx="5946015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horses are there in the other field?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EA13A4D-699A-4331-8506-3F98BB2795DE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C6102AA-84C6-4341-B092-42A02AE39C6E}"/>
              </a:ext>
            </a:extLst>
          </p:cNvPr>
          <p:cNvSpPr/>
          <p:nvPr/>
        </p:nvSpPr>
        <p:spPr>
          <a:xfrm>
            <a:off x="3871238" y="51723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3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88190" y="1012855"/>
            <a:ext cx="6167621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horses in the other field.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this on a 5 frame with 2 counters.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EA13A4D-699A-4331-8506-3F98BB2795DE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C6102AA-84C6-4341-B092-42A02AE39C6E}"/>
              </a:ext>
            </a:extLst>
          </p:cNvPr>
          <p:cNvSpPr/>
          <p:nvPr/>
        </p:nvSpPr>
        <p:spPr>
          <a:xfrm>
            <a:off x="3871238" y="51723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3F6B70C-5159-4F2B-9DC0-D911CA28A6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343372"/>
              </p:ext>
            </p:extLst>
          </p:nvPr>
        </p:nvGraphicFramePr>
        <p:xfrm>
          <a:off x="5214237" y="537246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8E188E21-A76B-4BA1-9380-425A8B7D66D1}"/>
              </a:ext>
            </a:extLst>
          </p:cNvPr>
          <p:cNvSpPr/>
          <p:nvPr/>
        </p:nvSpPr>
        <p:spPr>
          <a:xfrm>
            <a:off x="5303884" y="54410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260A0C7-B93C-4594-889F-2D8E90BF0DF5}"/>
              </a:ext>
            </a:extLst>
          </p:cNvPr>
          <p:cNvSpPr/>
          <p:nvPr/>
        </p:nvSpPr>
        <p:spPr>
          <a:xfrm>
            <a:off x="5815901" y="544514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7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88190" y="1012855"/>
            <a:ext cx="6167621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2E39F3F-80D1-459D-82F8-614123024274}"/>
              </a:ext>
            </a:extLst>
          </p:cNvPr>
          <p:cNvGrpSpPr/>
          <p:nvPr/>
        </p:nvGrpSpPr>
        <p:grpSpPr>
          <a:xfrm>
            <a:off x="4934357" y="2222769"/>
            <a:ext cx="3883306" cy="3152247"/>
            <a:chOff x="561372" y="2324682"/>
            <a:chExt cx="3883306" cy="315224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FA635CF6-321C-446E-AF7D-394846AA7F87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198" name="Picture 6" descr="Horse, Animals, Cute, Drawing, Horse">
              <a:extLst>
                <a:ext uri="{FF2B5EF4-FFF2-40B4-BE49-F238E27FC236}">
                  <a16:creationId xmlns:a16="http://schemas.microsoft.com/office/drawing/2014/main" id="{050617E7-086B-4198-82A4-37661C882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952" y="2807411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 descr="Horse, Animals, Cute, Drawing, Horse">
              <a:extLst>
                <a:ext uri="{FF2B5EF4-FFF2-40B4-BE49-F238E27FC236}">
                  <a16:creationId xmlns:a16="http://schemas.microsoft.com/office/drawing/2014/main" id="{97A7D7C0-A7D0-4D55-A0DC-15D4730FE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58753" y="2324682"/>
              <a:ext cx="1685925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6" name="Picture 4" descr="Fence, Wood, Watercolor, Isolated">
              <a:extLst>
                <a:ext uri="{FF2B5EF4-FFF2-40B4-BE49-F238E27FC236}">
                  <a16:creationId xmlns:a16="http://schemas.microsoft.com/office/drawing/2014/main" id="{816354DE-445B-4EE9-84D3-FD739D1112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12116E-51E0-4BBD-8705-5BC568392581}"/>
              </a:ext>
            </a:extLst>
          </p:cNvPr>
          <p:cNvGrpSpPr/>
          <p:nvPr/>
        </p:nvGrpSpPr>
        <p:grpSpPr>
          <a:xfrm>
            <a:off x="534843" y="2492640"/>
            <a:ext cx="3883306" cy="3007439"/>
            <a:chOff x="561372" y="2469490"/>
            <a:chExt cx="3883306" cy="3007439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3ED1030D-959D-4CEB-9D0D-F1851DCC7389}"/>
                </a:ext>
              </a:extLst>
            </p:cNvPr>
            <p:cNvSpPr/>
            <p:nvPr/>
          </p:nvSpPr>
          <p:spPr>
            <a:xfrm>
              <a:off x="561372" y="2469490"/>
              <a:ext cx="3767560" cy="2276129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4" descr="Fence, Wood, Watercolor, Isolated">
              <a:extLst>
                <a:ext uri="{FF2B5EF4-FFF2-40B4-BE49-F238E27FC236}">
                  <a16:creationId xmlns:a16="http://schemas.microsoft.com/office/drawing/2014/main" id="{18B4628B-EC37-40F7-A8F1-F918ECF103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372" y="2963115"/>
              <a:ext cx="3883306" cy="2513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EA13A4D-699A-4331-8506-3F98BB2795DE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39453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C6102AA-84C6-4341-B092-42A02AE39C6E}"/>
              </a:ext>
            </a:extLst>
          </p:cNvPr>
          <p:cNvSpPr/>
          <p:nvPr/>
        </p:nvSpPr>
        <p:spPr>
          <a:xfrm>
            <a:off x="3871238" y="51723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3F6B70C-5159-4F2B-9DC0-D911CA28A6ED}"/>
              </a:ext>
            </a:extLst>
          </p:cNvPr>
          <p:cNvGraphicFramePr>
            <a:graphicFrameLocks noGrp="1"/>
          </p:cNvGraphicFramePr>
          <p:nvPr/>
        </p:nvGraphicFramePr>
        <p:xfrm>
          <a:off x="5214237" y="5372466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8E188E21-A76B-4BA1-9380-425A8B7D66D1}"/>
              </a:ext>
            </a:extLst>
          </p:cNvPr>
          <p:cNvSpPr/>
          <p:nvPr/>
        </p:nvSpPr>
        <p:spPr>
          <a:xfrm>
            <a:off x="5303884" y="54410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260A0C7-B93C-4594-889F-2D8E90BF0DF5}"/>
              </a:ext>
            </a:extLst>
          </p:cNvPr>
          <p:cNvSpPr/>
          <p:nvPr/>
        </p:nvSpPr>
        <p:spPr>
          <a:xfrm>
            <a:off x="5815901" y="544514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B22E5F8-7A58-4850-8922-421CC1D8BABA}"/>
              </a:ext>
            </a:extLst>
          </p:cNvPr>
          <p:cNvSpPr/>
          <p:nvPr/>
        </p:nvSpPr>
        <p:spPr>
          <a:xfrm>
            <a:off x="8086188" y="51723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07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pictures.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 this time? 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one shows 0?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9403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Well spotted! The second pond shows 0 because it doesn’t have any frogs in.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8B39B73-4943-DF45-8222-3CC7F2F49009}"/>
              </a:ext>
            </a:extLst>
          </p:cNvPr>
          <p:cNvSpPr/>
          <p:nvPr/>
        </p:nvSpPr>
        <p:spPr>
          <a:xfrm>
            <a:off x="5104438" y="2189210"/>
            <a:ext cx="3952411" cy="262227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Let’s show 0 on our 5 frame.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nothing on our 5 frame because there are 0 frogs.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C0074C0A-2300-4CB3-BFAD-1E94D4C608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668055"/>
              </p:ext>
            </p:extLst>
          </p:nvPr>
        </p:nvGraphicFramePr>
        <p:xfrm>
          <a:off x="5294511" y="5190007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58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C0074C0A-2300-4CB3-BFAD-1E94D4C608C3}"/>
              </a:ext>
            </a:extLst>
          </p:cNvPr>
          <p:cNvGraphicFramePr>
            <a:graphicFrameLocks noGrp="1"/>
          </p:cNvGraphicFramePr>
          <p:nvPr/>
        </p:nvGraphicFramePr>
        <p:xfrm>
          <a:off x="5294511" y="5190007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DC937E6-D2D7-469A-96A8-5E97C60C8040}"/>
              </a:ext>
            </a:extLst>
          </p:cNvPr>
          <p:cNvSpPr/>
          <p:nvPr/>
        </p:nvSpPr>
        <p:spPr>
          <a:xfrm>
            <a:off x="8086188" y="4864711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04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other pond has 3 frogs in it.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3 on a 5 frame.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C0074C0A-2300-4CB3-BFAD-1E94D4C608C3}"/>
              </a:ext>
            </a:extLst>
          </p:cNvPr>
          <p:cNvGraphicFramePr>
            <a:graphicFrameLocks noGrp="1"/>
          </p:cNvGraphicFramePr>
          <p:nvPr/>
        </p:nvGraphicFramePr>
        <p:xfrm>
          <a:off x="5294511" y="5190007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DC937E6-D2D7-469A-96A8-5E97C60C8040}"/>
              </a:ext>
            </a:extLst>
          </p:cNvPr>
          <p:cNvSpPr/>
          <p:nvPr/>
        </p:nvSpPr>
        <p:spPr>
          <a:xfrm>
            <a:off x="8086188" y="4864711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85960473-82CF-4284-9E0B-8A043154B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875395"/>
              </p:ext>
            </p:extLst>
          </p:nvPr>
        </p:nvGraphicFramePr>
        <p:xfrm>
          <a:off x="457200" y="522579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9" name="Oval 28">
            <a:extLst>
              <a:ext uri="{FF2B5EF4-FFF2-40B4-BE49-F238E27FC236}">
                <a16:creationId xmlns:a16="http://schemas.microsoft.com/office/drawing/2014/main" id="{BE4C0EBA-499D-4D2D-9D37-7D846DBCD52F}"/>
              </a:ext>
            </a:extLst>
          </p:cNvPr>
          <p:cNvSpPr/>
          <p:nvPr/>
        </p:nvSpPr>
        <p:spPr>
          <a:xfrm>
            <a:off x="546847" y="529438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0E2D10C-1B24-498B-BC75-E4A2A3AA9394}"/>
              </a:ext>
            </a:extLst>
          </p:cNvPr>
          <p:cNvSpPr/>
          <p:nvPr/>
        </p:nvSpPr>
        <p:spPr>
          <a:xfrm>
            <a:off x="1058864" y="52868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6990C5E-5AFE-4212-9B48-896ADFD1F877}"/>
              </a:ext>
            </a:extLst>
          </p:cNvPr>
          <p:cNvSpPr/>
          <p:nvPr/>
        </p:nvSpPr>
        <p:spPr>
          <a:xfrm>
            <a:off x="1560356" y="52868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61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CCD349-CCAA-4E95-8C95-15D885B51121}"/>
              </a:ext>
            </a:extLst>
          </p:cNvPr>
          <p:cNvGrpSpPr/>
          <p:nvPr/>
        </p:nvGrpSpPr>
        <p:grpSpPr>
          <a:xfrm>
            <a:off x="457200" y="2858525"/>
            <a:ext cx="3604550" cy="1807187"/>
            <a:chOff x="358816" y="2693745"/>
            <a:chExt cx="3604550" cy="1807187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E31AC9F-6D9E-456D-93AE-55BCD7ED576D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38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9753FA74-2AA9-4BB0-94C1-11932A7C82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388" name="Picture 4" descr="Frog, Amphibian, Animal, Bug-Eyed, Green">
              <a:extLst>
                <a:ext uri="{FF2B5EF4-FFF2-40B4-BE49-F238E27FC236}">
                  <a16:creationId xmlns:a16="http://schemas.microsoft.com/office/drawing/2014/main" id="{AC621800-ADCB-40CE-9CD6-9FB0807FAF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413" y="3347783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4" descr="Frog, Amphibian, Animal, Bug-Eyed, Green">
              <a:extLst>
                <a:ext uri="{FF2B5EF4-FFF2-40B4-BE49-F238E27FC236}">
                  <a16:creationId xmlns:a16="http://schemas.microsoft.com/office/drawing/2014/main" id="{12480AA9-030D-49BC-9868-41C01C31A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753" y="3069475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Frog, Amphibian, Animal, Bug-Eyed, Green">
              <a:extLst>
                <a:ext uri="{FF2B5EF4-FFF2-40B4-BE49-F238E27FC236}">
                  <a16:creationId xmlns:a16="http://schemas.microsoft.com/office/drawing/2014/main" id="{6914EAE0-366A-453F-9808-BFBA4B2727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5084" y="3660689"/>
              <a:ext cx="776287" cy="629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22194D-3C9A-4CC4-B01A-E51B9F12CC20}"/>
              </a:ext>
            </a:extLst>
          </p:cNvPr>
          <p:cNvGrpSpPr/>
          <p:nvPr/>
        </p:nvGrpSpPr>
        <p:grpSpPr>
          <a:xfrm>
            <a:off x="5158449" y="2822265"/>
            <a:ext cx="3604550" cy="1807187"/>
            <a:chOff x="358816" y="2693745"/>
            <a:chExt cx="3604550" cy="1807187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2EDF7380-960C-4D5D-A26D-F63B3AD6870A}"/>
                </a:ext>
              </a:extLst>
            </p:cNvPr>
            <p:cNvSpPr/>
            <p:nvPr/>
          </p:nvSpPr>
          <p:spPr>
            <a:xfrm>
              <a:off x="358816" y="2693745"/>
              <a:ext cx="3604550" cy="180718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2" descr="Pond, Marsh, Lake, Water, Swamp, Wetland, Nature, Blue">
              <a:extLst>
                <a:ext uri="{FF2B5EF4-FFF2-40B4-BE49-F238E27FC236}">
                  <a16:creationId xmlns:a16="http://schemas.microsoft.com/office/drawing/2014/main" id="{1E2EB7AB-9277-407B-AB4D-380C476B91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16" y="2693746"/>
              <a:ext cx="3582364" cy="1791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C0074C0A-2300-4CB3-BFAD-1E94D4C608C3}"/>
              </a:ext>
            </a:extLst>
          </p:cNvPr>
          <p:cNvGraphicFramePr>
            <a:graphicFrameLocks noGrp="1"/>
          </p:cNvGraphicFramePr>
          <p:nvPr/>
        </p:nvGraphicFramePr>
        <p:xfrm>
          <a:off x="5294511" y="5190007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DC937E6-D2D7-469A-96A8-5E97C60C8040}"/>
              </a:ext>
            </a:extLst>
          </p:cNvPr>
          <p:cNvSpPr/>
          <p:nvPr/>
        </p:nvSpPr>
        <p:spPr>
          <a:xfrm>
            <a:off x="8086188" y="4864711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0A6B7FF-977C-4115-8F90-CC4D3B05A208}"/>
              </a:ext>
            </a:extLst>
          </p:cNvPr>
          <p:cNvSpPr/>
          <p:nvPr/>
        </p:nvSpPr>
        <p:spPr>
          <a:xfrm>
            <a:off x="3428535" y="487003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2D79FBE-1AB0-4E19-8BEB-5D71AF13B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065296"/>
              </p:ext>
            </p:extLst>
          </p:nvPr>
        </p:nvGraphicFramePr>
        <p:xfrm>
          <a:off x="457200" y="522579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34" name="Oval 33">
            <a:extLst>
              <a:ext uri="{FF2B5EF4-FFF2-40B4-BE49-F238E27FC236}">
                <a16:creationId xmlns:a16="http://schemas.microsoft.com/office/drawing/2014/main" id="{06BF06C7-1865-45F3-B1EC-7F12517C5BD2}"/>
              </a:ext>
            </a:extLst>
          </p:cNvPr>
          <p:cNvSpPr/>
          <p:nvPr/>
        </p:nvSpPr>
        <p:spPr>
          <a:xfrm>
            <a:off x="546847" y="529438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33330DE-B449-4B1D-B033-2A4446FEC770}"/>
              </a:ext>
            </a:extLst>
          </p:cNvPr>
          <p:cNvSpPr/>
          <p:nvPr/>
        </p:nvSpPr>
        <p:spPr>
          <a:xfrm>
            <a:off x="1058864" y="52868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27FD1C9-1E0E-4F82-9645-70C9D4C4029A}"/>
              </a:ext>
            </a:extLst>
          </p:cNvPr>
          <p:cNvSpPr/>
          <p:nvPr/>
        </p:nvSpPr>
        <p:spPr>
          <a:xfrm>
            <a:off x="1560356" y="528689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49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pictures.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 this time? 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one shows 0?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900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second picture shows 0 because there aren’t any children on the bus.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bus is empty.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20E8465-30EA-944D-B1DF-96C6E335CA6D}"/>
              </a:ext>
            </a:extLst>
          </p:cNvPr>
          <p:cNvSpPr/>
          <p:nvPr/>
        </p:nvSpPr>
        <p:spPr>
          <a:xfrm>
            <a:off x="4572000" y="2327545"/>
            <a:ext cx="4278086" cy="29914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11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0 on a 5 frame like this.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D350CE-B65D-4AE1-A7F9-E1C9766757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510249"/>
              </p:ext>
            </p:extLst>
          </p:nvPr>
        </p:nvGraphicFramePr>
        <p:xfrm>
          <a:off x="5052239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556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0.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D350CE-B65D-4AE1-A7F9-E1C97667577A}"/>
              </a:ext>
            </a:extLst>
          </p:cNvPr>
          <p:cNvGraphicFramePr>
            <a:graphicFrameLocks noGrp="1"/>
          </p:cNvGraphicFramePr>
          <p:nvPr/>
        </p:nvGraphicFramePr>
        <p:xfrm>
          <a:off x="5052239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BC7A9D-E0A1-41D5-A847-3C47DA2C9086}"/>
              </a:ext>
            </a:extLst>
          </p:cNvPr>
          <p:cNvSpPr/>
          <p:nvPr/>
        </p:nvSpPr>
        <p:spPr>
          <a:xfrm>
            <a:off x="7884666" y="486086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7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children are on the other bus?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D350CE-B65D-4AE1-A7F9-E1C97667577A}"/>
              </a:ext>
            </a:extLst>
          </p:cNvPr>
          <p:cNvGraphicFramePr>
            <a:graphicFrameLocks noGrp="1"/>
          </p:cNvGraphicFramePr>
          <p:nvPr/>
        </p:nvGraphicFramePr>
        <p:xfrm>
          <a:off x="5052239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BC7A9D-E0A1-41D5-A847-3C47DA2C9086}"/>
              </a:ext>
            </a:extLst>
          </p:cNvPr>
          <p:cNvSpPr/>
          <p:nvPr/>
        </p:nvSpPr>
        <p:spPr>
          <a:xfrm>
            <a:off x="7884666" y="486086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8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5 children on the other bus.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this on a 5 frame like this.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D350CE-B65D-4AE1-A7F9-E1C97667577A}"/>
              </a:ext>
            </a:extLst>
          </p:cNvPr>
          <p:cNvGraphicFramePr>
            <a:graphicFrameLocks noGrp="1"/>
          </p:cNvGraphicFramePr>
          <p:nvPr/>
        </p:nvGraphicFramePr>
        <p:xfrm>
          <a:off x="5052239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BC7A9D-E0A1-41D5-A847-3C47DA2C9086}"/>
              </a:ext>
            </a:extLst>
          </p:cNvPr>
          <p:cNvSpPr/>
          <p:nvPr/>
        </p:nvSpPr>
        <p:spPr>
          <a:xfrm>
            <a:off x="7884666" y="486086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165B7A6-288B-4553-8042-B3DDE09C43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527995"/>
              </p:ext>
            </p:extLst>
          </p:nvPr>
        </p:nvGraphicFramePr>
        <p:xfrm>
          <a:off x="591587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ECFAE6B0-34DC-4A2B-86FB-712301B55034}"/>
              </a:ext>
            </a:extLst>
          </p:cNvPr>
          <p:cNvSpPr/>
          <p:nvPr/>
        </p:nvSpPr>
        <p:spPr>
          <a:xfrm>
            <a:off x="672708" y="51011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F10FF21-1E45-4C59-9E2B-8044B4C1EC02}"/>
              </a:ext>
            </a:extLst>
          </p:cNvPr>
          <p:cNvSpPr/>
          <p:nvPr/>
        </p:nvSpPr>
        <p:spPr>
          <a:xfrm>
            <a:off x="1184725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E5B5357-5B95-4D7C-9F07-1FB487D85807}"/>
              </a:ext>
            </a:extLst>
          </p:cNvPr>
          <p:cNvSpPr/>
          <p:nvPr/>
        </p:nvSpPr>
        <p:spPr>
          <a:xfrm>
            <a:off x="1686217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EBF36BF-D911-4F7E-A1FF-D2E4B79B445A}"/>
              </a:ext>
            </a:extLst>
          </p:cNvPr>
          <p:cNvSpPr/>
          <p:nvPr/>
        </p:nvSpPr>
        <p:spPr>
          <a:xfrm>
            <a:off x="2219363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53BE13E-192F-46D1-BDE3-6373FF608513}"/>
              </a:ext>
            </a:extLst>
          </p:cNvPr>
          <p:cNvSpPr/>
          <p:nvPr/>
        </p:nvSpPr>
        <p:spPr>
          <a:xfrm>
            <a:off x="2731380" y="51011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25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23554" name="Picture 2" descr="Bus, Transport, London, Red, Funny">
            <a:extLst>
              <a:ext uri="{FF2B5EF4-FFF2-40B4-BE49-F238E27FC236}">
                <a16:creationId xmlns:a16="http://schemas.microsoft.com/office/drawing/2014/main" id="{718D5D03-3F1C-46ED-835E-B4DE59D35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, Transport, London, Red, Funny">
            <a:extLst>
              <a:ext uri="{FF2B5EF4-FFF2-40B4-BE49-F238E27FC236}">
                <a16:creationId xmlns:a16="http://schemas.microsoft.com/office/drawing/2014/main" id="{164FC8B8-0A85-480C-855E-98470B5C4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181" y="2801922"/>
            <a:ext cx="3436877" cy="19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oogle Shape;1293;p28">
            <a:extLst>
              <a:ext uri="{FF2B5EF4-FFF2-40B4-BE49-F238E27FC236}">
                <a16:creationId xmlns:a16="http://schemas.microsoft.com/office/drawing/2014/main" id="{9AC653C2-4F74-4F9D-B4C5-00FD1FA6FF0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3049" y="3429000"/>
            <a:ext cx="417252" cy="428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94;p28">
            <a:extLst>
              <a:ext uri="{FF2B5EF4-FFF2-40B4-BE49-F238E27FC236}">
                <a16:creationId xmlns:a16="http://schemas.microsoft.com/office/drawing/2014/main" id="{83809629-3E95-4633-9522-C48F35535DF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8408" y="3370276"/>
            <a:ext cx="527809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96;p28">
            <a:extLst>
              <a:ext uri="{FF2B5EF4-FFF2-40B4-BE49-F238E27FC236}">
                <a16:creationId xmlns:a16="http://schemas.microsoft.com/office/drawing/2014/main" id="{707BAC2E-A641-472B-8658-7450790D2FA8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97881" y="3389151"/>
            <a:ext cx="447279" cy="449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97;p28">
            <a:extLst>
              <a:ext uri="{FF2B5EF4-FFF2-40B4-BE49-F238E27FC236}">
                <a16:creationId xmlns:a16="http://schemas.microsoft.com/office/drawing/2014/main" id="{3CC0C787-2DBE-4268-BEFC-E8E6ECBC34C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96824" y="3389151"/>
            <a:ext cx="557836" cy="468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311;p28">
            <a:extLst>
              <a:ext uri="{FF2B5EF4-FFF2-40B4-BE49-F238E27FC236}">
                <a16:creationId xmlns:a16="http://schemas.microsoft.com/office/drawing/2014/main" id="{D910C8E6-827C-46DC-9F03-47A49E46F08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73567" y="3370276"/>
            <a:ext cx="521355" cy="45450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D350CE-B65D-4AE1-A7F9-E1C97667577A}"/>
              </a:ext>
            </a:extLst>
          </p:cNvPr>
          <p:cNvGraphicFramePr>
            <a:graphicFrameLocks noGrp="1"/>
          </p:cNvGraphicFramePr>
          <p:nvPr/>
        </p:nvGraphicFramePr>
        <p:xfrm>
          <a:off x="5052239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FBC7A9D-E0A1-41D5-A847-3C47DA2C9086}"/>
              </a:ext>
            </a:extLst>
          </p:cNvPr>
          <p:cNvSpPr/>
          <p:nvPr/>
        </p:nvSpPr>
        <p:spPr>
          <a:xfrm>
            <a:off x="7884666" y="486086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F05A6E0A-DB9C-4FE2-B3A3-EDAA4B512849}"/>
              </a:ext>
            </a:extLst>
          </p:cNvPr>
          <p:cNvSpPr/>
          <p:nvPr/>
        </p:nvSpPr>
        <p:spPr>
          <a:xfrm>
            <a:off x="3423397" y="486086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4E18B9FB-7E69-4309-B916-B98A2979BA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58308"/>
              </p:ext>
            </p:extLst>
          </p:nvPr>
        </p:nvGraphicFramePr>
        <p:xfrm>
          <a:off x="590970" y="5046184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36" name="Oval 35">
            <a:extLst>
              <a:ext uri="{FF2B5EF4-FFF2-40B4-BE49-F238E27FC236}">
                <a16:creationId xmlns:a16="http://schemas.microsoft.com/office/drawing/2014/main" id="{883917CE-7EA0-4C38-A215-874C77B02101}"/>
              </a:ext>
            </a:extLst>
          </p:cNvPr>
          <p:cNvSpPr/>
          <p:nvPr/>
        </p:nvSpPr>
        <p:spPr>
          <a:xfrm>
            <a:off x="672091" y="51011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ACDBE06-7CD1-45DC-B48A-49CFDBA44A9B}"/>
              </a:ext>
            </a:extLst>
          </p:cNvPr>
          <p:cNvSpPr/>
          <p:nvPr/>
        </p:nvSpPr>
        <p:spPr>
          <a:xfrm>
            <a:off x="1184108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24BCE04-7023-4B21-94F9-62B1D918827A}"/>
              </a:ext>
            </a:extLst>
          </p:cNvPr>
          <p:cNvSpPr/>
          <p:nvPr/>
        </p:nvSpPr>
        <p:spPr>
          <a:xfrm>
            <a:off x="1685600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D7E854A-26B7-48BA-8870-351139C34FC9}"/>
              </a:ext>
            </a:extLst>
          </p:cNvPr>
          <p:cNvSpPr/>
          <p:nvPr/>
        </p:nvSpPr>
        <p:spPr>
          <a:xfrm>
            <a:off x="2218746" y="509362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2849D3A-B454-484D-A23C-B5424FD9DC55}"/>
              </a:ext>
            </a:extLst>
          </p:cNvPr>
          <p:cNvSpPr/>
          <p:nvPr/>
        </p:nvSpPr>
        <p:spPr>
          <a:xfrm>
            <a:off x="2730763" y="510110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87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one last set of pictures.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 this time? 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one shows 0?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15" name="Picture 49" descr="Castle, Medieval, Turrets, Architecture, Old, Ancient">
            <a:extLst>
              <a:ext uri="{FF2B5EF4-FFF2-40B4-BE49-F238E27FC236}">
                <a16:creationId xmlns:a16="http://schemas.microsoft.com/office/drawing/2014/main" id="{52CE7DDD-D44F-2746-A344-14BD4981B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FA848C5-0DBE-124B-AB3D-3B657D05D919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17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8C32541-BE2D-134A-9A39-60AEBAA79F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51" descr="Princess, Crown, Kingdom, Queen">
              <a:extLst>
                <a:ext uri="{FF2B5EF4-FFF2-40B4-BE49-F238E27FC236}">
                  <a16:creationId xmlns:a16="http://schemas.microsoft.com/office/drawing/2014/main" id="{8B490881-FEC3-3D40-9F2E-2D5BB7571D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264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first picture shows 0 because there isn’t anyone at the castle.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7EFF720-6F81-7B40-B49B-08CB03A2ED1D}"/>
              </a:ext>
            </a:extLst>
          </p:cNvPr>
          <p:cNvSpPr/>
          <p:nvPr/>
        </p:nvSpPr>
        <p:spPr>
          <a:xfrm>
            <a:off x="293914" y="2222769"/>
            <a:ext cx="4278086" cy="299148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7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that on a 5 frame like this.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Our 5 frame is empty because there is nobody in the castle.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6C66781-1B58-45BF-95F2-D7B54AC8BB0F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319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6C66781-1B58-45BF-95F2-D7B54AC8BB0F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C975E8-AE6C-4FAD-B6B7-8F204DD9CFE0}"/>
              </a:ext>
            </a:extLst>
          </p:cNvPr>
          <p:cNvSpPr/>
          <p:nvPr/>
        </p:nvSpPr>
        <p:spPr>
          <a:xfrm>
            <a:off x="3878366" y="48497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64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people are in the other castle?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6C66781-1B58-45BF-95F2-D7B54AC8BB0F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C975E8-AE6C-4FAD-B6B7-8F204DD9CFE0}"/>
              </a:ext>
            </a:extLst>
          </p:cNvPr>
          <p:cNvSpPr/>
          <p:nvPr/>
        </p:nvSpPr>
        <p:spPr>
          <a:xfrm>
            <a:off x="3878366" y="48497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05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1.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can show that on our 5 frame.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6C66781-1B58-45BF-95F2-D7B54AC8BB0F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C975E8-AE6C-4FAD-B6B7-8F204DD9CFE0}"/>
              </a:ext>
            </a:extLst>
          </p:cNvPr>
          <p:cNvSpPr/>
          <p:nvPr/>
        </p:nvSpPr>
        <p:spPr>
          <a:xfrm>
            <a:off x="3878366" y="48497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370E9BA-B3EC-46EA-ACDF-8E55C76E9D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42245"/>
              </p:ext>
            </p:extLst>
          </p:nvPr>
        </p:nvGraphicFramePr>
        <p:xfrm>
          <a:off x="5431676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Oval 18">
            <a:extLst>
              <a:ext uri="{FF2B5EF4-FFF2-40B4-BE49-F238E27FC236}">
                <a16:creationId xmlns:a16="http://schemas.microsoft.com/office/drawing/2014/main" id="{9236851C-FBC8-4956-BA9E-4461F09F7858}"/>
              </a:ext>
            </a:extLst>
          </p:cNvPr>
          <p:cNvSpPr/>
          <p:nvPr/>
        </p:nvSpPr>
        <p:spPr>
          <a:xfrm>
            <a:off x="5521323" y="528894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7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pic>
        <p:nvPicPr>
          <p:cNvPr id="63" name="Picture 49" descr="Castle, Medieval, Turrets, Architecture, Old, Ancient">
            <a:extLst>
              <a:ext uri="{FF2B5EF4-FFF2-40B4-BE49-F238E27FC236}">
                <a16:creationId xmlns:a16="http://schemas.microsoft.com/office/drawing/2014/main" id="{A308B2F9-4235-422E-BFEC-D088D4DFC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" y="2379773"/>
            <a:ext cx="3439886" cy="257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3B93398-449F-401B-ABFE-7AAFFC492A66}"/>
              </a:ext>
            </a:extLst>
          </p:cNvPr>
          <p:cNvGrpSpPr/>
          <p:nvPr/>
        </p:nvGrpSpPr>
        <p:grpSpPr>
          <a:xfrm>
            <a:off x="5150763" y="2379773"/>
            <a:ext cx="3439886" cy="2685388"/>
            <a:chOff x="457200" y="2318658"/>
            <a:chExt cx="3439886" cy="2685388"/>
          </a:xfrm>
        </p:grpSpPr>
        <p:pic>
          <p:nvPicPr>
            <p:cNvPr id="29745" name="Picture 49" descr="Castle, Medieval, Turrets, Architecture, Old, Ancient">
              <a:extLst>
                <a:ext uri="{FF2B5EF4-FFF2-40B4-BE49-F238E27FC236}">
                  <a16:creationId xmlns:a16="http://schemas.microsoft.com/office/drawing/2014/main" id="{47AFA7A8-C32E-4E73-90A0-49B99EAE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2318658"/>
              <a:ext cx="3439886" cy="2579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47" name="Picture 51" descr="Princess, Crown, Kingdom, Queen">
              <a:extLst>
                <a:ext uri="{FF2B5EF4-FFF2-40B4-BE49-F238E27FC236}">
                  <a16:creationId xmlns:a16="http://schemas.microsoft.com/office/drawing/2014/main" id="{3097CBF1-A9E0-49F9-B79A-E96C1318B8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05000" y="3852882"/>
              <a:ext cx="589125" cy="1151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6C66781-1B58-45BF-95F2-D7B54AC8BB0F}"/>
              </a:ext>
            </a:extLst>
          </p:cNvPr>
          <p:cNvGraphicFramePr>
            <a:graphicFrameLocks noGrp="1"/>
          </p:cNvGraphicFramePr>
          <p:nvPr/>
        </p:nvGraphicFramePr>
        <p:xfrm>
          <a:off x="977154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FC975E8-AE6C-4FAD-B6B7-8F204DD9CFE0}"/>
              </a:ext>
            </a:extLst>
          </p:cNvPr>
          <p:cNvSpPr/>
          <p:nvPr/>
        </p:nvSpPr>
        <p:spPr>
          <a:xfrm>
            <a:off x="3878366" y="48497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370E9BA-B3EC-46EA-ACDF-8E55C76E9D9A}"/>
              </a:ext>
            </a:extLst>
          </p:cNvPr>
          <p:cNvGraphicFramePr>
            <a:graphicFrameLocks noGrp="1"/>
          </p:cNvGraphicFramePr>
          <p:nvPr/>
        </p:nvGraphicFramePr>
        <p:xfrm>
          <a:off x="5431676" y="5220355"/>
          <a:ext cx="2581980" cy="49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396">
                  <a:extLst>
                    <a:ext uri="{9D8B030D-6E8A-4147-A177-3AD203B41FA5}">
                      <a16:colId xmlns:a16="http://schemas.microsoft.com/office/drawing/2014/main" val="1089884855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867941349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2130834717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908993078"/>
                    </a:ext>
                  </a:extLst>
                </a:gridCol>
                <a:gridCol w="516396">
                  <a:extLst>
                    <a:ext uri="{9D8B030D-6E8A-4147-A177-3AD203B41FA5}">
                      <a16:colId xmlns:a16="http://schemas.microsoft.com/office/drawing/2014/main" val="4081450278"/>
                    </a:ext>
                  </a:extLst>
                </a:gridCol>
              </a:tblGrid>
              <a:tr h="4971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326739"/>
                  </a:ext>
                </a:extLst>
              </a:tr>
            </a:tbl>
          </a:graphicData>
        </a:graphic>
      </p:graphicFrame>
      <p:sp>
        <p:nvSpPr>
          <p:cNvPr id="19" name="Oval 18">
            <a:extLst>
              <a:ext uri="{FF2B5EF4-FFF2-40B4-BE49-F238E27FC236}">
                <a16:creationId xmlns:a16="http://schemas.microsoft.com/office/drawing/2014/main" id="{9236851C-FBC8-4956-BA9E-4461F09F7858}"/>
              </a:ext>
            </a:extLst>
          </p:cNvPr>
          <p:cNvSpPr/>
          <p:nvPr/>
        </p:nvSpPr>
        <p:spPr>
          <a:xfrm>
            <a:off x="5521323" y="528894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C675DEAC-3F1D-465E-B579-FE2C49ACEE79}"/>
              </a:ext>
            </a:extLst>
          </p:cNvPr>
          <p:cNvSpPr/>
          <p:nvPr/>
        </p:nvSpPr>
        <p:spPr>
          <a:xfrm>
            <a:off x="8276913" y="484971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86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996674"/>
            <a:ext cx="83058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are the activities that you can do.</a:t>
            </a:r>
            <a:endParaRPr lang="en-US" sz="240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9867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802916" y="332933"/>
            <a:ext cx="5749290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Your turn!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82BDB5-0937-4622-9F1F-EFC6747680E3}"/>
              </a:ext>
            </a:extLst>
          </p:cNvPr>
          <p:cNvSpPr txBox="1"/>
          <p:nvPr/>
        </p:nvSpPr>
        <p:spPr>
          <a:xfrm>
            <a:off x="685263" y="1560921"/>
            <a:ext cx="7773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Can you sort the cards into those that show 0 and those that show more than 0?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169B48-BBD3-AF49-9F74-53782A570E80}"/>
              </a:ext>
            </a:extLst>
          </p:cNvPr>
          <p:cNvSpPr txBox="1"/>
          <p:nvPr/>
        </p:nvSpPr>
        <p:spPr>
          <a:xfrm>
            <a:off x="768715" y="4281417"/>
            <a:ext cx="7606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Look at the pictures on your sheet and count how many objects are in each set. </a:t>
            </a:r>
          </a:p>
          <a:p>
            <a:pPr algn="ctr"/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Circle the pictures that show 0.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FD8FA7C-148F-1342-80D2-BE00EA65ED95}"/>
              </a:ext>
            </a:extLst>
          </p:cNvPr>
          <p:cNvSpPr txBox="1"/>
          <p:nvPr/>
        </p:nvSpPr>
        <p:spPr>
          <a:xfrm>
            <a:off x="3678043" y="265045"/>
            <a:ext cx="278409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Representing Zero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B0BC471-356A-4084-8DC2-E462E3B9E454}"/>
              </a:ext>
            </a:extLst>
          </p:cNvPr>
          <p:cNvGrpSpPr/>
          <p:nvPr/>
        </p:nvGrpSpPr>
        <p:grpSpPr>
          <a:xfrm>
            <a:off x="3038355" y="1994405"/>
            <a:ext cx="3067290" cy="2050590"/>
            <a:chOff x="2677800" y="2246334"/>
            <a:chExt cx="3067290" cy="205059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D5A5BC5-D236-4528-B0BB-729848BE7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77800" y="2496924"/>
              <a:ext cx="1350000" cy="1800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4C30638-903B-4FF0-BF03-FF9709665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95090" y="2496924"/>
              <a:ext cx="1350000" cy="1800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C54DF0E-88D3-465B-9021-4399699265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60734" y="2246334"/>
              <a:ext cx="1350000" cy="1800000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EA4A2E9B-28F9-4596-BC50-AF6BF65C91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4206" y="5008351"/>
            <a:ext cx="996923" cy="144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ECF2AFF-66DE-4EC9-8B4E-4CF6B3D1E3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3761" y="4843643"/>
            <a:ext cx="996923" cy="1440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1102123-DFE4-470A-9F6F-F6F1B4E7BA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0645" y="4843643"/>
            <a:ext cx="996923" cy="144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1697BDB-DED2-443D-B355-A439B7584E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7148" y="5008351"/>
            <a:ext cx="996923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27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2889A1-CA1F-4BC7-A993-0886CA14127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3EF8A4-F061-4DB3-A24A-FF64A69907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E39397-8090-4545-8831-E9F2FD122180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2e4141b8-ba4b-4477-983f-eb5db60c3d93"/>
    <ds:schemaRef ds:uri="http://schemas.openxmlformats.org/package/2006/metadata/core-properties"/>
    <ds:schemaRef ds:uri="34065338-c6cf-4cb6-a52c-7e89135bdf8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12362</TotalTime>
  <Words>1240</Words>
  <Application>Microsoft Office PowerPoint</Application>
  <PresentationFormat>On-screen Show (4:3)</PresentationFormat>
  <Paragraphs>354</Paragraphs>
  <Slides>57</Slides>
  <Notes>52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57</vt:i4>
      </vt:variant>
    </vt:vector>
  </HeadingPairs>
  <TitlesOfParts>
    <vt:vector size="68" baseType="lpstr">
      <vt:lpstr>Arial</vt:lpstr>
      <vt:lpstr>Calibri</vt:lpstr>
      <vt:lpstr>Calibri Light</vt:lpstr>
      <vt:lpstr>Master The Curriculum</vt:lpstr>
      <vt:lpstr>Sassoon Infant Std</vt:lpstr>
      <vt:lpstr>Office Theme</vt:lpstr>
      <vt:lpstr>2_Custom Design</vt:lpstr>
      <vt:lpstr>3_Custom Design</vt:lpstr>
      <vt:lpstr>4_Custom Design</vt:lpstr>
      <vt:lpstr>5_Custom Design</vt:lpstr>
      <vt:lpstr>Custom Design</vt:lpstr>
      <vt:lpstr>PowerPoint Presentation</vt:lpstr>
      <vt:lpstr>Lesson 2: How Many? Representing Zero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Shauleen Johnson</dc:creator>
  <cp:lastModifiedBy>Deanna Coe</cp:lastModifiedBy>
  <cp:revision>3408</cp:revision>
  <cp:lastPrinted>2021-10-18T20:42:56Z</cp:lastPrinted>
  <dcterms:created xsi:type="dcterms:W3CDTF">2018-03-04T23:19:08Z</dcterms:created>
  <dcterms:modified xsi:type="dcterms:W3CDTF">2022-01-21T16:25:29Z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