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7"/>
  </p:notesMasterIdLst>
  <p:handoutMasterIdLst>
    <p:handoutMasterId r:id="rId18"/>
  </p:handoutMasterIdLst>
  <p:sldIdLst>
    <p:sldId id="256" r:id="rId5"/>
    <p:sldId id="273" r:id="rId6"/>
    <p:sldId id="257" r:id="rId7"/>
    <p:sldId id="274" r:id="rId8"/>
    <p:sldId id="258" r:id="rId9"/>
    <p:sldId id="269" r:id="rId10"/>
    <p:sldId id="260" r:id="rId11"/>
    <p:sldId id="264" r:id="rId12"/>
    <p:sldId id="267" r:id="rId13"/>
    <p:sldId id="261" r:id="rId14"/>
    <p:sldId id="272" r:id="rId15"/>
    <p:sldId id="268" r:id="rId16"/>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D97D6C9-35CC-1BDA-2E4E-621D93C040D5}" v="43" dt="2022-09-15T11:43:42.10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3" d="100"/>
          <a:sy n="83" d="100"/>
        </p:scale>
        <p:origin x="1450" y="67"/>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56" d="100"/>
          <a:sy n="56" d="100"/>
        </p:scale>
        <p:origin x="-2886" y="-84"/>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 Dineen" userId="S::m.dineen@cheapsideschool.org.uk::eb4cc8d1-fa97-4958-ad0a-c301fe631c5d" providerId="AD" clId="Web-{BD97D6C9-35CC-1BDA-2E4E-621D93C040D5}"/>
    <pc:docChg chg="addSld modSld">
      <pc:chgData name="M. Dineen" userId="S::m.dineen@cheapsideschool.org.uk::eb4cc8d1-fa97-4958-ad0a-c301fe631c5d" providerId="AD" clId="Web-{BD97D6C9-35CC-1BDA-2E4E-621D93C040D5}" dt="2022-09-15T11:43:42.108" v="29" actId="1076"/>
      <pc:docMkLst>
        <pc:docMk/>
      </pc:docMkLst>
      <pc:sldChg chg="addSp delSp modSp new mod setBg">
        <pc:chgData name="M. Dineen" userId="S::m.dineen@cheapsideschool.org.uk::eb4cc8d1-fa97-4958-ad0a-c301fe631c5d" providerId="AD" clId="Web-{BD97D6C9-35CC-1BDA-2E4E-621D93C040D5}" dt="2022-09-15T11:43:42.108" v="29" actId="1076"/>
        <pc:sldMkLst>
          <pc:docMk/>
          <pc:sldMk cId="3381866685" sldId="274"/>
        </pc:sldMkLst>
        <pc:spChg chg="del mod">
          <ac:chgData name="M. Dineen" userId="S::m.dineen@cheapsideschool.org.uk::eb4cc8d1-fa97-4958-ad0a-c301fe631c5d" providerId="AD" clId="Web-{BD97D6C9-35CC-1BDA-2E4E-621D93C040D5}" dt="2022-09-15T11:42:46.669" v="5"/>
          <ac:spMkLst>
            <pc:docMk/>
            <pc:sldMk cId="3381866685" sldId="274"/>
            <ac:spMk id="2" creationId="{DAAA1FEB-0005-78D1-4AB5-082AFE7751FC}"/>
          </ac:spMkLst>
        </pc:spChg>
        <pc:spChg chg="del">
          <ac:chgData name="M. Dineen" userId="S::m.dineen@cheapsideschool.org.uk::eb4cc8d1-fa97-4958-ad0a-c301fe631c5d" providerId="AD" clId="Web-{BD97D6C9-35CC-1BDA-2E4E-621D93C040D5}" dt="2022-09-15T11:42:18.918" v="1"/>
          <ac:spMkLst>
            <pc:docMk/>
            <pc:sldMk cId="3381866685" sldId="274"/>
            <ac:spMk id="3" creationId="{7A401DE5-ABCC-545F-BB22-B00A82A2122E}"/>
          </ac:spMkLst>
        </pc:spChg>
        <pc:spChg chg="add mod">
          <ac:chgData name="M. Dineen" userId="S::m.dineen@cheapsideschool.org.uk::eb4cc8d1-fa97-4958-ad0a-c301fe631c5d" providerId="AD" clId="Web-{BD97D6C9-35CC-1BDA-2E4E-621D93C040D5}" dt="2022-09-15T11:43:38.577" v="28" actId="20577"/>
          <ac:spMkLst>
            <pc:docMk/>
            <pc:sldMk cId="3381866685" sldId="274"/>
            <ac:spMk id="5" creationId="{6C668775-5BFC-A89A-D95C-73E298BF30FB}"/>
          </ac:spMkLst>
        </pc:spChg>
        <pc:picChg chg="add mod">
          <ac:chgData name="M. Dineen" userId="S::m.dineen@cheapsideschool.org.uk::eb4cc8d1-fa97-4958-ad0a-c301fe631c5d" providerId="AD" clId="Web-{BD97D6C9-35CC-1BDA-2E4E-621D93C040D5}" dt="2022-09-15T11:43:42.108" v="29" actId="1076"/>
          <ac:picMkLst>
            <pc:docMk/>
            <pc:sldMk cId="3381866685" sldId="274"/>
            <ac:picMk id="4" creationId="{5D74F48F-D106-42B5-ADF2-21E242F9592D}"/>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71337ECE-2575-4ED1-B550-59E1BD78B897}" type="datetimeFigureOut">
              <a:rPr lang="en-GB" smtClean="0"/>
              <a:t>10/09/2024</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2EB8894B-4A78-4D9C-80EB-E7018A5492DE}" type="slidenum">
              <a:rPr lang="en-GB" smtClean="0"/>
              <a:t>‹#›</a:t>
            </a:fld>
            <a:endParaRPr lang="en-GB"/>
          </a:p>
        </p:txBody>
      </p:sp>
    </p:spTree>
    <p:extLst>
      <p:ext uri="{BB962C8B-B14F-4D97-AF65-F5344CB8AC3E}">
        <p14:creationId xmlns:p14="http://schemas.microsoft.com/office/powerpoint/2010/main" val="30020361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9E00AAED-2499-4C5F-B6A8-9AA2577B4920}" type="datetimeFigureOut">
              <a:rPr lang="en-GB" smtClean="0"/>
              <a:t>10/09/2024</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C1E13AA1-E161-4371-B7DC-678D685922B2}" type="slidenum">
              <a:rPr lang="en-GB" smtClean="0"/>
              <a:t>‹#›</a:t>
            </a:fld>
            <a:endParaRPr lang="en-GB"/>
          </a:p>
        </p:txBody>
      </p:sp>
    </p:spTree>
    <p:extLst>
      <p:ext uri="{BB962C8B-B14F-4D97-AF65-F5344CB8AC3E}">
        <p14:creationId xmlns:p14="http://schemas.microsoft.com/office/powerpoint/2010/main" val="21710771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1E13AA1-E161-4371-B7DC-678D685922B2}" type="slidenum">
              <a:rPr lang="en-GB" smtClean="0"/>
              <a:t>1</a:t>
            </a:fld>
            <a:endParaRPr lang="en-GB"/>
          </a:p>
        </p:txBody>
      </p:sp>
    </p:spTree>
    <p:extLst>
      <p:ext uri="{BB962C8B-B14F-4D97-AF65-F5344CB8AC3E}">
        <p14:creationId xmlns:p14="http://schemas.microsoft.com/office/powerpoint/2010/main" val="9242587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a:t>
            </a:r>
            <a:r>
              <a:rPr lang="en-GB" baseline="0" dirty="0"/>
              <a:t> would say 9:00 and I’d also say that the register closes at 9:05</a:t>
            </a:r>
            <a:endParaRPr lang="en-GB" dirty="0"/>
          </a:p>
        </p:txBody>
      </p:sp>
      <p:sp>
        <p:nvSpPr>
          <p:cNvPr id="4" name="Slide Number Placeholder 3"/>
          <p:cNvSpPr>
            <a:spLocks noGrp="1"/>
          </p:cNvSpPr>
          <p:nvPr>
            <p:ph type="sldNum" sz="quarter" idx="10"/>
          </p:nvPr>
        </p:nvSpPr>
        <p:spPr/>
        <p:txBody>
          <a:bodyPr/>
          <a:lstStyle/>
          <a:p>
            <a:fld id="{C1E13AA1-E161-4371-B7DC-678D685922B2}" type="slidenum">
              <a:rPr lang="en-GB" smtClean="0"/>
              <a:t>2</a:t>
            </a:fld>
            <a:endParaRPr lang="en-GB"/>
          </a:p>
        </p:txBody>
      </p:sp>
    </p:spTree>
    <p:extLst>
      <p:ext uri="{BB962C8B-B14F-4D97-AF65-F5344CB8AC3E}">
        <p14:creationId xmlns:p14="http://schemas.microsoft.com/office/powerpoint/2010/main" val="22619385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a:t>
            </a:r>
            <a:r>
              <a:rPr lang="en-GB" baseline="0" dirty="0"/>
              <a:t> think perhaps don’t use quite so many colours – it’s not quite clear why the colours are different from each other and it’s a bit confusing.  Also, focused has just one s.  Thursday is Singing or Makaton Assembly – I would also add that Wednesday is vicar’s assembly.</a:t>
            </a:r>
            <a:endParaRPr lang="en-GB" dirty="0"/>
          </a:p>
        </p:txBody>
      </p:sp>
      <p:sp>
        <p:nvSpPr>
          <p:cNvPr id="4" name="Slide Number Placeholder 3"/>
          <p:cNvSpPr>
            <a:spLocks noGrp="1"/>
          </p:cNvSpPr>
          <p:nvPr>
            <p:ph type="sldNum" sz="quarter" idx="10"/>
          </p:nvPr>
        </p:nvSpPr>
        <p:spPr/>
        <p:txBody>
          <a:bodyPr/>
          <a:lstStyle/>
          <a:p>
            <a:fld id="{C1E13AA1-E161-4371-B7DC-678D685922B2}" type="slidenum">
              <a:rPr lang="en-GB" smtClean="0"/>
              <a:t>3</a:t>
            </a:fld>
            <a:endParaRPr lang="en-GB"/>
          </a:p>
        </p:txBody>
      </p:sp>
    </p:spTree>
    <p:extLst>
      <p:ext uri="{BB962C8B-B14F-4D97-AF65-F5344CB8AC3E}">
        <p14:creationId xmlns:p14="http://schemas.microsoft.com/office/powerpoint/2010/main" val="1265359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Add that there is a second book they can bring home which</a:t>
            </a:r>
            <a:r>
              <a:rPr lang="en-GB" baseline="0" dirty="0"/>
              <a:t> is their reading for pleasure choice.</a:t>
            </a:r>
            <a:endParaRPr lang="en-GB" dirty="0"/>
          </a:p>
        </p:txBody>
      </p:sp>
      <p:sp>
        <p:nvSpPr>
          <p:cNvPr id="4" name="Slide Number Placeholder 3"/>
          <p:cNvSpPr>
            <a:spLocks noGrp="1"/>
          </p:cNvSpPr>
          <p:nvPr>
            <p:ph type="sldNum" sz="quarter" idx="10"/>
          </p:nvPr>
        </p:nvSpPr>
        <p:spPr/>
        <p:txBody>
          <a:bodyPr/>
          <a:lstStyle/>
          <a:p>
            <a:fld id="{C1E13AA1-E161-4371-B7DC-678D685922B2}" type="slidenum">
              <a:rPr lang="en-GB" smtClean="0"/>
              <a:t>5</a:t>
            </a:fld>
            <a:endParaRPr lang="en-GB"/>
          </a:p>
        </p:txBody>
      </p:sp>
    </p:spTree>
    <p:extLst>
      <p:ext uri="{BB962C8B-B14F-4D97-AF65-F5344CB8AC3E}">
        <p14:creationId xmlns:p14="http://schemas.microsoft.com/office/powerpoint/2010/main" val="28512186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1E13AA1-E161-4371-B7DC-678D685922B2}" type="slidenum">
              <a:rPr lang="en-GB" smtClean="0"/>
              <a:t>6</a:t>
            </a:fld>
            <a:endParaRPr lang="en-GB"/>
          </a:p>
        </p:txBody>
      </p:sp>
    </p:spTree>
    <p:extLst>
      <p:ext uri="{BB962C8B-B14F-4D97-AF65-F5344CB8AC3E}">
        <p14:creationId xmlns:p14="http://schemas.microsoft.com/office/powerpoint/2010/main" val="34990881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1E13AA1-E161-4371-B7DC-678D685922B2}" type="slidenum">
              <a:rPr lang="en-GB" smtClean="0"/>
              <a:t>7</a:t>
            </a:fld>
            <a:endParaRPr lang="en-GB"/>
          </a:p>
        </p:txBody>
      </p:sp>
    </p:spTree>
    <p:extLst>
      <p:ext uri="{BB962C8B-B14F-4D97-AF65-F5344CB8AC3E}">
        <p14:creationId xmlns:p14="http://schemas.microsoft.com/office/powerpoint/2010/main" val="38932201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 might want to explain what KIRFs</a:t>
            </a:r>
            <a:r>
              <a:rPr lang="en-GB" baseline="0" dirty="0"/>
              <a:t> </a:t>
            </a:r>
            <a:r>
              <a:rPr lang="en-GB" dirty="0"/>
              <a:t>are.  They are given about 10-12 spellings not 4 or 5.</a:t>
            </a:r>
          </a:p>
        </p:txBody>
      </p:sp>
      <p:sp>
        <p:nvSpPr>
          <p:cNvPr id="4" name="Slide Number Placeholder 3"/>
          <p:cNvSpPr>
            <a:spLocks noGrp="1"/>
          </p:cNvSpPr>
          <p:nvPr>
            <p:ph type="sldNum" sz="quarter" idx="10"/>
          </p:nvPr>
        </p:nvSpPr>
        <p:spPr/>
        <p:txBody>
          <a:bodyPr/>
          <a:lstStyle/>
          <a:p>
            <a:fld id="{C1E13AA1-E161-4371-B7DC-678D685922B2}" type="slidenum">
              <a:rPr lang="en-GB" smtClean="0"/>
              <a:t>8</a:t>
            </a:fld>
            <a:endParaRPr lang="en-GB"/>
          </a:p>
        </p:txBody>
      </p:sp>
    </p:spTree>
    <p:extLst>
      <p:ext uri="{BB962C8B-B14F-4D97-AF65-F5344CB8AC3E}">
        <p14:creationId xmlns:p14="http://schemas.microsoft.com/office/powerpoint/2010/main" val="8950642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would add details of what</a:t>
            </a:r>
            <a:r>
              <a:rPr lang="en-GB" baseline="0" dirty="0"/>
              <a:t> exactly should be in the pencil case</a:t>
            </a:r>
            <a:endParaRPr lang="en-GB" dirty="0"/>
          </a:p>
        </p:txBody>
      </p:sp>
      <p:sp>
        <p:nvSpPr>
          <p:cNvPr id="4" name="Slide Number Placeholder 3"/>
          <p:cNvSpPr>
            <a:spLocks noGrp="1"/>
          </p:cNvSpPr>
          <p:nvPr>
            <p:ph type="sldNum" sz="quarter" idx="10"/>
          </p:nvPr>
        </p:nvSpPr>
        <p:spPr/>
        <p:txBody>
          <a:bodyPr/>
          <a:lstStyle/>
          <a:p>
            <a:fld id="{C1E13AA1-E161-4371-B7DC-678D685922B2}" type="slidenum">
              <a:rPr lang="en-GB" smtClean="0"/>
              <a:t>9</a:t>
            </a:fld>
            <a:endParaRPr lang="en-GB"/>
          </a:p>
        </p:txBody>
      </p:sp>
    </p:spTree>
    <p:extLst>
      <p:ext uri="{BB962C8B-B14F-4D97-AF65-F5344CB8AC3E}">
        <p14:creationId xmlns:p14="http://schemas.microsoft.com/office/powerpoint/2010/main" val="37746583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1E13AA1-E161-4371-B7DC-678D685922B2}" type="slidenum">
              <a:rPr lang="en-GB" smtClean="0"/>
              <a:t>10</a:t>
            </a:fld>
            <a:endParaRPr lang="en-GB"/>
          </a:p>
        </p:txBody>
      </p:sp>
    </p:spTree>
    <p:extLst>
      <p:ext uri="{BB962C8B-B14F-4D97-AF65-F5344CB8AC3E}">
        <p14:creationId xmlns:p14="http://schemas.microsoft.com/office/powerpoint/2010/main" val="34078013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1E13AA1-E161-4371-B7DC-678D685922B2}" type="slidenum">
              <a:rPr lang="en-GB" smtClean="0"/>
              <a:t>11</a:t>
            </a:fld>
            <a:endParaRPr lang="en-GB"/>
          </a:p>
        </p:txBody>
      </p:sp>
    </p:spTree>
    <p:extLst>
      <p:ext uri="{BB962C8B-B14F-4D97-AF65-F5344CB8AC3E}">
        <p14:creationId xmlns:p14="http://schemas.microsoft.com/office/powerpoint/2010/main" val="20059375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1E13AA1-E161-4371-B7DC-678D685922B2}" type="slidenum">
              <a:rPr lang="en-GB" smtClean="0"/>
              <a:t>12</a:t>
            </a:fld>
            <a:endParaRPr lang="en-GB"/>
          </a:p>
        </p:txBody>
      </p:sp>
    </p:spTree>
    <p:extLst>
      <p:ext uri="{BB962C8B-B14F-4D97-AF65-F5344CB8AC3E}">
        <p14:creationId xmlns:p14="http://schemas.microsoft.com/office/powerpoint/2010/main" val="25085902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BA35325-3D13-4769-BC0E-CFE8E010D48D}" type="datetimeFigureOut">
              <a:rPr lang="en-GB" smtClean="0"/>
              <a:t>10/09/2024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3620889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BA35325-3D13-4769-BC0E-CFE8E010D48D}" type="datetimeFigureOut">
              <a:rPr lang="en-GB" smtClean="0"/>
              <a:t>10/09/2024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9515862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BA35325-3D13-4769-BC0E-CFE8E010D48D}" type="datetimeFigureOut">
              <a:rPr lang="en-GB" smtClean="0"/>
              <a:t>10/09/2024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19375002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BA35325-3D13-4769-BC0E-CFE8E010D48D}" type="datetimeFigureOut">
              <a:rPr lang="en-GB" smtClean="0"/>
              <a:t>10/09/2024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26279019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BA35325-3D13-4769-BC0E-CFE8E010D48D}" type="datetimeFigureOut">
              <a:rPr lang="en-GB" smtClean="0"/>
              <a:t>10/09/2024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26365538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BA35325-3D13-4769-BC0E-CFE8E010D48D}" type="datetimeFigureOut">
              <a:rPr lang="en-GB" smtClean="0"/>
              <a:t>10/09/2024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14853871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A35325-3D13-4769-BC0E-CFE8E010D48D}" type="datetimeFigureOut">
              <a:rPr lang="en-GB" smtClean="0"/>
              <a:t>10/09/2024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19649858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BA35325-3D13-4769-BC0E-CFE8E010D48D}" type="datetimeFigureOut">
              <a:rPr lang="en-GB" smtClean="0"/>
              <a:t>10/09/2024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21093034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BA35325-3D13-4769-BC0E-CFE8E010D48D}" type="datetimeFigureOut">
              <a:rPr lang="en-GB" smtClean="0"/>
              <a:t>10/09/2024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21500745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BA35325-3D13-4769-BC0E-CFE8E010D48D}" type="datetimeFigureOut">
              <a:rPr lang="en-GB" smtClean="0"/>
              <a:t>10/09/2024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3563112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BA35325-3D13-4769-BC0E-CFE8E010D48D}" type="datetimeFigureOut">
              <a:rPr lang="en-GB" smtClean="0"/>
              <a:t>10/09/2024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30049258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BA35325-3D13-4769-BC0E-CFE8E010D48D}" type="datetimeFigureOut">
              <a:rPr lang="en-GB" smtClean="0"/>
              <a:t>10/09/2024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3434F2F-F237-49F9-995A-71A62FB1725E}" type="slidenum">
              <a:rPr lang="en-GB" smtClean="0"/>
              <a:t>‹#›</a:t>
            </a:fld>
            <a:endParaRPr lang="en-GB"/>
          </a:p>
        </p:txBody>
      </p:sp>
    </p:spTree>
    <p:extLst>
      <p:ext uri="{BB962C8B-B14F-4D97-AF65-F5344CB8AC3E}">
        <p14:creationId xmlns:p14="http://schemas.microsoft.com/office/powerpoint/2010/main" val="15299361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600168"/>
            <a:ext cx="7772400" cy="1470025"/>
          </a:xfrm>
        </p:spPr>
        <p:txBody>
          <a:bodyPr/>
          <a:lstStyle/>
          <a:p>
            <a:r>
              <a:rPr lang="en-GB" dirty="0">
                <a:effectLst>
                  <a:outerShdw blurRad="38100" dist="38100" dir="2700000" algn="tl">
                    <a:srgbClr val="000000">
                      <a:alpha val="43137"/>
                    </a:srgbClr>
                  </a:outerShdw>
                </a:effectLst>
              </a:rPr>
              <a:t>Welcome to Kingfisher Class</a:t>
            </a:r>
          </a:p>
        </p:txBody>
      </p:sp>
      <p:sp>
        <p:nvSpPr>
          <p:cNvPr id="3" name="Subtitle 2"/>
          <p:cNvSpPr>
            <a:spLocks noGrp="1"/>
          </p:cNvSpPr>
          <p:nvPr>
            <p:ph type="subTitle" idx="1"/>
          </p:nvPr>
        </p:nvSpPr>
        <p:spPr>
          <a:xfrm>
            <a:off x="971600" y="4188669"/>
            <a:ext cx="7200800" cy="2254045"/>
          </a:xfrm>
        </p:spPr>
        <p:txBody>
          <a:bodyPr>
            <a:normAutofit/>
          </a:bodyPr>
          <a:lstStyle/>
          <a:p>
            <a:r>
              <a:rPr lang="en-GB" dirty="0" smtClean="0"/>
              <a:t>Wednes</a:t>
            </a:r>
            <a:r>
              <a:rPr lang="en-GB" dirty="0" smtClean="0"/>
              <a:t>day 11</a:t>
            </a:r>
            <a:r>
              <a:rPr lang="en-GB" baseline="30000" dirty="0" smtClean="0"/>
              <a:t>th</a:t>
            </a:r>
            <a:r>
              <a:rPr lang="en-GB" dirty="0" smtClean="0"/>
              <a:t> </a:t>
            </a:r>
            <a:r>
              <a:rPr lang="en-GB" dirty="0"/>
              <a:t>September </a:t>
            </a:r>
            <a:r>
              <a:rPr lang="en-GB" dirty="0" smtClean="0"/>
              <a:t>2024</a:t>
            </a:r>
            <a:endParaRPr lang="en-GB" dirty="0"/>
          </a:p>
          <a:p>
            <a:r>
              <a:rPr lang="en-GB" dirty="0"/>
              <a:t>Miss Dineen </a:t>
            </a:r>
          </a:p>
          <a:p>
            <a:endParaRPr lang="en-GB" dirty="0"/>
          </a:p>
        </p:txBody>
      </p:sp>
      <p:sp>
        <p:nvSpPr>
          <p:cNvPr id="4" name="AutoShape 2" descr="Image result for owl carto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Image result for owl cartoon"/>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Image result for owl cartoon"/>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6" name="Picture 2" descr="Common kingfisher - Wikipedi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58922" y="219576"/>
            <a:ext cx="2626155" cy="26261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5582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General Information</a:t>
            </a:r>
          </a:p>
        </p:txBody>
      </p:sp>
      <p:sp>
        <p:nvSpPr>
          <p:cNvPr id="3" name="Content Placeholder 2"/>
          <p:cNvSpPr>
            <a:spLocks noGrp="1"/>
          </p:cNvSpPr>
          <p:nvPr>
            <p:ph idx="1"/>
          </p:nvPr>
        </p:nvSpPr>
        <p:spPr>
          <a:xfrm>
            <a:off x="457200" y="1916832"/>
            <a:ext cx="8229600" cy="4680520"/>
          </a:xfrm>
        </p:spPr>
        <p:txBody>
          <a:bodyPr>
            <a:normAutofit/>
          </a:bodyPr>
          <a:lstStyle/>
          <a:p>
            <a:r>
              <a:rPr lang="en-GB" dirty="0"/>
              <a:t>At </a:t>
            </a:r>
            <a:r>
              <a:rPr lang="en-GB" dirty="0" smtClean="0"/>
              <a:t>8:50am </a:t>
            </a:r>
            <a:r>
              <a:rPr lang="en-GB" dirty="0"/>
              <a:t>we start lessons.  The register closes at </a:t>
            </a:r>
            <a:r>
              <a:rPr lang="en-GB" dirty="0" smtClean="0"/>
              <a:t>9:00am</a:t>
            </a:r>
            <a:r>
              <a:rPr lang="en-GB" dirty="0"/>
              <a:t>; to avoid being marked as late it is essential that children are in school and ready for the school day at </a:t>
            </a:r>
            <a:r>
              <a:rPr lang="en-GB" dirty="0" smtClean="0"/>
              <a:t>8:50am</a:t>
            </a:r>
            <a:r>
              <a:rPr lang="en-GB" dirty="0"/>
              <a:t>.</a:t>
            </a:r>
          </a:p>
          <a:p>
            <a:r>
              <a:rPr lang="en-GB" dirty="0" smtClean="0"/>
              <a:t>Key stage 2 now have the same pick up time of 3:20p.</a:t>
            </a:r>
            <a:endParaRPr lang="en-GB" dirty="0"/>
          </a:p>
        </p:txBody>
      </p:sp>
    </p:spTree>
    <p:extLst>
      <p:ext uri="{BB962C8B-B14F-4D97-AF65-F5344CB8AC3E}">
        <p14:creationId xmlns:p14="http://schemas.microsoft.com/office/powerpoint/2010/main" val="2458945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Weekly Timetable – Autumn 1</a:t>
            </a:r>
          </a:p>
        </p:txBody>
      </p:sp>
      <p:pic>
        <p:nvPicPr>
          <p:cNvPr id="3" name="Picture 2"/>
          <p:cNvPicPr>
            <a:picLocks noChangeAspect="1"/>
          </p:cNvPicPr>
          <p:nvPr/>
        </p:nvPicPr>
        <p:blipFill>
          <a:blip r:embed="rId3"/>
          <a:stretch>
            <a:fillRect/>
          </a:stretch>
        </p:blipFill>
        <p:spPr>
          <a:xfrm>
            <a:off x="0" y="1124744"/>
            <a:ext cx="9127646" cy="5400600"/>
          </a:xfrm>
          <a:prstGeom prst="rect">
            <a:avLst/>
          </a:prstGeom>
        </p:spPr>
      </p:pic>
    </p:spTree>
    <p:extLst>
      <p:ext uri="{BB962C8B-B14F-4D97-AF65-F5344CB8AC3E}">
        <p14:creationId xmlns:p14="http://schemas.microsoft.com/office/powerpoint/2010/main" val="2574467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descr="Diagram, text&#10;&#10;Description automatically generated">
            <a:extLst>
              <a:ext uri="{FF2B5EF4-FFF2-40B4-BE49-F238E27FC236}">
                <a16:creationId xmlns:a16="http://schemas.microsoft.com/office/drawing/2014/main" id="{5D74F48F-D106-42B5-ADF2-21E242F9592D}"/>
              </a:ext>
            </a:extLst>
          </p:cNvPr>
          <p:cNvPicPr>
            <a:picLocks noChangeAspect="1"/>
          </p:cNvPicPr>
          <p:nvPr/>
        </p:nvPicPr>
        <p:blipFill>
          <a:blip r:embed="rId2"/>
          <a:stretch>
            <a:fillRect/>
          </a:stretch>
        </p:blipFill>
        <p:spPr>
          <a:xfrm>
            <a:off x="53556" y="1243295"/>
            <a:ext cx="9094396" cy="5379833"/>
          </a:xfrm>
          <a:prstGeom prst="rect">
            <a:avLst/>
          </a:prstGeom>
        </p:spPr>
      </p:pic>
      <p:sp>
        <p:nvSpPr>
          <p:cNvPr id="5" name="TextBox 4">
            <a:extLst>
              <a:ext uri="{FF2B5EF4-FFF2-40B4-BE49-F238E27FC236}">
                <a16:creationId xmlns:a16="http://schemas.microsoft.com/office/drawing/2014/main" id="{6C668775-5BFC-A89A-D95C-73E298BF30FB}"/>
              </a:ext>
            </a:extLst>
          </p:cNvPr>
          <p:cNvSpPr txBox="1"/>
          <p:nvPr/>
        </p:nvSpPr>
        <p:spPr>
          <a:xfrm>
            <a:off x="488730" y="236483"/>
            <a:ext cx="8434551"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dirty="0">
                <a:cs typeface="Calibri"/>
              </a:rPr>
              <a:t>Year 4 Autumn Term Topic Map</a:t>
            </a:r>
            <a:endParaRPr lang="en-GB" sz="3600">
              <a:cs typeface="Calibri"/>
            </a:endParaRPr>
          </a:p>
        </p:txBody>
      </p:sp>
    </p:spTree>
    <p:extLst>
      <p:ext uri="{BB962C8B-B14F-4D97-AF65-F5344CB8AC3E}">
        <p14:creationId xmlns:p14="http://schemas.microsoft.com/office/powerpoint/2010/main" val="33818666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084982"/>
          </a:xfrm>
        </p:spPr>
        <p:txBody>
          <a:bodyPr/>
          <a:lstStyle/>
          <a:p>
            <a:r>
              <a:rPr lang="en-GB" dirty="0"/>
              <a:t>Reading</a:t>
            </a:r>
          </a:p>
        </p:txBody>
      </p:sp>
      <p:sp>
        <p:nvSpPr>
          <p:cNvPr id="3" name="Content Placeholder 2"/>
          <p:cNvSpPr>
            <a:spLocks noGrp="1"/>
          </p:cNvSpPr>
          <p:nvPr>
            <p:ph idx="1"/>
          </p:nvPr>
        </p:nvSpPr>
        <p:spPr>
          <a:xfrm>
            <a:off x="323528" y="908720"/>
            <a:ext cx="8229600" cy="4104456"/>
          </a:xfrm>
        </p:spPr>
        <p:txBody>
          <a:bodyPr>
            <a:noAutofit/>
          </a:bodyPr>
          <a:lstStyle/>
          <a:p>
            <a:r>
              <a:rPr lang="en-GB" sz="2300" dirty="0"/>
              <a:t>When the children come in each morning they have the opportunity to change their reading book and take part in some independent reading.</a:t>
            </a:r>
          </a:p>
          <a:p>
            <a:r>
              <a:rPr lang="en-GB" sz="2300" dirty="0"/>
              <a:t>Every morning</a:t>
            </a:r>
            <a:r>
              <a:rPr lang="en-GB" sz="2300" dirty="0" smtClean="0"/>
              <a:t>, </a:t>
            </a:r>
            <a:r>
              <a:rPr lang="en-GB" sz="2300" dirty="0"/>
              <a:t>we have a ‘focused’ reading slot: during this time children will usually work on a class book. We aim to build up their </a:t>
            </a:r>
            <a:r>
              <a:rPr lang="en-GB" sz="2300" b="1" dirty="0"/>
              <a:t>comprehension skills</a:t>
            </a:r>
            <a:r>
              <a:rPr lang="en-GB" sz="2300" dirty="0"/>
              <a:t> and their skills as </a:t>
            </a:r>
            <a:r>
              <a:rPr lang="en-GB" sz="2300" b="1" dirty="0"/>
              <a:t>readers for enjoyment.</a:t>
            </a:r>
          </a:p>
          <a:p>
            <a:r>
              <a:rPr lang="en-GB" sz="2300" dirty="0"/>
              <a:t>They will be allocated a book from school according to their </a:t>
            </a:r>
            <a:r>
              <a:rPr lang="en-GB" sz="2300" b="1" dirty="0"/>
              <a:t>reading level</a:t>
            </a:r>
            <a:r>
              <a:rPr lang="en-GB" sz="2300" dirty="0"/>
              <a:t>. The children are also allowed to have a second book from the book case which they can bring home to read for pleasure. They can change these at school and we will keep track of these. Your child will also be read with at school, we keep a log of this in class.</a:t>
            </a:r>
          </a:p>
          <a:p>
            <a:r>
              <a:rPr lang="en-GB" sz="2300" dirty="0"/>
              <a:t>Reading is a great way of understanding the world and reading to your child is as important as listening to your child read.</a:t>
            </a:r>
          </a:p>
        </p:txBody>
      </p:sp>
    </p:spTree>
    <p:extLst>
      <p:ext uri="{BB962C8B-B14F-4D97-AF65-F5344CB8AC3E}">
        <p14:creationId xmlns:p14="http://schemas.microsoft.com/office/powerpoint/2010/main" val="3442337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Writing</a:t>
            </a:r>
          </a:p>
        </p:txBody>
      </p:sp>
      <p:sp>
        <p:nvSpPr>
          <p:cNvPr id="3" name="Content Placeholder 2"/>
          <p:cNvSpPr>
            <a:spLocks noGrp="1"/>
          </p:cNvSpPr>
          <p:nvPr>
            <p:ph idx="1"/>
          </p:nvPr>
        </p:nvSpPr>
        <p:spPr/>
        <p:txBody>
          <a:bodyPr>
            <a:normAutofit/>
          </a:bodyPr>
          <a:lstStyle/>
          <a:p>
            <a:r>
              <a:rPr lang="en-GB" dirty="0"/>
              <a:t>Key skills being covered:</a:t>
            </a:r>
          </a:p>
          <a:p>
            <a:pPr lvl="1"/>
            <a:r>
              <a:rPr lang="en-GB" dirty="0"/>
              <a:t>Spelling, grammar and punctuation</a:t>
            </a:r>
          </a:p>
          <a:p>
            <a:pPr lvl="1"/>
            <a:r>
              <a:rPr lang="en-GB" dirty="0"/>
              <a:t>Story writing and descriptive writing</a:t>
            </a:r>
          </a:p>
          <a:p>
            <a:pPr lvl="1"/>
            <a:r>
              <a:rPr lang="en-GB" dirty="0"/>
              <a:t>Poetry</a:t>
            </a:r>
          </a:p>
          <a:p>
            <a:pPr lvl="1"/>
            <a:r>
              <a:rPr lang="en-GB" dirty="0"/>
              <a:t>Non-fiction writing</a:t>
            </a:r>
          </a:p>
          <a:p>
            <a:pPr lvl="2"/>
            <a:r>
              <a:rPr lang="en-GB" dirty="0"/>
              <a:t>Non-chronological reports</a:t>
            </a:r>
          </a:p>
          <a:p>
            <a:pPr lvl="2"/>
            <a:r>
              <a:rPr lang="en-GB" dirty="0"/>
              <a:t>Recount texts</a:t>
            </a:r>
          </a:p>
          <a:p>
            <a:pPr lvl="2"/>
            <a:r>
              <a:rPr lang="en-GB" dirty="0"/>
              <a:t>Information texts</a:t>
            </a:r>
          </a:p>
          <a:p>
            <a:pPr lvl="2"/>
            <a:r>
              <a:rPr lang="en-GB" dirty="0"/>
              <a:t>Instruction texts</a:t>
            </a:r>
          </a:p>
        </p:txBody>
      </p:sp>
    </p:spTree>
    <p:extLst>
      <p:ext uri="{BB962C8B-B14F-4D97-AF65-F5344CB8AC3E}">
        <p14:creationId xmlns:p14="http://schemas.microsoft.com/office/powerpoint/2010/main" val="686634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additive="base">
                                        <p:cTn id="2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additive="base">
                                        <p:cTn id="3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3">
                                            <p:txEl>
                                              <p:pRg st="7" end="7"/>
                                            </p:txEl>
                                          </p:spTgt>
                                        </p:tgtEl>
                                        <p:attrNameLst>
                                          <p:attrName>style.visibility</p:attrName>
                                        </p:attrNameLst>
                                      </p:cBhvr>
                                      <p:to>
                                        <p:strVal val="visible"/>
                                      </p:to>
                                    </p:set>
                                    <p:anim calcmode="lin" valueType="num">
                                      <p:cBhvr additive="base">
                                        <p:cTn id="4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7" end="7"/>
                                            </p:txEl>
                                          </p:spTgt>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anim calcmode="lin" valueType="num">
                                      <p:cBhvr additive="base">
                                        <p:cTn id="4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Maths</a:t>
            </a:r>
          </a:p>
        </p:txBody>
      </p:sp>
      <p:sp>
        <p:nvSpPr>
          <p:cNvPr id="3" name="Content Placeholder 2"/>
          <p:cNvSpPr>
            <a:spLocks noGrp="1"/>
          </p:cNvSpPr>
          <p:nvPr>
            <p:ph idx="1"/>
          </p:nvPr>
        </p:nvSpPr>
        <p:spPr>
          <a:xfrm>
            <a:off x="457200" y="1600200"/>
            <a:ext cx="8229600" cy="4853136"/>
          </a:xfrm>
        </p:spPr>
        <p:txBody>
          <a:bodyPr>
            <a:normAutofit fontScale="92500" lnSpcReduction="10000"/>
          </a:bodyPr>
          <a:lstStyle/>
          <a:p>
            <a:r>
              <a:rPr lang="en-GB" dirty="0"/>
              <a:t>Building on all skills through White Rose Maths, with a focus on:</a:t>
            </a:r>
          </a:p>
          <a:p>
            <a:pPr lvl="1"/>
            <a:r>
              <a:rPr lang="en-GB" dirty="0"/>
              <a:t>Arithmetic and number fluency (including times tables)</a:t>
            </a:r>
          </a:p>
          <a:p>
            <a:pPr lvl="1"/>
            <a:r>
              <a:rPr lang="en-GB" dirty="0"/>
              <a:t>Problem solving </a:t>
            </a:r>
          </a:p>
          <a:p>
            <a:pPr lvl="1"/>
            <a:r>
              <a:rPr lang="en-GB" dirty="0"/>
              <a:t>Space, shape and measure (including telling the time)</a:t>
            </a:r>
          </a:p>
          <a:p>
            <a:r>
              <a:rPr lang="en-GB" dirty="0"/>
              <a:t>Any practical reinforcement you can do at home is greatly appreciated e.g. finding opportunities to tell the time or work out how long until tea time; reciting times tables or counting in multiples of a given number when in the car.</a:t>
            </a:r>
          </a:p>
          <a:p>
            <a:pPr marL="0" indent="0">
              <a:buNone/>
            </a:pPr>
            <a:endParaRPr lang="en-GB" dirty="0"/>
          </a:p>
        </p:txBody>
      </p:sp>
    </p:spTree>
    <p:extLst>
      <p:ext uri="{BB962C8B-B14F-4D97-AF65-F5344CB8AC3E}">
        <p14:creationId xmlns:p14="http://schemas.microsoft.com/office/powerpoint/2010/main" val="432353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additive="base">
                                        <p:cTn id="2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Homework</a:t>
            </a:r>
          </a:p>
        </p:txBody>
      </p:sp>
      <p:sp>
        <p:nvSpPr>
          <p:cNvPr id="3" name="Content Placeholder 2"/>
          <p:cNvSpPr>
            <a:spLocks noGrp="1"/>
          </p:cNvSpPr>
          <p:nvPr>
            <p:ph idx="1"/>
          </p:nvPr>
        </p:nvSpPr>
        <p:spPr/>
        <p:txBody>
          <a:bodyPr vert="horz" lIns="91440" tIns="45720" rIns="91440" bIns="45720" rtlCol="0" anchor="t">
            <a:normAutofit fontScale="92500"/>
          </a:bodyPr>
          <a:lstStyle/>
          <a:p>
            <a:r>
              <a:rPr lang="en-GB" b="1" dirty="0"/>
              <a:t>Ongoing</a:t>
            </a:r>
            <a:r>
              <a:rPr lang="en-GB" dirty="0"/>
              <a:t> – Reading, KIRFS and Year 3&amp;4 Spellings.</a:t>
            </a:r>
            <a:endParaRPr lang="en-GB" dirty="0">
              <a:solidFill>
                <a:srgbClr val="FF0000"/>
              </a:solidFill>
            </a:endParaRPr>
          </a:p>
          <a:p>
            <a:r>
              <a:rPr lang="en-GB" b="1" dirty="0"/>
              <a:t>Daily Spellings</a:t>
            </a:r>
            <a:r>
              <a:rPr lang="en-GB" dirty="0"/>
              <a:t> – children will be set given 10-12 spellings on a Wednesday and will be tested on a </a:t>
            </a:r>
            <a:r>
              <a:rPr lang="en-GB" dirty="0" smtClean="0"/>
              <a:t>Monday. </a:t>
            </a:r>
            <a:r>
              <a:rPr lang="en-GB" dirty="0"/>
              <a:t>Some of the spellings are based on misspellings in their work and the rest are from the spellings for Year 3&amp;4 curriculum.</a:t>
            </a:r>
          </a:p>
          <a:p>
            <a:r>
              <a:rPr lang="en-GB" b="1" dirty="0"/>
              <a:t>Times tables</a:t>
            </a:r>
            <a:r>
              <a:rPr lang="en-GB" dirty="0"/>
              <a:t> will be given out on a Wednesday and children will be tested on the following </a:t>
            </a:r>
            <a:r>
              <a:rPr lang="en-GB" dirty="0" smtClean="0"/>
              <a:t>Tuesday.</a:t>
            </a:r>
            <a:endParaRPr lang="en-GB" dirty="0"/>
          </a:p>
        </p:txBody>
      </p:sp>
    </p:spTree>
    <p:extLst>
      <p:ext uri="{BB962C8B-B14F-4D97-AF65-F5344CB8AC3E}">
        <p14:creationId xmlns:p14="http://schemas.microsoft.com/office/powerpoint/2010/main" val="1948208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What’s needed in school each day:</a:t>
            </a:r>
          </a:p>
        </p:txBody>
      </p:sp>
      <p:sp>
        <p:nvSpPr>
          <p:cNvPr id="3" name="Content Placeholder 2"/>
          <p:cNvSpPr>
            <a:spLocks noGrp="1"/>
          </p:cNvSpPr>
          <p:nvPr>
            <p:ph idx="1"/>
          </p:nvPr>
        </p:nvSpPr>
        <p:spPr>
          <a:xfrm>
            <a:off x="441385" y="1556792"/>
            <a:ext cx="8229600" cy="4525963"/>
          </a:xfrm>
        </p:spPr>
        <p:txBody>
          <a:bodyPr>
            <a:normAutofit/>
          </a:bodyPr>
          <a:lstStyle/>
          <a:p>
            <a:r>
              <a:rPr lang="en-GB" dirty="0"/>
              <a:t>Water bottles</a:t>
            </a:r>
          </a:p>
          <a:p>
            <a:r>
              <a:rPr lang="en-GB" dirty="0" smtClean="0"/>
              <a:t>Reading </a:t>
            </a:r>
            <a:r>
              <a:rPr lang="en-GB" dirty="0"/>
              <a:t>book – please make sure this comes back into school every day</a:t>
            </a:r>
          </a:p>
          <a:p>
            <a:r>
              <a:rPr lang="en-GB" dirty="0"/>
              <a:t>Pencil case – please keep this small and try to avoid children bringing in anything too precious. </a:t>
            </a:r>
          </a:p>
          <a:p>
            <a:r>
              <a:rPr lang="en-GB" dirty="0"/>
              <a:t>Pupils should have a pencil, ruler, rubber, sharpener and glue stick. </a:t>
            </a:r>
          </a:p>
          <a:p>
            <a:endParaRPr lang="en-GB" dirty="0"/>
          </a:p>
        </p:txBody>
      </p:sp>
    </p:spTree>
    <p:extLst>
      <p:ext uri="{BB962C8B-B14F-4D97-AF65-F5344CB8AC3E}">
        <p14:creationId xmlns:p14="http://schemas.microsoft.com/office/powerpoint/2010/main" val="700061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Expectations in Key Stage 2 (Years 3-6)</a:t>
            </a:r>
          </a:p>
        </p:txBody>
      </p:sp>
      <p:sp>
        <p:nvSpPr>
          <p:cNvPr id="3" name="Content Placeholder 2"/>
          <p:cNvSpPr>
            <a:spLocks noGrp="1"/>
          </p:cNvSpPr>
          <p:nvPr>
            <p:ph idx="1"/>
          </p:nvPr>
        </p:nvSpPr>
        <p:spPr/>
        <p:txBody>
          <a:bodyPr>
            <a:normAutofit fontScale="92500" lnSpcReduction="10000"/>
          </a:bodyPr>
          <a:lstStyle/>
          <a:p>
            <a:r>
              <a:rPr lang="en-GB" sz="3600" dirty="0"/>
              <a:t>Role models to the younger children</a:t>
            </a:r>
          </a:p>
          <a:p>
            <a:r>
              <a:rPr lang="en-GB" sz="3600" dirty="0"/>
              <a:t>Uniform – neat and correct</a:t>
            </a:r>
          </a:p>
          <a:p>
            <a:r>
              <a:rPr lang="en-GB" sz="3600" dirty="0"/>
              <a:t>Homework on time where possible</a:t>
            </a:r>
          </a:p>
          <a:p>
            <a:r>
              <a:rPr lang="en-GB" sz="3600" dirty="0"/>
              <a:t>Sensible, helpful and polite around the school</a:t>
            </a:r>
          </a:p>
          <a:p>
            <a:r>
              <a:rPr lang="en-GB" sz="3600" dirty="0"/>
              <a:t>Hard work but lots of fun too</a:t>
            </a:r>
          </a:p>
          <a:p>
            <a:r>
              <a:rPr lang="en-GB" sz="3600" dirty="0"/>
              <a:t>Achieving our best – in thought, in word, in deed</a:t>
            </a:r>
          </a:p>
        </p:txBody>
      </p:sp>
    </p:spTree>
    <p:extLst>
      <p:ext uri="{BB962C8B-B14F-4D97-AF65-F5344CB8AC3E}">
        <p14:creationId xmlns:p14="http://schemas.microsoft.com/office/powerpoint/2010/main" val="2341679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 calcmode="lin" valueType="num">
                                      <p:cBhvr additive="base">
                                        <p:cTn id="4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Can you help?</a:t>
            </a:r>
          </a:p>
        </p:txBody>
      </p:sp>
      <p:sp>
        <p:nvSpPr>
          <p:cNvPr id="3" name="Content Placeholder 2"/>
          <p:cNvSpPr>
            <a:spLocks noGrp="1"/>
          </p:cNvSpPr>
          <p:nvPr>
            <p:ph idx="1"/>
          </p:nvPr>
        </p:nvSpPr>
        <p:spPr/>
        <p:txBody>
          <a:bodyPr>
            <a:normAutofit fontScale="92500"/>
          </a:bodyPr>
          <a:lstStyle/>
          <a:p>
            <a:r>
              <a:rPr lang="en-GB" dirty="0"/>
              <a:t>Is there is anything that you can help </a:t>
            </a:r>
            <a:r>
              <a:rPr lang="en-GB" dirty="0" smtClean="0"/>
              <a:t>me </a:t>
            </a:r>
            <a:r>
              <a:rPr lang="en-GB" dirty="0"/>
              <a:t>or the PTA with?</a:t>
            </a:r>
          </a:p>
          <a:p>
            <a:r>
              <a:rPr lang="en-GB" dirty="0"/>
              <a:t>Do you have any skills that you would like to share?</a:t>
            </a:r>
          </a:p>
          <a:p>
            <a:r>
              <a:rPr lang="en-GB" dirty="0"/>
              <a:t>Do you have any spare time that you would like to give?  </a:t>
            </a:r>
            <a:r>
              <a:rPr lang="en-GB" dirty="0" smtClean="0"/>
              <a:t>I am </a:t>
            </a:r>
            <a:r>
              <a:rPr lang="en-GB" dirty="0"/>
              <a:t>always keen to have volunteers to listen to readers.</a:t>
            </a:r>
          </a:p>
          <a:p>
            <a:r>
              <a:rPr lang="en-GB" dirty="0"/>
              <a:t>If so, please let </a:t>
            </a:r>
            <a:r>
              <a:rPr lang="en-GB" dirty="0" smtClean="0"/>
              <a:t>me </a:t>
            </a:r>
            <a:r>
              <a:rPr lang="en-GB" dirty="0"/>
              <a:t>know as </a:t>
            </a:r>
            <a:r>
              <a:rPr lang="en-GB" dirty="0" smtClean="0"/>
              <a:t>I </a:t>
            </a:r>
            <a:r>
              <a:rPr lang="en-GB" dirty="0"/>
              <a:t>would love to have parents actively involved in Kingfisher Class.</a:t>
            </a:r>
          </a:p>
        </p:txBody>
      </p:sp>
    </p:spTree>
    <p:extLst>
      <p:ext uri="{BB962C8B-B14F-4D97-AF65-F5344CB8AC3E}">
        <p14:creationId xmlns:p14="http://schemas.microsoft.com/office/powerpoint/2010/main" val="2767862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Any questions?</a:t>
            </a:r>
          </a:p>
        </p:txBody>
      </p:sp>
      <p:sp>
        <p:nvSpPr>
          <p:cNvPr id="3" name="Content Placeholder 2"/>
          <p:cNvSpPr>
            <a:spLocks noGrp="1"/>
          </p:cNvSpPr>
          <p:nvPr>
            <p:ph idx="1"/>
          </p:nvPr>
        </p:nvSpPr>
        <p:spPr>
          <a:xfrm>
            <a:off x="457200" y="1600200"/>
            <a:ext cx="8229600" cy="5141168"/>
          </a:xfrm>
        </p:spPr>
        <p:txBody>
          <a:bodyPr>
            <a:normAutofit fontScale="85000" lnSpcReduction="20000"/>
          </a:bodyPr>
          <a:lstStyle/>
          <a:p>
            <a:r>
              <a:rPr lang="en-GB" dirty="0" smtClean="0"/>
              <a:t>I am always </a:t>
            </a:r>
            <a:r>
              <a:rPr lang="en-GB" dirty="0"/>
              <a:t>here for a quick chat at the end of each day (it’s always tricky to talk at the beginning of the day – if you have something urgent to tell </a:t>
            </a:r>
            <a:r>
              <a:rPr lang="en-GB" dirty="0" smtClean="0"/>
              <a:t>me please </a:t>
            </a:r>
            <a:r>
              <a:rPr lang="en-GB" dirty="0"/>
              <a:t>let the office know).</a:t>
            </a:r>
          </a:p>
          <a:p>
            <a:r>
              <a:rPr lang="en-GB" dirty="0"/>
              <a:t>If you want to see either of </a:t>
            </a:r>
            <a:r>
              <a:rPr lang="en-GB" dirty="0" smtClean="0"/>
              <a:t>me</a:t>
            </a:r>
            <a:r>
              <a:rPr lang="en-GB" dirty="0"/>
              <a:t> </a:t>
            </a:r>
            <a:r>
              <a:rPr lang="en-GB" dirty="0" smtClean="0"/>
              <a:t>for </a:t>
            </a:r>
            <a:r>
              <a:rPr lang="en-GB" dirty="0"/>
              <a:t>a longer chat please ask and we’ll set up a meeting.  Staff meetings tend to happen on a Wednesday after school but any other day is available.</a:t>
            </a:r>
          </a:p>
          <a:p>
            <a:r>
              <a:rPr lang="en-GB" dirty="0"/>
              <a:t>I</a:t>
            </a:r>
            <a:r>
              <a:rPr lang="en-GB" dirty="0" smtClean="0"/>
              <a:t> </a:t>
            </a:r>
            <a:r>
              <a:rPr lang="en-GB" dirty="0"/>
              <a:t>use </a:t>
            </a:r>
            <a:r>
              <a:rPr lang="en-GB" dirty="0" smtClean="0"/>
              <a:t>the </a:t>
            </a:r>
            <a:r>
              <a:rPr lang="en-GB" dirty="0"/>
              <a:t>Class Page on the website so please do look there.  All the information from today’s meeting will go onto the Class Page and homework and resources will be uploaded regularly too.</a:t>
            </a:r>
          </a:p>
          <a:p>
            <a:r>
              <a:rPr lang="en-GB" dirty="0"/>
              <a:t>Do you have any questions?</a:t>
            </a:r>
          </a:p>
          <a:p>
            <a:endParaRPr lang="en-GB" dirty="0"/>
          </a:p>
        </p:txBody>
      </p:sp>
    </p:spTree>
    <p:extLst>
      <p:ext uri="{BB962C8B-B14F-4D97-AF65-F5344CB8AC3E}">
        <p14:creationId xmlns:p14="http://schemas.microsoft.com/office/powerpoint/2010/main" val="1057109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2a5f1dcc-0833-4cfd-bcad-ab37e0f36cdd">
      <Terms xmlns="http://schemas.microsoft.com/office/infopath/2007/PartnerControls"/>
    </lcf76f155ced4ddcb4097134ff3c332f>
    <TaxCatchAll xmlns="7fa35bd1-63db-4a7c-91f2-1c0edbf99ccb"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5E659AB979EDD42878F698329DDF574" ma:contentTypeVersion="19" ma:contentTypeDescription="Create a new document." ma:contentTypeScope="" ma:versionID="e4823bb22615a96948d751cdf9caa0b3">
  <xsd:schema xmlns:xsd="http://www.w3.org/2001/XMLSchema" xmlns:xs="http://www.w3.org/2001/XMLSchema" xmlns:p="http://schemas.microsoft.com/office/2006/metadata/properties" xmlns:ns2="2a5f1dcc-0833-4cfd-bcad-ab37e0f36cdd" xmlns:ns3="7fa35bd1-63db-4a7c-91f2-1c0edbf99ccb" targetNamespace="http://schemas.microsoft.com/office/2006/metadata/properties" ma:root="true" ma:fieldsID="676daa91704b79a4473d13db00eb4333" ns2:_="" ns3:_="">
    <xsd:import namespace="2a5f1dcc-0833-4cfd-bcad-ab37e0f36cdd"/>
    <xsd:import namespace="7fa35bd1-63db-4a7c-91f2-1c0edbf99ccb"/>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AutoKeyPoints" minOccurs="0"/>
                <xsd:element ref="ns2:MediaServiceKeyPoints" minOccurs="0"/>
                <xsd:element ref="ns2:MediaServiceOCR" minOccurs="0"/>
                <xsd:element ref="ns2:MediaLengthInSeconds" minOccurs="0"/>
                <xsd:element ref="ns3:TaxCatchAll" minOccurs="0"/>
                <xsd:element ref="ns2:lcf76f155ced4ddcb4097134ff3c332f"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a5f1dcc-0833-4cfd-bcad-ab37e0f36cd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5013e5da-d388-45a3-a7f2-eb70fd21f961"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2"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fa35bd1-63db-4a7c-91f2-1c0edbf99ccb"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4dfa1dc5-0e8f-401d-923d-9c2f47120555}" ma:internalName="TaxCatchAll" ma:showField="CatchAllData" ma:web="7fa35bd1-63db-4a7c-91f2-1c0edbf99cc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5739961-3EFE-438A-B2EA-01A2BD72F937}">
  <ds:schemaRefs>
    <ds:schemaRef ds:uri="http://purl.org/dc/terms/"/>
    <ds:schemaRef ds:uri="http://schemas.openxmlformats.org/package/2006/metadata/core-properties"/>
    <ds:schemaRef ds:uri="2a5f1dcc-0833-4cfd-bcad-ab37e0f36cdd"/>
    <ds:schemaRef ds:uri="http://schemas.microsoft.com/office/2006/documentManagement/types"/>
    <ds:schemaRef ds:uri="http://schemas.microsoft.com/office/infopath/2007/PartnerControls"/>
    <ds:schemaRef ds:uri="http://purl.org/dc/elements/1.1/"/>
    <ds:schemaRef ds:uri="http://schemas.microsoft.com/office/2006/metadata/properties"/>
    <ds:schemaRef ds:uri="7fa35bd1-63db-4a7c-91f2-1c0edbf99ccb"/>
    <ds:schemaRef ds:uri="http://www.w3.org/XML/1998/namespace"/>
    <ds:schemaRef ds:uri="http://purl.org/dc/dcmitype/"/>
  </ds:schemaRefs>
</ds:datastoreItem>
</file>

<file path=customXml/itemProps2.xml><?xml version="1.0" encoding="utf-8"?>
<ds:datastoreItem xmlns:ds="http://schemas.openxmlformats.org/officeDocument/2006/customXml" ds:itemID="{9A84A90F-63A5-4E2F-A219-2227EFFEF126}">
  <ds:schemaRefs>
    <ds:schemaRef ds:uri="http://schemas.microsoft.com/sharepoint/v3/contenttype/forms"/>
  </ds:schemaRefs>
</ds:datastoreItem>
</file>

<file path=customXml/itemProps3.xml><?xml version="1.0" encoding="utf-8"?>
<ds:datastoreItem xmlns:ds="http://schemas.openxmlformats.org/officeDocument/2006/customXml" ds:itemID="{A30CFD68-FC8B-4912-8261-739765144DF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a5f1dcc-0833-4cfd-bcad-ab37e0f36cdd"/>
    <ds:schemaRef ds:uri="7fa35bd1-63db-4a7c-91f2-1c0edbf99cc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Composite</Template>
  <TotalTime>736</TotalTime>
  <Words>849</Words>
  <Application>Microsoft Office PowerPoint</Application>
  <PresentationFormat>On-screen Show (4:3)</PresentationFormat>
  <Paragraphs>71</Paragraphs>
  <Slides>12</Slides>
  <Notes>11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Calibri</vt:lpstr>
      <vt:lpstr>Office Theme</vt:lpstr>
      <vt:lpstr>Welcome to Kingfisher Class</vt:lpstr>
      <vt:lpstr>General Information</vt:lpstr>
      <vt:lpstr>Weekly Timetable – Autumn 1</vt:lpstr>
      <vt:lpstr>PowerPoint Presentation</vt:lpstr>
      <vt:lpstr>Reading</vt:lpstr>
      <vt:lpstr>Writing</vt:lpstr>
      <vt:lpstr>Maths</vt:lpstr>
      <vt:lpstr>Homework</vt:lpstr>
      <vt:lpstr>What’s needed in school each day:</vt:lpstr>
      <vt:lpstr>Expectations in Key Stage 2 (Years 3-6)</vt:lpstr>
      <vt:lpstr>Can you help?</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Owl Class</dc:title>
  <dc:creator>Clare Roberts</dc:creator>
  <cp:lastModifiedBy> M. Dineen</cp:lastModifiedBy>
  <cp:revision>52</cp:revision>
  <cp:lastPrinted>2021-09-22T11:49:20Z</cp:lastPrinted>
  <dcterms:created xsi:type="dcterms:W3CDTF">2016-09-07T16:29:08Z</dcterms:created>
  <dcterms:modified xsi:type="dcterms:W3CDTF">2024-09-10T12:15:11Z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0x010100F5E659AB979EDD42878F698329DDF574</vt:lpwstr>
  </property>
  <property fmtid="{D5CDD505-2E9C-101B-9397-08002B2CF9AE}" pid="3" name="MediaServiceImageTags">
    <vt:lpwstr/>
  </property>
</Properties>
</file>