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7559675" cy="10691813"/>
  <p:notesSz cx="6858000" cy="9144000"/>
  <p:embeddedFontLst>
    <p:embeddedFont>
      <p:font typeface="Verdana Pro" panose="020B0604020202020204" charset="0"/>
      <p:regular r:id="rId8"/>
      <p:bold r:id="rId9"/>
      <p:italic r:id="rId10"/>
      <p:boldItalic r:id="rId11"/>
    </p:embeddedFont>
    <p:embeddedFont>
      <p:font typeface="ABeeZee" panose="020B0604020202020204" charset="0"/>
      <p:regular r:id="rId12"/>
      <p: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C0F034-F47B-9654-CB2F-FD22C8368841}" v="7" dt="2022-10-15T20:00:16.825"/>
  </p1510:revLst>
</p1510:revInfo>
</file>

<file path=ppt/tableStyles.xml><?xml version="1.0" encoding="utf-8"?>
<a:tblStyleLst xmlns:a="http://schemas.openxmlformats.org/drawingml/2006/main" def="{31A3327D-298A-491D-BCE7-4D598AAE75AE}">
  <a:tblStyle styleId="{31A3327D-298A-491D-BCE7-4D598AAE75A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44" d="100"/>
          <a:sy n="44" d="100"/>
        </p:scale>
        <p:origin x="2120" y="5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na Coe" userId="S::d.coe@cheapsideschool.org.uk::b12761ad-f42f-4d1f-8578-d46beb4f40c6" providerId="AD" clId="Web-{F2C0F034-F47B-9654-CB2F-FD22C8368841}"/>
    <pc:docChg chg="modSld">
      <pc:chgData name="Deanna Coe" userId="S::d.coe@cheapsideschool.org.uk::b12761ad-f42f-4d1f-8578-d46beb4f40c6" providerId="AD" clId="Web-{F2C0F034-F47B-9654-CB2F-FD22C8368841}" dt="2022-10-15T20:00:14.684" v="3"/>
      <pc:docMkLst>
        <pc:docMk/>
      </pc:docMkLst>
      <pc:sldChg chg="modSp">
        <pc:chgData name="Deanna Coe" userId="S::d.coe@cheapsideschool.org.uk::b12761ad-f42f-4d1f-8578-d46beb4f40c6" providerId="AD" clId="Web-{F2C0F034-F47B-9654-CB2F-FD22C8368841}" dt="2022-10-15T20:00:14.684" v="3"/>
        <pc:sldMkLst>
          <pc:docMk/>
          <pc:sldMk cId="0" sldId="259"/>
        </pc:sldMkLst>
        <pc:graphicFrameChg chg="mod modGraphic">
          <ac:chgData name="Deanna Coe" userId="S::d.coe@cheapsideschool.org.uk::b12761ad-f42f-4d1f-8578-d46beb4f40c6" providerId="AD" clId="Web-{F2C0F034-F47B-9654-CB2F-FD22C8368841}" dt="2022-10-15T20:00:14.684" v="3"/>
          <ac:graphicFrameMkLst>
            <pc:docMk/>
            <pc:sldMk cId="0" sldId="259"/>
            <ac:graphicFrameMk id="96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23c8373f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23c8373f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23c8373f9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23c8373f9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23c8373f9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23c8373f9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23c8373f9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23c8373f9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littlewandlelettersandsounds.org.uk/resources/for-parents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littlewandlelettersandsounds.org.uk/resources/for-parents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www.littlewandlelettersandsounds.org.uk/resources/for-parents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hyperlink" Target="https://www.littlewandlelettersandsounds.org.uk/resources/for-parents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hyperlink" Target="https://www.littlewandlelettersandsounds.org.uk/resources/for-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your teeth and let the s hiss out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sssss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a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lips; put the tip of your tongue behind your teeth and press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t t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p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 your lips together, push them open and say 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t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t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- t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/ a / t / i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12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9858" y="29854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61023" y="2985425"/>
            <a:ext cx="977725" cy="101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9848" y="4403025"/>
            <a:ext cx="1032926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61022" y="4543197"/>
            <a:ext cx="909959" cy="1203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684781"/>
              </p:ext>
            </p:extLst>
          </p:nvPr>
        </p:nvGraphicFramePr>
        <p:xfrm>
          <a:off x="314275" y="8739811"/>
          <a:ext cx="6981800" cy="1833227"/>
        </p:xfrm>
        <a:graphic>
          <a:graphicData uri="http://schemas.openxmlformats.org/drawingml/2006/table">
            <a:tbl>
              <a:tblPr firstRow="1" bandRow="1">
                <a:tableStyleId>{31A3327D-298A-491D-BCE7-4D598AAE75AE}</a:tableStyleId>
              </a:tblPr>
              <a:tblGrid>
                <a:gridCol w="1745450">
                  <a:extLst>
                    <a:ext uri="{9D8B030D-6E8A-4147-A177-3AD203B41FA5}">
                      <a16:colId xmlns:a16="http://schemas.microsoft.com/office/drawing/2014/main" val="2947614413"/>
                    </a:ext>
                  </a:extLst>
                </a:gridCol>
                <a:gridCol w="1745450">
                  <a:extLst>
                    <a:ext uri="{9D8B030D-6E8A-4147-A177-3AD203B41FA5}">
                      <a16:colId xmlns:a16="http://schemas.microsoft.com/office/drawing/2014/main" val="819208191"/>
                    </a:ext>
                  </a:extLst>
                </a:gridCol>
                <a:gridCol w="1745450">
                  <a:extLst>
                    <a:ext uri="{9D8B030D-6E8A-4147-A177-3AD203B41FA5}">
                      <a16:colId xmlns:a16="http://schemas.microsoft.com/office/drawing/2014/main" val="1103971675"/>
                    </a:ext>
                  </a:extLst>
                </a:gridCol>
                <a:gridCol w="1745450">
                  <a:extLst>
                    <a:ext uri="{9D8B030D-6E8A-4147-A177-3AD203B41FA5}">
                      <a16:colId xmlns:a16="http://schemas.microsoft.com/office/drawing/2014/main" val="2961928510"/>
                    </a:ext>
                  </a:extLst>
                </a:gridCol>
              </a:tblGrid>
              <a:tr h="1833227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 you touch your?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t-o-p  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l-e-g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h-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ea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-d </a:t>
                      </a:r>
                    </a:p>
                    <a:p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ar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-m</a:t>
                      </a:r>
                      <a:endParaRPr lang="en-GB" sz="1400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 you do the actions? 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n-o-d your head c-l-a-p your hands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t-a-p your foot r-u-b your tummy</a:t>
                      </a:r>
                      <a:endParaRPr lang="en-GB" sz="1400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What’s that noise?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What sound does: a d-u-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ck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make?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 f-r-o-g make? a d-o-g make?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 s-n-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ai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-k (snake) make?</a:t>
                      </a:r>
                      <a:endParaRPr lang="en-GB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 is it? 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p-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-n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a-n-t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s-u-n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t-a-p</a:t>
                      </a:r>
                      <a:endParaRPr lang="en-GB" dirty="0">
                        <a:latin typeface="ABeeZee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58677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14275" y="8432034"/>
            <a:ext cx="69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00FF"/>
                </a:solidFill>
                <a:latin typeface="ABeeZee"/>
                <a:ea typeface="ABeeZee"/>
                <a:cs typeface="ABeeZee"/>
                <a:sym typeface="ABeeZee"/>
              </a:rPr>
              <a:t>Games we have played this week</a:t>
            </a:r>
            <a:r>
              <a:rPr lang="en-GB" b="1" dirty="0">
                <a:solidFill>
                  <a:srgbClr val="0000FF"/>
                </a:solidFill>
                <a:latin typeface="ABeeZee"/>
                <a:ea typeface="ABeeZee"/>
                <a:cs typeface="ABeeZee"/>
                <a:sym typeface="ABeeZee"/>
              </a:rPr>
              <a:t>.</a:t>
            </a:r>
            <a:endParaRPr lang="en-GB" b="1" dirty="0">
              <a:solidFill>
                <a:srgbClr val="0070C0"/>
              </a:solidFill>
              <a:latin typeface="ABeeZee" panose="020B06040202020202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Google Shape;67;p14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Pull your lips back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i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bit, put your tongue behind your teeth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m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lips together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mmmmm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mmmmm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tongue to the top and front of your mouth and make a quick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d 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>
            <p:extLst>
              <p:ext uri="{D42A27DB-BD31-4B8C-83A1-F6EECF244321}">
                <p14:modId xmlns:p14="http://schemas.microsoft.com/office/powerpoint/2010/main" val="385414653"/>
              </p:ext>
            </p:extLst>
          </p:nvPr>
        </p:nvGraphicFramePr>
        <p:xfrm>
          <a:off x="314300" y="5950417"/>
          <a:ext cx="6908550" cy="313175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i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n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n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 n / m / d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0" name="Google Shape;7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12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2" name="Google Shape;72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6297" y="2898075"/>
            <a:ext cx="900056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27675" y="3046847"/>
            <a:ext cx="828750" cy="89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7375" y="4592121"/>
            <a:ext cx="1015178" cy="83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134463" y="4362124"/>
            <a:ext cx="1015175" cy="114207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219075" y="9082167"/>
            <a:ext cx="69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00FF"/>
                </a:solidFill>
                <a:latin typeface="ABeeZee"/>
                <a:ea typeface="ABeeZee"/>
                <a:cs typeface="ABeeZee"/>
                <a:sym typeface="ABeeZee"/>
              </a:rPr>
              <a:t>Games we have played this week.</a:t>
            </a:r>
            <a:endParaRPr lang="en-GB" b="1" dirty="0">
              <a:solidFill>
                <a:srgbClr val="0070C0"/>
              </a:solidFill>
              <a:latin typeface="ABeeZee" panose="020B060402020202020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214759"/>
              </p:ext>
            </p:extLst>
          </p:nvPr>
        </p:nvGraphicFramePr>
        <p:xfrm>
          <a:off x="241050" y="9332709"/>
          <a:ext cx="6981800" cy="1171999"/>
        </p:xfrm>
        <a:graphic>
          <a:graphicData uri="http://schemas.openxmlformats.org/drawingml/2006/table">
            <a:tbl>
              <a:tblPr firstRow="1" bandRow="1">
                <a:tableStyleId>{31A3327D-298A-491D-BCE7-4D598AAE75AE}</a:tableStyleId>
              </a:tblPr>
              <a:tblGrid>
                <a:gridCol w="1745450">
                  <a:extLst>
                    <a:ext uri="{9D8B030D-6E8A-4147-A177-3AD203B41FA5}">
                      <a16:colId xmlns:a16="http://schemas.microsoft.com/office/drawing/2014/main" val="2947614413"/>
                    </a:ext>
                  </a:extLst>
                </a:gridCol>
                <a:gridCol w="1745450">
                  <a:extLst>
                    <a:ext uri="{9D8B030D-6E8A-4147-A177-3AD203B41FA5}">
                      <a16:colId xmlns:a16="http://schemas.microsoft.com/office/drawing/2014/main" val="819208191"/>
                    </a:ext>
                  </a:extLst>
                </a:gridCol>
                <a:gridCol w="1745450">
                  <a:extLst>
                    <a:ext uri="{9D8B030D-6E8A-4147-A177-3AD203B41FA5}">
                      <a16:colId xmlns:a16="http://schemas.microsoft.com/office/drawing/2014/main" val="1103971675"/>
                    </a:ext>
                  </a:extLst>
                </a:gridCol>
                <a:gridCol w="1745450">
                  <a:extLst>
                    <a:ext uri="{9D8B030D-6E8A-4147-A177-3AD203B41FA5}">
                      <a16:colId xmlns:a16="http://schemas.microsoft.com/office/drawing/2014/main" val="2961928510"/>
                    </a:ext>
                  </a:extLst>
                </a:gridCol>
              </a:tblGrid>
              <a:tr h="1171999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 you do</a:t>
                      </a:r>
                      <a:r>
                        <a:rPr lang="en-GB" sz="1400" b="1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the actions</a:t>
                      </a:r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?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p-a-t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your arm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n-o-d your head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h-o-p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</a:t>
                      </a:r>
                      <a:r>
                        <a:rPr lang="en-GB" sz="1400" b="1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is  making the sound</a:t>
                      </a:r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? 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 c-</a:t>
                      </a:r>
                      <a:r>
                        <a:rPr lang="en-GB" sz="1400" b="0" i="0" u="none" strike="noStrike" cap="none" baseline="0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ar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 goes zoom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 h-or-n goes beep</a:t>
                      </a:r>
                      <a:endParaRPr lang="en-GB" sz="1400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What’s that noise?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What sound does: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 c-a-t make?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 c-ow make?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 h-e-n make?</a:t>
                      </a:r>
                      <a:endParaRPr lang="en-GB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Point</a:t>
                      </a:r>
                      <a:r>
                        <a:rPr lang="en-GB" sz="1400" b="1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to the…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d-or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(door)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w-or-l (wall)</a:t>
                      </a:r>
                    </a:p>
                    <a:p>
                      <a:r>
                        <a:rPr lang="en-GB" sz="1400" b="0" i="0" u="none" strike="noStrike" cap="none" baseline="0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ch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-air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f-l-or (floor)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58677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5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Give me a big smile that shows your teeth. Press the middle of your tongue to the top and back of your mouth; push your tongue down and forward to make the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g 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Make your mouth into a round shape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 o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k 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>
            <p:extLst>
              <p:ext uri="{D42A27DB-BD31-4B8C-83A1-F6EECF244321}">
                <p14:modId xmlns:p14="http://schemas.microsoft.com/office/powerpoint/2010/main" val="1326024943"/>
              </p:ext>
            </p:extLst>
          </p:nvPr>
        </p:nvGraphicFramePr>
        <p:xfrm>
          <a:off x="314275" y="5963302"/>
          <a:ext cx="6908550" cy="219450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o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- i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o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</a:t>
                      </a:r>
                      <a:r>
                        <a:rPr lang="en-GB" sz="28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g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/ o / c / k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4" name="Google Shape;8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12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850" y="3093896"/>
            <a:ext cx="986069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56250" y="3256495"/>
            <a:ext cx="986075" cy="874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69849" y="4691199"/>
            <a:ext cx="892990" cy="87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56246" y="4553193"/>
            <a:ext cx="893000" cy="118067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898495"/>
              </p:ext>
            </p:extLst>
          </p:nvPr>
        </p:nvGraphicFramePr>
        <p:xfrm>
          <a:off x="314275" y="8216511"/>
          <a:ext cx="6981800" cy="1036320"/>
        </p:xfrm>
        <a:graphic>
          <a:graphicData uri="http://schemas.openxmlformats.org/drawingml/2006/table">
            <a:tbl>
              <a:tblPr firstRow="1" bandRow="1">
                <a:tableStyleId>{31A3327D-298A-491D-BCE7-4D598AAE75AE}</a:tableStyleId>
              </a:tblPr>
              <a:tblGrid>
                <a:gridCol w="6981800">
                  <a:extLst>
                    <a:ext uri="{9D8B030D-6E8A-4147-A177-3AD203B41FA5}">
                      <a16:colId xmlns:a16="http://schemas.microsoft.com/office/drawing/2014/main" val="1176002344"/>
                    </a:ext>
                  </a:extLst>
                </a:gridCol>
              </a:tblGrid>
              <a:tr h="884225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400" b="1" baseline="0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400" b="0" baseline="0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r>
                        <a:rPr lang="en-GB" sz="14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an you spot the tricky part of the word?</a:t>
                      </a: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400" i="1" dirty="0">
                        <a:solidFill>
                          <a:srgbClr val="0000FF"/>
                        </a:solidFill>
                        <a:latin typeface="ABeeZee"/>
                        <a:cs typeface="ABeeZee"/>
                        <a:sym typeface="ABeeZee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dirty="0">
                          <a:solidFill>
                            <a:schemeClr val="tx1"/>
                          </a:solidFill>
                          <a:latin typeface="ABeeZee"/>
                          <a:cs typeface="ABeeZee"/>
                          <a:sym typeface="ABeeZee"/>
                        </a:rPr>
                        <a:t>is</a:t>
                      </a:r>
                      <a:endParaRPr lang="en-GB" sz="2000" b="1" i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1856588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66675" y="9311540"/>
            <a:ext cx="698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0000FF"/>
                </a:solidFill>
                <a:latin typeface="ABeeZee"/>
                <a:ea typeface="ABeeZee"/>
                <a:cs typeface="ABeeZee"/>
                <a:sym typeface="ABeeZee"/>
              </a:rPr>
              <a:t>Games we have played this week</a:t>
            </a:r>
            <a:r>
              <a:rPr lang="en-GB" b="1" dirty="0">
                <a:solidFill>
                  <a:srgbClr val="0000FF"/>
                </a:solidFill>
                <a:latin typeface="ABeeZee"/>
                <a:ea typeface="ABeeZee"/>
                <a:cs typeface="ABeeZee"/>
                <a:sym typeface="ABeeZee"/>
              </a:rPr>
              <a:t>.</a:t>
            </a:r>
            <a:endParaRPr lang="en-GB" b="1" dirty="0">
              <a:solidFill>
                <a:srgbClr val="0070C0"/>
              </a:solidFill>
              <a:latin typeface="ABeeZee" panose="020B060402020202020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58902"/>
              </p:ext>
            </p:extLst>
          </p:nvPr>
        </p:nvGraphicFramePr>
        <p:xfrm>
          <a:off x="314275" y="9628158"/>
          <a:ext cx="6981801" cy="944880"/>
        </p:xfrm>
        <a:graphic>
          <a:graphicData uri="http://schemas.openxmlformats.org/drawingml/2006/table">
            <a:tbl>
              <a:tblPr firstRow="1" bandRow="1">
                <a:tableStyleId>{31A3327D-298A-491D-BCE7-4D598AAE75AE}</a:tableStyleId>
              </a:tblPr>
              <a:tblGrid>
                <a:gridCol w="2327267">
                  <a:extLst>
                    <a:ext uri="{9D8B030D-6E8A-4147-A177-3AD203B41FA5}">
                      <a16:colId xmlns:a16="http://schemas.microsoft.com/office/drawing/2014/main" val="2947614413"/>
                    </a:ext>
                  </a:extLst>
                </a:gridCol>
                <a:gridCol w="2327267">
                  <a:extLst>
                    <a:ext uri="{9D8B030D-6E8A-4147-A177-3AD203B41FA5}">
                      <a16:colId xmlns:a16="http://schemas.microsoft.com/office/drawing/2014/main" val="819208191"/>
                    </a:ext>
                  </a:extLst>
                </a:gridCol>
                <a:gridCol w="2327267">
                  <a:extLst>
                    <a:ext uri="{9D8B030D-6E8A-4147-A177-3AD203B41FA5}">
                      <a16:colId xmlns:a16="http://schemas.microsoft.com/office/drawing/2014/main" val="1103971675"/>
                    </a:ext>
                  </a:extLst>
                </a:gridCol>
              </a:tblGrid>
              <a:tr h="668939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 you touch your?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l-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-p         h-e-d</a:t>
                      </a:r>
                    </a:p>
                    <a:p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ch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-n       f-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oo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 you do the actions? 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s-t-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ir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 the pot</a:t>
                      </a: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m-</a:t>
                      </a:r>
                      <a:r>
                        <a:rPr lang="en-GB" sz="1400" b="0" i="0" u="none" strike="noStrike" cap="none" baseline="0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ar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-</a:t>
                      </a:r>
                      <a:r>
                        <a:rPr lang="en-GB" sz="1400" b="0" i="0" u="none" strike="noStrike" cap="none" baseline="0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ch</a:t>
                      </a:r>
                      <a:endParaRPr lang="en-GB" sz="1400" b="0" i="0" u="none" strike="noStrike" cap="none" baseline="0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c-l-a-p</a:t>
                      </a:r>
                      <a:endParaRPr lang="en-GB" sz="1400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What’s that noise?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 sound does: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 c-</a:t>
                      </a:r>
                      <a:r>
                        <a:rPr lang="en-GB" sz="1400" b="0" i="0" u="none" strike="noStrike" cap="none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ar</a:t>
                      </a:r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make? </a:t>
                      </a:r>
                    </a:p>
                    <a:p>
                      <a:r>
                        <a:rPr lang="en-GB" sz="1400" b="0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 t-r-</a:t>
                      </a:r>
                      <a:r>
                        <a:rPr lang="en-GB" sz="1400" b="0" i="0" u="none" strike="noStrike" cap="none" baseline="0" dirty="0" err="1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ai</a:t>
                      </a:r>
                      <a:r>
                        <a:rPr lang="en-GB" sz="1400" b="0" i="0" u="none" strike="noStrike" cap="none" baseline="0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-n make?</a:t>
                      </a:r>
                      <a:endParaRPr lang="en-GB" dirty="0">
                        <a:latin typeface="ABeeZee" panose="020B060402020202020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58677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" name="Google Shape;94;p16"/>
          <p:cNvGraphicFramePr/>
          <p:nvPr>
            <p:extLst>
              <p:ext uri="{D42A27DB-BD31-4B8C-83A1-F6EECF244321}">
                <p14:modId xmlns:p14="http://schemas.microsoft.com/office/powerpoint/2010/main" val="963261395"/>
              </p:ext>
            </p:extLst>
          </p:nvPr>
        </p:nvGraphicFramePr>
        <p:xfrm>
          <a:off x="314300" y="2502801"/>
          <a:ext cx="6908600" cy="318096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8098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8582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(ck) </a:t>
                      </a:r>
                      <a:r>
                        <a:rPr lang="en-GB" sz="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e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8582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u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u 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r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to make a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r>
                        <a:rPr lang="en-GB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>
            <p:extLst>
              <p:ext uri="{D42A27DB-BD31-4B8C-83A1-F6EECF244321}">
                <p14:modId xmlns:p14="http://schemas.microsoft.com/office/powerpoint/2010/main" val="307054018"/>
              </p:ext>
            </p:extLst>
          </p:nvPr>
        </p:nvGraphicFramePr>
        <p:xfrm>
          <a:off x="314275" y="5742687"/>
          <a:ext cx="6908550" cy="219450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o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e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u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 - e - d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u - </a:t>
                      </a:r>
                      <a:r>
                        <a:rPr lang="en-GB" sz="2800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>
            <p:extLst>
              <p:ext uri="{D42A27DB-BD31-4B8C-83A1-F6EECF244321}">
                <p14:modId xmlns:p14="http://schemas.microsoft.com/office/powerpoint/2010/main" val="1469493855"/>
              </p:ext>
            </p:extLst>
          </p:nvPr>
        </p:nvGraphicFramePr>
        <p:xfrm>
          <a:off x="314275" y="7996113"/>
          <a:ext cx="6908550" cy="1273666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1817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84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Verdana Pro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 dirty="0">
                        <a:latin typeface="Verdana Pro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 / e / u / r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8" name="Google Shape;9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12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6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0" name="Google Shape;100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56273" y="3108513"/>
            <a:ext cx="790817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9850" y="3188925"/>
            <a:ext cx="962025" cy="88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5450" y="4494368"/>
            <a:ext cx="790825" cy="1093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346248" y="4607823"/>
            <a:ext cx="810875" cy="77876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000105"/>
              </p:ext>
            </p:extLst>
          </p:nvPr>
        </p:nvGraphicFramePr>
        <p:xfrm>
          <a:off x="314275" y="9269779"/>
          <a:ext cx="6981801" cy="1371600"/>
        </p:xfrm>
        <a:graphic>
          <a:graphicData uri="http://schemas.openxmlformats.org/drawingml/2006/table">
            <a:tbl>
              <a:tblPr firstRow="1" bandRow="1">
                <a:tableStyleId>{31A3327D-298A-491D-BCE7-4D598AAE75AE}</a:tableStyleId>
              </a:tblPr>
              <a:tblGrid>
                <a:gridCol w="2327267">
                  <a:extLst>
                    <a:ext uri="{9D8B030D-6E8A-4147-A177-3AD203B41FA5}">
                      <a16:colId xmlns:a16="http://schemas.microsoft.com/office/drawing/2014/main" val="2947614413"/>
                    </a:ext>
                  </a:extLst>
                </a:gridCol>
                <a:gridCol w="2327267">
                  <a:extLst>
                    <a:ext uri="{9D8B030D-6E8A-4147-A177-3AD203B41FA5}">
                      <a16:colId xmlns:a16="http://schemas.microsoft.com/office/drawing/2014/main" val="819208191"/>
                    </a:ext>
                  </a:extLst>
                </a:gridCol>
                <a:gridCol w="2327267">
                  <a:extLst>
                    <a:ext uri="{9D8B030D-6E8A-4147-A177-3AD203B41FA5}">
                      <a16:colId xmlns:a16="http://schemas.microsoft.com/office/drawing/2014/main" val="1103971675"/>
                    </a:ext>
                  </a:extLst>
                </a:gridCol>
              </a:tblGrid>
              <a:tr h="1303259"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 you touch your? </a:t>
                      </a:r>
                      <a:endParaRPr lang="en-GB" sz="1400" b="1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endParaRPr lang="en-GB" sz="1400" b="1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l-e-g        </a:t>
                      </a:r>
                      <a:r>
                        <a:rPr lang="en-GB" sz="14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ch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r>
                        <a:rPr lang="en-GB" sz="14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ee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-k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b-a-</a:t>
                      </a:r>
                      <a:r>
                        <a:rPr lang="en-GB" sz="14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ck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     h-</a:t>
                      </a:r>
                      <a:r>
                        <a:rPr lang="en-GB" sz="14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ee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-l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What’s that noise? 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What sound does an…</a:t>
                      </a: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make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ow-l </a:t>
                      </a:r>
                      <a:endParaRPr lang="en-GB" sz="1400" b="0" i="0" u="none" strike="noStrike" cap="none" baseline="0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m-</a:t>
                      </a:r>
                      <a:r>
                        <a:rPr lang="en-GB" sz="1400" b="0" i="0" u="none" strike="noStrike" cap="none" baseline="0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ou</a:t>
                      </a:r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-se</a:t>
                      </a:r>
                      <a:endParaRPr lang="en-GB" sz="1400" b="0" i="0" u="none" strike="noStrike" cap="none" baseline="0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b-ear</a:t>
                      </a:r>
                    </a:p>
                    <a:p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b-</a:t>
                      </a:r>
                      <a:r>
                        <a:rPr lang="en-GB" sz="1400" b="0" i="0" u="none" strike="noStrike" cap="none" baseline="0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ee</a:t>
                      </a:r>
                      <a:endParaRPr lang="en-GB" sz="1400" dirty="0">
                        <a:latin typeface="ABeeZee" panose="020B060402020202020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Can</a:t>
                      </a:r>
                      <a:r>
                        <a:rPr lang="en-GB" sz="1400" b="1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you do the actions</a:t>
                      </a: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?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p-a-t your shoulders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ea typeface="Arial"/>
                          <a:cs typeface="Arial"/>
                          <a:sym typeface="Arial"/>
                        </a:rPr>
                        <a:t>n-o-d  your head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f-l-a-p your arms</a:t>
                      </a:r>
                      <a:endParaRPr lang="en-GB" sz="1400" b="0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cs typeface="Arial"/>
                        <a:sym typeface="Arial"/>
                      </a:endParaRPr>
                    </a:p>
                    <a:p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r-</a:t>
                      </a:r>
                      <a:r>
                        <a:rPr lang="en-GB" sz="14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ea</a:t>
                      </a:r>
                      <a:r>
                        <a:rPr lang="en-GB" sz="14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-</a:t>
                      </a:r>
                      <a:r>
                        <a:rPr lang="en-GB" sz="14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ch</a:t>
                      </a:r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 up high</a:t>
                      </a:r>
                    </a:p>
                    <a:p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w-</a:t>
                      </a:r>
                      <a:r>
                        <a:rPr lang="en-GB" sz="1400" b="0" i="0" u="none" strike="noStrike" cap="none" baseline="0" dirty="0" err="1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4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ABeeZee" panose="020B0604020202020204" charset="0"/>
                          <a:cs typeface="Arial"/>
                          <a:sym typeface="Arial"/>
                        </a:rPr>
                        <a:t>-gg-le</a:t>
                      </a:r>
                      <a:endParaRPr lang="en-GB" sz="14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58677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Google Shape;108;p17"/>
          <p:cNvGraphicFramePr/>
          <p:nvPr>
            <p:extLst>
              <p:ext uri="{D42A27DB-BD31-4B8C-83A1-F6EECF244321}">
                <p14:modId xmlns:p14="http://schemas.microsoft.com/office/powerpoint/2010/main" val="3589217022"/>
              </p:ext>
            </p:extLst>
          </p:nvPr>
        </p:nvGraphicFramePr>
        <p:xfrm>
          <a:off x="314275" y="2338641"/>
          <a:ext cx="6908600" cy="3441875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Phonemes we will be focusing on this week in school </a:t>
                      </a: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Pronunciation Phrase - h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Open your mouth and breath</a:t>
                      </a:r>
                      <a:r>
                        <a:rPr lang="en-GB" sz="1000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out sharply </a:t>
                      </a:r>
                      <a:r>
                        <a:rPr lang="en-GB" sz="1000" b="1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h </a:t>
                      </a:r>
                      <a:r>
                        <a:rPr lang="en-GB" sz="1000" b="1" baseline="0" dirty="0" err="1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000" b="1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baseline="0" dirty="0" err="1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GB" sz="1000" b="1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baseline="0" dirty="0" err="1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Pronunciation Phrase - b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Put your</a:t>
                      </a:r>
                      <a:r>
                        <a:rPr lang="en-GB" sz="1000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lips together and say </a:t>
                      </a:r>
                      <a:r>
                        <a:rPr lang="en-GB" sz="1000" b="1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b </a:t>
                      </a:r>
                      <a:r>
                        <a:rPr lang="en-GB" sz="1000" b="0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as you open them </a:t>
                      </a:r>
                      <a:r>
                        <a:rPr lang="en-GB" sz="1000" b="1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b </a:t>
                      </a:r>
                      <a:r>
                        <a:rPr lang="en-GB" sz="1000" b="1" baseline="0" dirty="0" err="1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r>
                        <a:rPr lang="en-GB" sz="1000" b="1" baseline="0" dirty="0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baseline="0" dirty="0" err="1" smtClean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Pronunciation Phrase - f</a:t>
                      </a:r>
                      <a:endParaRPr sz="1000" b="1" dirty="0">
                        <a:solidFill>
                          <a:schemeClr val="dk1"/>
                        </a:solidFill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Pronunciation Phrase - l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endParaRPr sz="10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>
            <p:extLst>
              <p:ext uri="{D42A27DB-BD31-4B8C-83A1-F6EECF244321}">
                <p14:modId xmlns:p14="http://schemas.microsoft.com/office/powerpoint/2010/main" val="4292948027"/>
              </p:ext>
            </p:extLst>
          </p:nvPr>
        </p:nvGraphicFramePr>
        <p:xfrm>
          <a:off x="303300" y="5780516"/>
          <a:ext cx="6908550" cy="219450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 dirty="0">
                        <a:latin typeface="Sassoon Primary Std" panose="020B0503020103030203" pitchFamily="34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h - u - g</a:t>
                      </a:r>
                      <a:endParaRPr sz="28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b - e - d</a:t>
                      </a:r>
                      <a:endParaRPr sz="28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f - </a:t>
                      </a:r>
                      <a:r>
                        <a:rPr lang="en-GB" sz="2800" dirty="0" err="1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- t</a:t>
                      </a:r>
                      <a:endParaRPr sz="28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l - u - ck</a:t>
                      </a:r>
                      <a:endParaRPr sz="280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l - o - g</a:t>
                      </a:r>
                      <a:endParaRPr sz="28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h - a - t</a:t>
                      </a:r>
                      <a:endParaRPr sz="28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0" name="Google Shape;110;p17"/>
          <p:cNvGraphicFramePr/>
          <p:nvPr>
            <p:extLst>
              <p:ext uri="{D42A27DB-BD31-4B8C-83A1-F6EECF244321}">
                <p14:modId xmlns:p14="http://schemas.microsoft.com/office/powerpoint/2010/main" val="2262327556"/>
              </p:ext>
            </p:extLst>
          </p:nvPr>
        </p:nvGraphicFramePr>
        <p:xfrm>
          <a:off x="292275" y="7975016"/>
          <a:ext cx="6908550" cy="1223956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6134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>
                          <a:solidFill>
                            <a:srgbClr val="0000FF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 dirty="0">
                          <a:solidFill>
                            <a:srgbClr val="0000FF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 dirty="0">
                        <a:latin typeface="Sassoon Primary Std" panose="020B0503020103030203" pitchFamily="34" charset="0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7822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80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dirty="0">
                          <a:latin typeface="Sassoon Infant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 dirty="0">
                        <a:latin typeface="Sassoon Infant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1" name="Google Shape;111;p17"/>
          <p:cNvGraphicFramePr/>
          <p:nvPr>
            <p:extLst>
              <p:ext uri="{D42A27DB-BD31-4B8C-83A1-F6EECF244321}">
                <p14:modId xmlns:p14="http://schemas.microsoft.com/office/powerpoint/2010/main" val="583893465"/>
              </p:ext>
            </p:extLst>
          </p:nvPr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{31A3327D-298A-491D-BCE7-4D598AAE75AE}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Little </a:t>
                      </a:r>
                      <a:r>
                        <a:rPr lang="en-GB" sz="1800" b="1" dirty="0" err="1">
                          <a:solidFill>
                            <a:srgbClr val="000000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Wandle</a:t>
                      </a: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 - Letters and Sounds</a:t>
                      </a:r>
                      <a:endParaRPr sz="1800" b="1" dirty="0">
                        <a:solidFill>
                          <a:srgbClr val="000000"/>
                        </a:solidFill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 dirty="0">
                          <a:solidFill>
                            <a:srgbClr val="000000"/>
                          </a:solidFill>
                          <a:latin typeface="Sassoon Primary Std" panose="020B0503020103030203" pitchFamily="34" charset="0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 dirty="0">
                        <a:latin typeface="Sassoon Primary Std" panose="020B0503020103030203" pitchFamily="3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 dirty="0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dirty="0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/ b / f / l</a:t>
                      </a:r>
                      <a:endParaRPr sz="1800" i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12" name="Google Shape;11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1225" y="453525"/>
            <a:ext cx="1133475" cy="108022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7"/>
          <p:cNvSpPr txBox="1"/>
          <p:nvPr/>
        </p:nvSpPr>
        <p:spPr>
          <a:xfrm>
            <a:off x="219075" y="1636190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</a:t>
            </a:r>
            <a:r>
              <a:rPr lang="en-GB" sz="1200" dirty="0" err="1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Wandle</a:t>
            </a:r>
            <a:r>
              <a:rPr lang="en-GB" sz="1200" dirty="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website -</a:t>
            </a:r>
            <a:endParaRPr sz="1200" dirty="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 dirty="0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 dirty="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 dirty="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4" name="Google Shape;11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4209" y="4282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42837" y="4379775"/>
            <a:ext cx="948100" cy="1211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02148" y="2921898"/>
            <a:ext cx="1012200" cy="1045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38074" y="2921900"/>
            <a:ext cx="1012200" cy="113767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489893"/>
              </p:ext>
            </p:extLst>
          </p:nvPr>
        </p:nvGraphicFramePr>
        <p:xfrm>
          <a:off x="292275" y="9191025"/>
          <a:ext cx="7003800" cy="1554480"/>
        </p:xfrm>
        <a:graphic>
          <a:graphicData uri="http://schemas.openxmlformats.org/drawingml/2006/table">
            <a:tbl>
              <a:tblPr firstRow="1" bandRow="1">
                <a:tableStyleId>{31A3327D-298A-491D-BCE7-4D598AAE75AE}</a:tableStyleId>
              </a:tblPr>
              <a:tblGrid>
                <a:gridCol w="2334600">
                  <a:extLst>
                    <a:ext uri="{9D8B030D-6E8A-4147-A177-3AD203B41FA5}">
                      <a16:colId xmlns:a16="http://schemas.microsoft.com/office/drawing/2014/main" val="2947614413"/>
                    </a:ext>
                  </a:extLst>
                </a:gridCol>
                <a:gridCol w="2334600">
                  <a:extLst>
                    <a:ext uri="{9D8B030D-6E8A-4147-A177-3AD203B41FA5}">
                      <a16:colId xmlns:a16="http://schemas.microsoft.com/office/drawing/2014/main" val="819208191"/>
                    </a:ext>
                  </a:extLst>
                </a:gridCol>
                <a:gridCol w="2334600">
                  <a:extLst>
                    <a:ext uri="{9D8B030D-6E8A-4147-A177-3AD203B41FA5}">
                      <a16:colId xmlns:a16="http://schemas.microsoft.com/office/drawing/2014/main" val="1103971675"/>
                    </a:ext>
                  </a:extLst>
                </a:gridCol>
              </a:tblGrid>
              <a:tr h="1501726">
                <a:tc>
                  <a:txBody>
                    <a:bodyPr/>
                    <a:lstStyle/>
                    <a:p>
                      <a:r>
                        <a:rPr lang="en-GB" sz="16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Can you touch your? </a:t>
                      </a:r>
                      <a:endParaRPr lang="en-GB" sz="1600" b="1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Sassoon Primary Std" panose="020B0503020103030203" pitchFamily="34" charset="0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l-e-g          h-</a:t>
                      </a:r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ea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-d</a:t>
                      </a:r>
                    </a:p>
                    <a:p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ar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-m          f-</a:t>
                      </a:r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oo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-t</a:t>
                      </a:r>
                    </a:p>
                    <a:p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ch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-n</a:t>
                      </a:r>
                    </a:p>
                    <a:p>
                      <a:endParaRPr lang="en-GB" sz="1400" b="1" i="0" u="none" strike="noStrike" cap="none" dirty="0">
                        <a:solidFill>
                          <a:srgbClr val="000000"/>
                        </a:solidFill>
                        <a:effectLst/>
                        <a:latin typeface="ABeeZee" panose="020B0604020202020204" charset="0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What’s that noise? 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What sound does a … make?</a:t>
                      </a:r>
                    </a:p>
                    <a:p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s-n-</a:t>
                      </a:r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ai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-k         d-u-</a:t>
                      </a:r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ck</a:t>
                      </a:r>
                      <a:endParaRPr lang="en-GB" sz="1600" b="0" i="0" u="none" strike="noStrike" cap="none" dirty="0" smtClean="0">
                        <a:solidFill>
                          <a:srgbClr val="000000"/>
                        </a:solidFill>
                        <a:effectLst/>
                        <a:latin typeface="Sassoon Primary Std" panose="020B0503020103030203" pitchFamily="34" charset="0"/>
                        <a:cs typeface="Arial"/>
                        <a:sym typeface="Arial"/>
                      </a:endParaRPr>
                    </a:p>
                    <a:p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f-r-o-g</a:t>
                      </a:r>
                      <a:r>
                        <a:rPr lang="en-GB" sz="16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           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cs typeface="Arial"/>
                          <a:sym typeface="Arial"/>
                        </a:rPr>
                        <a:t>c-a-t</a:t>
                      </a:r>
                      <a:endParaRPr lang="en-GB" sz="1600" dirty="0">
                        <a:latin typeface="Sassoon Primary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Can</a:t>
                      </a:r>
                      <a:r>
                        <a:rPr lang="en-GB" sz="1600" b="1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 you do the actions</a:t>
                      </a:r>
                      <a:r>
                        <a:rPr lang="en-GB" sz="16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?</a:t>
                      </a:r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 </a:t>
                      </a:r>
                    </a:p>
                    <a:p>
                      <a:r>
                        <a:rPr lang="en-GB" sz="1600" b="0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r=</a:t>
                      </a:r>
                      <a:r>
                        <a:rPr lang="en-GB" sz="1600" b="0" i="0" u="none" strike="noStrike" cap="none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ea-ch</a:t>
                      </a:r>
                      <a:r>
                        <a:rPr lang="en-GB" sz="16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 up high</a:t>
                      </a:r>
                    </a:p>
                    <a:p>
                      <a:r>
                        <a:rPr lang="en-GB" sz="16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s-t-a-n-d on one leg</a:t>
                      </a:r>
                    </a:p>
                    <a:p>
                      <a:r>
                        <a:rPr lang="en-GB" sz="16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m-</a:t>
                      </a:r>
                      <a:r>
                        <a:rPr lang="en-GB" sz="1600" b="0" i="0" u="none" strike="noStrike" cap="none" baseline="0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ar</a:t>
                      </a:r>
                      <a:r>
                        <a:rPr lang="en-GB" sz="16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-</a:t>
                      </a:r>
                      <a:r>
                        <a:rPr lang="en-GB" sz="1600" b="0" i="0" u="none" strike="noStrike" cap="none" baseline="0" dirty="0" err="1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ch</a:t>
                      </a:r>
                      <a:r>
                        <a:rPr lang="en-GB" sz="1600" b="0" i="0" u="none" strike="noStrike" cap="none" baseline="0" dirty="0" smtClean="0">
                          <a:solidFill>
                            <a:srgbClr val="000000"/>
                          </a:solidFill>
                          <a:effectLst/>
                          <a:latin typeface="Sassoon Primary Std" panose="020B0503020103030203" pitchFamily="34" charset="0"/>
                          <a:ea typeface="Arial"/>
                          <a:cs typeface="Arial"/>
                          <a:sym typeface="Arial"/>
                        </a:rPr>
                        <a:t>            h-o-p</a:t>
                      </a:r>
                    </a:p>
                    <a:p>
                      <a:endParaRPr lang="en-GB" sz="1600" b="0" i="0" u="none" strike="noStrike" cap="none" dirty="0">
                        <a:solidFill>
                          <a:srgbClr val="000000"/>
                        </a:solidFill>
                        <a:effectLst/>
                        <a:latin typeface="Sassoon Primary Std" panose="020B0503020103030203" pitchFamily="34" charset="0"/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58677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1423</Words>
  <Application>Microsoft Office PowerPoint</Application>
  <PresentationFormat>Custom</PresentationFormat>
  <Paragraphs>237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Verdana Pro</vt:lpstr>
      <vt:lpstr>Sassoon Primary Std</vt:lpstr>
      <vt:lpstr>ABeeZee</vt:lpstr>
      <vt:lpstr>Arial</vt:lpstr>
      <vt:lpstr>Sassoon Infant Std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Deanna Coe</dc:creator>
  <cp:lastModifiedBy>Deanna Coe</cp:lastModifiedBy>
  <cp:revision>21</cp:revision>
  <dcterms:modified xsi:type="dcterms:W3CDTF">2023-10-02T15:19:40Z</dcterms:modified>
</cp:coreProperties>
</file>