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60" r:id="rId5"/>
    <p:sldId id="261" r:id="rId6"/>
    <p:sldId id="258" r:id="rId7"/>
    <p:sldId id="267" r:id="rId8"/>
    <p:sldId id="259" r:id="rId9"/>
    <p:sldId id="263"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80" autoAdjust="0"/>
  </p:normalViewPr>
  <p:slideViewPr>
    <p:cSldViewPr>
      <p:cViewPr varScale="1">
        <p:scale>
          <a:sx n="80" d="100"/>
          <a:sy n="80" d="100"/>
        </p:scale>
        <p:origin x="1296" y="52"/>
      </p:cViewPr>
      <p:guideLst>
        <p:guide orient="horz" pos="2160"/>
        <p:guide pos="2880"/>
      </p:guideLst>
    </p:cSldViewPr>
  </p:slideViewPr>
  <p:outlineViewPr>
    <p:cViewPr>
      <p:scale>
        <a:sx n="33" d="100"/>
        <a:sy n="33" d="100"/>
      </p:scale>
      <p:origin x="258" y="32652"/>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A989A0D1-9A21-4B2A-9E66-EF16053D3AC0}" type="datetimeFigureOut">
              <a:rPr lang="en-US" smtClean="0"/>
              <a:pPr/>
              <a:t>1/14/2022</a:t>
            </a:fld>
            <a:endParaRPr lang="en-US" dirty="0"/>
          </a:p>
        </p:txBody>
      </p:sp>
      <p:sp>
        <p:nvSpPr>
          <p:cNvPr id="16" name="Slide Number Placeholder 15"/>
          <p:cNvSpPr>
            <a:spLocks noGrp="1"/>
          </p:cNvSpPr>
          <p:nvPr>
            <p:ph type="sldNum" sz="quarter" idx="11"/>
          </p:nvPr>
        </p:nvSpPr>
        <p:spPr/>
        <p:txBody>
          <a:bodyPr/>
          <a:lstStyle/>
          <a:p>
            <a:fld id="{6555A265-F511-4771-B38C-1AB64B577626}" type="slidenum">
              <a:rPr lang="en-US" smtClean="0"/>
              <a:pPr/>
              <a:t>‹#›</a:t>
            </a:fld>
            <a:endParaRPr lang="en-US" dirty="0"/>
          </a:p>
        </p:txBody>
      </p:sp>
      <p:sp>
        <p:nvSpPr>
          <p:cNvPr id="17" name="Footer Placeholder 16"/>
          <p:cNvSpPr>
            <a:spLocks noGrp="1"/>
          </p:cNvSpPr>
          <p:nvPr>
            <p:ph type="ftr" sz="quarter" idx="12"/>
          </p:nvPr>
        </p:nvSpPr>
        <p:spPr/>
        <p:txBody>
          <a:bodyPr/>
          <a:lstStyle/>
          <a:p>
            <a:endParaRPr lang="en-US" dirty="0"/>
          </a:p>
        </p:txBody>
      </p:sp>
    </p:spTree>
  </p:cSld>
  <p:clrMapOvr>
    <a:masterClrMapping/>
  </p:clrMapOvr>
  <p:transition>
    <p:wipe dir="d"/>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A989A0D1-9A21-4B2A-9E66-EF16053D3AC0}" type="datetimeFigureOut">
              <a:rPr lang="en-US" smtClean="0"/>
              <a:pPr/>
              <a:t>1/14/2022</a:t>
            </a:fld>
            <a:endParaRPr lang="en-US" dirty="0"/>
          </a:p>
        </p:txBody>
      </p:sp>
      <p:sp>
        <p:nvSpPr>
          <p:cNvPr id="15" name="Slide Number Placeholder 14"/>
          <p:cNvSpPr>
            <a:spLocks noGrp="1"/>
          </p:cNvSpPr>
          <p:nvPr>
            <p:ph type="sldNum" sz="quarter" idx="15"/>
          </p:nvPr>
        </p:nvSpPr>
        <p:spPr/>
        <p:txBody>
          <a:bodyPr/>
          <a:lstStyle>
            <a:lvl1pPr algn="ctr">
              <a:defRPr/>
            </a:lvl1pPr>
          </a:lstStyle>
          <a:p>
            <a:fld id="{6555A265-F511-4771-B38C-1AB64B577626}" type="slidenum">
              <a:rPr lang="en-US" smtClean="0"/>
              <a:pPr/>
              <a:t>‹#›</a:t>
            </a:fld>
            <a:endParaRPr lang="en-US" dirty="0"/>
          </a:p>
        </p:txBody>
      </p:sp>
      <p:sp>
        <p:nvSpPr>
          <p:cNvPr id="16" name="Footer Placeholder 15"/>
          <p:cNvSpPr>
            <a:spLocks noGrp="1"/>
          </p:cNvSpPr>
          <p:nvPr>
            <p:ph type="ftr" sz="quarter" idx="16"/>
          </p:nvPr>
        </p:nvSpPr>
        <p:spPr/>
        <p:txBody>
          <a:bodyPr/>
          <a:lstStyle/>
          <a:p>
            <a:endParaRPr lang="en-US" dirty="0"/>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transition>
    <p:wipe dir="d"/>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989A0D1-9A21-4B2A-9E66-EF16053D3AC0}" type="datetimeFigureOut">
              <a:rPr lang="en-US" smtClean="0"/>
              <a:pPr/>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55A265-F511-4771-B38C-1AB64B577626}" type="slidenum">
              <a:rPr lang="en-US" smtClean="0"/>
              <a:pPr/>
              <a:t>‹#›</a:t>
            </a:fld>
            <a:endParaRPr lang="en-US" dirty="0"/>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d"/>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A989A0D1-9A21-4B2A-9E66-EF16053D3AC0}" type="datetimeFigureOut">
              <a:rPr lang="en-US" smtClean="0"/>
              <a:pPr/>
              <a:t>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55A265-F511-4771-B38C-1AB64B577626}" type="slidenum">
              <a:rPr lang="en-US" smtClean="0"/>
              <a:pPr/>
              <a:t>‹#›</a:t>
            </a:fld>
            <a:endParaRPr lang="en-US" dirty="0"/>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wipe dir="d"/>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6555A265-F511-4771-B38C-1AB64B577626}" type="slidenum">
              <a:rPr lang="en-US" smtClean="0"/>
              <a:pPr/>
              <a:t>‹#›</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7" name="Date Placeholder 6"/>
          <p:cNvSpPr>
            <a:spLocks noGrp="1"/>
          </p:cNvSpPr>
          <p:nvPr>
            <p:ph type="dt" sz="half" idx="10"/>
          </p:nvPr>
        </p:nvSpPr>
        <p:spPr/>
        <p:txBody>
          <a:bodyPr/>
          <a:lstStyle/>
          <a:p>
            <a:fld id="{A989A0D1-9A21-4B2A-9E66-EF16053D3AC0}" type="datetimeFigureOut">
              <a:rPr lang="en-US" smtClean="0"/>
              <a:pPr/>
              <a:t>1/14/2022</a:t>
            </a:fld>
            <a:endParaRPr lang="en-US" dirty="0"/>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d"/>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989A0D1-9A21-4B2A-9E66-EF16053D3AC0}" type="datetimeFigureOut">
              <a:rPr lang="en-US" smtClean="0"/>
              <a:pPr/>
              <a:t>1/14/2022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555A265-F511-4771-B38C-1AB64B577626}" type="slidenum">
              <a:rPr lang="en-US" smtClean="0"/>
              <a:pPr/>
              <a:t>‹#›</a:t>
            </a:fld>
            <a:endParaRPr lang="en-US" dirty="0"/>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transition>
    <p:wipe dir="d"/>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89A0D1-9A21-4B2A-9E66-EF16053D3AC0}" type="datetimeFigureOut">
              <a:rPr lang="en-US" smtClean="0"/>
              <a:pPr/>
              <a:t>1/14/2022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555A265-F511-4771-B38C-1AB64B577626}" type="slidenum">
              <a:rPr lang="en-US" smtClean="0"/>
              <a:pPr/>
              <a:t>‹#›</a:t>
            </a:fld>
            <a:endParaRPr lang="en-US" dirty="0"/>
          </a:p>
        </p:txBody>
      </p:sp>
    </p:spTree>
  </p:cSld>
  <p:clrMapOvr>
    <a:masterClrMapping/>
  </p:clrMapOvr>
  <p:transition>
    <p:wipe dir="d"/>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A989A0D1-9A21-4B2A-9E66-EF16053D3AC0}" type="datetimeFigureOut">
              <a:rPr lang="en-US" smtClean="0"/>
              <a:pPr/>
              <a:t>1/14/2022</a:t>
            </a:fld>
            <a:endParaRPr lang="en-US" dirty="0"/>
          </a:p>
        </p:txBody>
      </p:sp>
      <p:sp>
        <p:nvSpPr>
          <p:cNvPr id="9" name="Slide Number Placeholder 8"/>
          <p:cNvSpPr>
            <a:spLocks noGrp="1"/>
          </p:cNvSpPr>
          <p:nvPr>
            <p:ph type="sldNum" sz="quarter" idx="15"/>
          </p:nvPr>
        </p:nvSpPr>
        <p:spPr/>
        <p:txBody>
          <a:bodyPr/>
          <a:lstStyle/>
          <a:p>
            <a:fld id="{6555A265-F511-4771-B38C-1AB64B577626}" type="slidenum">
              <a:rPr lang="en-US" smtClean="0"/>
              <a:pPr/>
              <a:t>‹#›</a:t>
            </a:fld>
            <a:endParaRPr lang="en-US" dirty="0"/>
          </a:p>
        </p:txBody>
      </p:sp>
      <p:sp>
        <p:nvSpPr>
          <p:cNvPr id="10" name="Footer Placeholder 9"/>
          <p:cNvSpPr>
            <a:spLocks noGrp="1"/>
          </p:cNvSpPr>
          <p:nvPr>
            <p:ph type="ftr" sz="quarter" idx="16"/>
          </p:nvPr>
        </p:nvSpPr>
        <p:spPr/>
        <p:txBody>
          <a:bodyPr/>
          <a:lstStyle/>
          <a:p>
            <a:endParaRPr lang="en-US" dirty="0"/>
          </a:p>
        </p:txBody>
      </p:sp>
    </p:spTree>
  </p:cSld>
  <p:clrMapOvr>
    <a:masterClrMapping/>
  </p:clrMapOvr>
  <p:transition>
    <p:wipe dir="d"/>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A989A0D1-9A21-4B2A-9E66-EF16053D3AC0}" type="datetimeFigureOut">
              <a:rPr lang="en-US" smtClean="0"/>
              <a:pPr/>
              <a:t>1/14/2022</a:t>
            </a:fld>
            <a:endParaRPr lang="en-US" dirty="0"/>
          </a:p>
        </p:txBody>
      </p:sp>
      <p:sp>
        <p:nvSpPr>
          <p:cNvPr id="9" name="Slide Number Placeholder 8"/>
          <p:cNvSpPr>
            <a:spLocks noGrp="1"/>
          </p:cNvSpPr>
          <p:nvPr>
            <p:ph type="sldNum" sz="quarter" idx="11"/>
          </p:nvPr>
        </p:nvSpPr>
        <p:spPr/>
        <p:txBody>
          <a:bodyPr/>
          <a:lstStyle/>
          <a:p>
            <a:fld id="{6555A265-F511-4771-B38C-1AB64B577626}" type="slidenum">
              <a:rPr lang="en-US" smtClean="0"/>
              <a:pPr/>
              <a:t>‹#›</a:t>
            </a:fld>
            <a:endParaRPr lang="en-US" dirty="0"/>
          </a:p>
        </p:txBody>
      </p:sp>
      <p:sp>
        <p:nvSpPr>
          <p:cNvPr id="10" name="Footer Placeholder 9"/>
          <p:cNvSpPr>
            <a:spLocks noGrp="1"/>
          </p:cNvSpPr>
          <p:nvPr>
            <p:ph type="ftr" sz="quarter" idx="12"/>
          </p:nvPr>
        </p:nvSpPr>
        <p:spPr/>
        <p:txBody>
          <a:bodyPr/>
          <a:lstStyle/>
          <a:p>
            <a:endParaRPr lang="en-US" dirty="0"/>
          </a:p>
        </p:txBody>
      </p:sp>
    </p:spTree>
  </p:cSld>
  <p:clrMapOvr>
    <a:masterClrMapping/>
  </p:clrMapOvr>
  <p:transition>
    <p:wipe dir="d"/>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989A0D1-9A21-4B2A-9E66-EF16053D3AC0}" type="datetimeFigureOut">
              <a:rPr lang="en-US" smtClean="0"/>
              <a:pPr/>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55A265-F511-4771-B38C-1AB64B577626}" type="slidenum">
              <a:rPr lang="en-US" smtClean="0"/>
              <a:pPr/>
              <a:t>‹#›</a:t>
            </a:fld>
            <a:endParaRPr lang="en-US" dirty="0"/>
          </a:p>
        </p:txBody>
      </p:sp>
    </p:spTree>
  </p:cSld>
  <p:clrMapOvr>
    <a:masterClrMapping/>
  </p:clrMapOvr>
  <p:transition>
    <p:wipe dir="d"/>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989A0D1-9A21-4B2A-9E66-EF16053D3AC0}" type="datetimeFigureOut">
              <a:rPr lang="en-US" smtClean="0"/>
              <a:pPr/>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55A265-F511-4771-B38C-1AB64B577626}" type="slidenum">
              <a:rPr lang="en-US" smtClean="0"/>
              <a:pPr/>
              <a:t>‹#›</a:t>
            </a:fld>
            <a:endParaRPr lang="en-US" dirty="0"/>
          </a:p>
        </p:txBody>
      </p:sp>
    </p:spTree>
  </p:cSld>
  <p:clrMapOvr>
    <a:masterClrMapping/>
  </p:clrMapOvr>
  <p:transition>
    <p:wipe dir="d"/>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A989A0D1-9A21-4B2A-9E66-EF16053D3AC0}" type="datetimeFigureOut">
              <a:rPr lang="en-US" smtClean="0"/>
              <a:pPr/>
              <a:t>1/14/2022</a:t>
            </a:fld>
            <a:endParaRPr lang="en-US" dirty="0"/>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dirty="0"/>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6555A265-F511-4771-B38C-1AB64B577626}" type="slidenum">
              <a:rPr lang="en-US" smtClean="0"/>
              <a:pPr/>
              <a:t>‹#›</a:t>
            </a:fld>
            <a:endParaRPr lang="en-US" dirty="0"/>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ipe dir="d"/>
  </p:transition>
  <p:timing>
    <p:tnLst>
      <p:par>
        <p:cTn id="1" dur="indefinite" restart="never" nodeType="tmRoot"/>
      </p:par>
    </p:tnLst>
  </p:timing>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1463" y="609600"/>
            <a:ext cx="8601075" cy="5638800"/>
          </a:xfrm>
          <a:prstGeom prst="rect">
            <a:avLst/>
          </a:prstGeom>
          <a:noFill/>
          <a:ln w="9525">
            <a:noFill/>
            <a:miter lim="800000"/>
            <a:headEnd/>
            <a:tailEnd/>
          </a:ln>
          <a:effectLst/>
        </p:spPr>
      </p:pic>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19400"/>
            <a:ext cx="8229600" cy="3306763"/>
          </a:xfrm>
        </p:spPr>
        <p:txBody>
          <a:bodyPr>
            <a:normAutofit fontScale="70000" lnSpcReduction="20000"/>
          </a:bodyPr>
          <a:lstStyle/>
          <a:p>
            <a:pPr algn="ctr">
              <a:buNone/>
            </a:pPr>
            <a:endParaRPr lang="en-US" sz="4400" dirty="0" smtClean="0"/>
          </a:p>
          <a:p>
            <a:pPr algn="ctr">
              <a:buNone/>
            </a:pPr>
            <a:endParaRPr lang="en-US" sz="4400" dirty="0"/>
          </a:p>
          <a:p>
            <a:pPr algn="ctr">
              <a:buNone/>
            </a:pPr>
            <a:r>
              <a:rPr lang="en-US" sz="5200" dirty="0" smtClean="0">
                <a:solidFill>
                  <a:schemeClr val="bg1"/>
                </a:solidFill>
              </a:rPr>
              <a:t>The story explains how some amazing rocks called ‘sea stacks’ were created.  This story has been told many, many times over the years….</a:t>
            </a:r>
            <a:endParaRPr lang="en-US" sz="5200" dirty="0">
              <a:solidFill>
                <a:schemeClr val="bg1"/>
              </a:solidFill>
            </a:endParaRPr>
          </a:p>
        </p:txBody>
      </p:sp>
      <p:sp>
        <p:nvSpPr>
          <p:cNvPr id="2" name="Title 1"/>
          <p:cNvSpPr>
            <a:spLocks noGrp="1"/>
          </p:cNvSpPr>
          <p:nvPr>
            <p:ph type="title"/>
          </p:nvPr>
        </p:nvSpPr>
        <p:spPr>
          <a:xfrm>
            <a:off x="457200" y="274638"/>
            <a:ext cx="8229600" cy="2925762"/>
          </a:xfrm>
        </p:spPr>
        <p:txBody>
          <a:bodyPr>
            <a:noAutofit/>
          </a:bodyPr>
          <a:lstStyle/>
          <a:p>
            <a:pPr algn="ctr"/>
            <a:r>
              <a:rPr lang="en-US" sz="6600" dirty="0" smtClean="0"/>
              <a:t>A Story inspired by a traditional Icelandic folktale……</a:t>
            </a:r>
            <a:endParaRPr lang="en-US" sz="6600" dirty="0"/>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a:stretch>
            <a:fillRect/>
          </a:stretch>
        </p:blipFill>
        <p:spPr bwMode="auto">
          <a:xfrm>
            <a:off x="3276600" y="4038600"/>
            <a:ext cx="2514600" cy="2495550"/>
          </a:xfrm>
          <a:prstGeom prst="rect">
            <a:avLst/>
          </a:prstGeom>
          <a:noFill/>
          <a:ln w="9525">
            <a:noFill/>
            <a:miter lim="800000"/>
            <a:headEnd/>
            <a:tailEnd/>
          </a:ln>
          <a:effectLst/>
        </p:spPr>
      </p:pic>
      <p:sp>
        <p:nvSpPr>
          <p:cNvPr id="2" name="Title 1"/>
          <p:cNvSpPr>
            <a:spLocks noGrp="1"/>
          </p:cNvSpPr>
          <p:nvPr>
            <p:ph type="title"/>
          </p:nvPr>
        </p:nvSpPr>
        <p:spPr>
          <a:xfrm>
            <a:off x="457200" y="152400"/>
            <a:ext cx="8229600" cy="838200"/>
          </a:xfrm>
        </p:spPr>
        <p:txBody>
          <a:bodyPr>
            <a:normAutofit/>
          </a:bodyPr>
          <a:lstStyle/>
          <a:p>
            <a:pPr algn="ctr"/>
            <a:r>
              <a:rPr lang="en-US" dirty="0" smtClean="0"/>
              <a:t>What is a troll?</a:t>
            </a:r>
            <a:endParaRPr lang="en-US" dirty="0"/>
          </a:p>
        </p:txBody>
      </p:sp>
      <p:sp>
        <p:nvSpPr>
          <p:cNvPr id="5" name="Rectangle 4"/>
          <p:cNvSpPr/>
          <p:nvPr/>
        </p:nvSpPr>
        <p:spPr>
          <a:xfrm>
            <a:off x="685800" y="990600"/>
            <a:ext cx="7848600" cy="3046988"/>
          </a:xfrm>
          <a:prstGeom prst="rect">
            <a:avLst/>
          </a:prstGeom>
        </p:spPr>
        <p:txBody>
          <a:bodyPr wrap="square">
            <a:spAutoFit/>
          </a:bodyPr>
          <a:lstStyle/>
          <a:p>
            <a:pPr algn="ctr"/>
            <a:r>
              <a:rPr lang="en-US" sz="2400" dirty="0" smtClean="0"/>
              <a:t>There are many tales about the legendary troll that have been told and retold for centuries. Trolls are often thought to be very large, ugly creatures, like giants or ogres, that live in the mountains and are dangerous to human beings. But are all trolls like this? In a country called Iceland, there are some great stories about Icelandic trolls. </a:t>
            </a:r>
            <a:r>
              <a:rPr lang="en-US" sz="2400" dirty="0"/>
              <a:t>T</a:t>
            </a:r>
            <a:r>
              <a:rPr lang="en-US" sz="2400" dirty="0" smtClean="0"/>
              <a:t>here are some terrible trolls but there are also some that are peaceful, friendly and helpful.</a:t>
            </a:r>
            <a:endParaRPr lang="en-US" sz="2400" dirty="0"/>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ctr">
              <a:buNone/>
            </a:pPr>
            <a:r>
              <a:rPr lang="en-US" sz="3600" dirty="0" smtClean="0"/>
              <a:t>Iceland is an island in the very north of the Atlantic Ocean just below the Arctic Circle, between Canada and Norway. It has many large mountains, live volcanoes, amazing waterfalls and beaches made of black sand from volcanic lava. It also has lots and lots of glaciers and ice, plus masses of moss but very few trees!</a:t>
            </a:r>
            <a:endParaRPr lang="en-US" sz="3600" dirty="0"/>
          </a:p>
        </p:txBody>
      </p:sp>
      <p:sp>
        <p:nvSpPr>
          <p:cNvPr id="2" name="Title 1"/>
          <p:cNvSpPr>
            <a:spLocks noGrp="1"/>
          </p:cNvSpPr>
          <p:nvPr>
            <p:ph type="title"/>
          </p:nvPr>
        </p:nvSpPr>
        <p:spPr/>
        <p:txBody>
          <a:bodyPr/>
          <a:lstStyle/>
          <a:p>
            <a:pPr algn="ctr"/>
            <a:r>
              <a:rPr lang="en-US" dirty="0" smtClean="0"/>
              <a:t>Where is Iceland?</a:t>
            </a:r>
            <a:endParaRPr lang="en-US" dirty="0"/>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533400" y="533400"/>
            <a:ext cx="3352800" cy="2590800"/>
          </a:xfrm>
          <a:prstGeom prst="rect">
            <a:avLst/>
          </a:prstGeom>
          <a:noFill/>
          <a:ln w="9525">
            <a:noFill/>
            <a:miter lim="800000"/>
            <a:headEnd/>
            <a:tailEnd/>
          </a:ln>
          <a:effectLst/>
        </p:spPr>
      </p:pic>
      <p:pic>
        <p:nvPicPr>
          <p:cNvPr id="4099" name="Picture 3"/>
          <p:cNvPicPr>
            <a:picLocks noChangeAspect="1" noChangeArrowheads="1"/>
          </p:cNvPicPr>
          <p:nvPr/>
        </p:nvPicPr>
        <p:blipFill>
          <a:blip r:embed="rId3"/>
          <a:srcRect/>
          <a:stretch>
            <a:fillRect/>
          </a:stretch>
        </p:blipFill>
        <p:spPr bwMode="auto">
          <a:xfrm>
            <a:off x="4876800" y="533400"/>
            <a:ext cx="3257550" cy="2590800"/>
          </a:xfrm>
          <a:prstGeom prst="rect">
            <a:avLst/>
          </a:prstGeom>
          <a:noFill/>
          <a:ln w="9525">
            <a:noFill/>
            <a:miter lim="800000"/>
            <a:headEnd/>
            <a:tailEnd/>
          </a:ln>
          <a:effectLst/>
        </p:spPr>
      </p:pic>
      <p:pic>
        <p:nvPicPr>
          <p:cNvPr id="4100" name="Picture 4"/>
          <p:cNvPicPr>
            <a:picLocks noChangeAspect="1" noChangeArrowheads="1"/>
          </p:cNvPicPr>
          <p:nvPr/>
        </p:nvPicPr>
        <p:blipFill>
          <a:blip r:embed="rId4"/>
          <a:srcRect/>
          <a:stretch>
            <a:fillRect/>
          </a:stretch>
        </p:blipFill>
        <p:spPr bwMode="auto">
          <a:xfrm>
            <a:off x="457200" y="3352800"/>
            <a:ext cx="3228975" cy="2962275"/>
          </a:xfrm>
          <a:prstGeom prst="rect">
            <a:avLst/>
          </a:prstGeom>
          <a:noFill/>
          <a:ln w="9525">
            <a:noFill/>
            <a:miter lim="800000"/>
            <a:headEnd/>
            <a:tailEnd/>
          </a:ln>
          <a:effectLst/>
        </p:spPr>
      </p:pic>
      <p:pic>
        <p:nvPicPr>
          <p:cNvPr id="2050" name="Picture 2"/>
          <p:cNvPicPr>
            <a:picLocks noChangeAspect="1" noChangeArrowheads="1"/>
          </p:cNvPicPr>
          <p:nvPr/>
        </p:nvPicPr>
        <p:blipFill>
          <a:blip r:embed="rId5"/>
          <a:srcRect/>
          <a:stretch>
            <a:fillRect/>
          </a:stretch>
        </p:blipFill>
        <p:spPr bwMode="auto">
          <a:xfrm>
            <a:off x="4876800" y="3352800"/>
            <a:ext cx="3276600" cy="2971800"/>
          </a:xfrm>
          <a:prstGeom prst="rect">
            <a:avLst/>
          </a:prstGeom>
          <a:noFill/>
          <a:ln w="9525">
            <a:noFill/>
            <a:miter lim="800000"/>
            <a:headEnd/>
            <a:tailEnd/>
          </a:ln>
          <a:effectLst/>
        </p:spPr>
      </p:pic>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Grp="1" noChangeAspect="1" noChangeArrowheads="1"/>
          </p:cNvPicPr>
          <p:nvPr>
            <p:ph idx="1"/>
          </p:nvPr>
        </p:nvPicPr>
        <p:blipFill>
          <a:blip r:embed="rId2"/>
          <a:srcRect/>
          <a:stretch>
            <a:fillRect/>
          </a:stretch>
        </p:blipFill>
        <p:spPr bwMode="auto">
          <a:xfrm>
            <a:off x="381000" y="1143000"/>
            <a:ext cx="8229600" cy="3581399"/>
          </a:xfrm>
          <a:prstGeom prst="rect">
            <a:avLst/>
          </a:prstGeom>
          <a:noFill/>
          <a:ln w="9525">
            <a:noFill/>
            <a:miter lim="800000"/>
            <a:headEnd/>
            <a:tailEnd/>
          </a:ln>
          <a:effectLst/>
        </p:spPr>
      </p:pic>
      <p:sp>
        <p:nvSpPr>
          <p:cNvPr id="4" name="Title 3"/>
          <p:cNvSpPr>
            <a:spLocks noGrp="1"/>
          </p:cNvSpPr>
          <p:nvPr>
            <p:ph type="title"/>
          </p:nvPr>
        </p:nvSpPr>
        <p:spPr>
          <a:xfrm>
            <a:off x="457200" y="152400"/>
            <a:ext cx="8229600" cy="685800"/>
          </a:xfrm>
        </p:spPr>
        <p:txBody>
          <a:bodyPr>
            <a:normAutofit fontScale="90000"/>
          </a:bodyPr>
          <a:lstStyle/>
          <a:p>
            <a:pPr algn="ctr"/>
            <a:r>
              <a:rPr lang="en-US" dirty="0" smtClean="0"/>
              <a:t>Let’s listen to the story!</a:t>
            </a:r>
            <a:endParaRPr lang="en-US" dirty="0"/>
          </a:p>
        </p:txBody>
      </p:sp>
      <p:sp>
        <p:nvSpPr>
          <p:cNvPr id="9" name="Rectangle 8"/>
          <p:cNvSpPr/>
          <p:nvPr/>
        </p:nvSpPr>
        <p:spPr>
          <a:xfrm>
            <a:off x="2286000" y="5181600"/>
            <a:ext cx="4572000" cy="954107"/>
          </a:xfrm>
          <a:prstGeom prst="rect">
            <a:avLst/>
          </a:prstGeom>
        </p:spPr>
        <p:txBody>
          <a:bodyPr wrap="square">
            <a:spAutoFit/>
          </a:bodyPr>
          <a:lstStyle/>
          <a:p>
            <a:pPr algn="ctr"/>
            <a:r>
              <a:rPr lang="en-US" sz="2800" dirty="0" smtClean="0"/>
              <a:t>https://www.youtube.com/watch?v=sVymgQJamuU</a:t>
            </a:r>
            <a:endParaRPr lang="en-US" sz="2800" dirty="0"/>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609600" y="457200"/>
            <a:ext cx="8001000" cy="5867400"/>
          </a:xfrm>
          <a:prstGeom prst="rect">
            <a:avLst/>
          </a:prstGeom>
          <a:noFill/>
          <a:ln w="9525">
            <a:noFill/>
            <a:miter lim="800000"/>
            <a:headEnd/>
            <a:tailEnd/>
          </a:ln>
          <a:effectLst/>
        </p:spPr>
      </p:pic>
    </p:spTree>
  </p:cSld>
  <p:clrMapOvr>
    <a:masterClrMapping/>
  </p:clrMapOvr>
  <p:transition>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135563"/>
          </a:xfrm>
        </p:spPr>
        <p:txBody>
          <a:bodyPr>
            <a:normAutofit/>
          </a:bodyPr>
          <a:lstStyle/>
          <a:p>
            <a:pPr algn="ctr">
              <a:buNone/>
            </a:pPr>
            <a:r>
              <a:rPr lang="en-US" dirty="0" smtClean="0"/>
              <a:t>Do you think the sea stacks are really trolls and the ship turned to stone?</a:t>
            </a:r>
            <a:endParaRPr lang="en-US" dirty="0"/>
          </a:p>
          <a:p>
            <a:pPr algn="ctr">
              <a:buNone/>
            </a:pPr>
            <a:r>
              <a:rPr lang="en-US" dirty="0" smtClean="0"/>
              <a:t>Those rocks are actually basalt sea stacks. </a:t>
            </a:r>
          </a:p>
          <a:p>
            <a:pPr algn="ctr">
              <a:buNone/>
            </a:pPr>
            <a:r>
              <a:rPr lang="en-US" b="1" dirty="0" smtClean="0"/>
              <a:t>Basalt </a:t>
            </a:r>
            <a:r>
              <a:rPr lang="en-US" dirty="0" smtClean="0"/>
              <a:t>is a volcanic rock – here it is very dark in colour.</a:t>
            </a:r>
          </a:p>
          <a:p>
            <a:pPr algn="ctr">
              <a:buNone/>
            </a:pPr>
            <a:r>
              <a:rPr lang="en-US" b="1" dirty="0" smtClean="0"/>
              <a:t>Sea stacks </a:t>
            </a:r>
            <a:r>
              <a:rPr lang="en-US" dirty="0" smtClean="0"/>
              <a:t>are pillars of rock, formed by the wind and the waves. </a:t>
            </a:r>
          </a:p>
          <a:p>
            <a:pPr algn="ctr">
              <a:buNone/>
            </a:pPr>
            <a:r>
              <a:rPr lang="en-US" dirty="0" smtClean="0"/>
              <a:t>These rocks or sea stacks have real Icelandic names: Skess in the story is actually called </a:t>
            </a:r>
            <a:r>
              <a:rPr lang="en-US" dirty="0" smtClean="0">
                <a:solidFill>
                  <a:schemeClr val="bg1"/>
                </a:solidFill>
              </a:rPr>
              <a:t>Skessudrangur </a:t>
            </a:r>
            <a:r>
              <a:rPr lang="en-US" dirty="0" smtClean="0"/>
              <a:t>in Icelandic. Landra in the story is actually called </a:t>
            </a:r>
            <a:r>
              <a:rPr lang="en-US" dirty="0" smtClean="0">
                <a:solidFill>
                  <a:schemeClr val="bg1"/>
                </a:solidFill>
              </a:rPr>
              <a:t>Landdrangur</a:t>
            </a:r>
            <a:r>
              <a:rPr lang="en-US" dirty="0" smtClean="0"/>
              <a:t> in Icelandic.</a:t>
            </a:r>
          </a:p>
          <a:p>
            <a:pPr algn="ctr">
              <a:buNone/>
            </a:pPr>
            <a:endParaRPr lang="en-US" dirty="0"/>
          </a:p>
        </p:txBody>
      </p:sp>
      <p:sp>
        <p:nvSpPr>
          <p:cNvPr id="2" name="Title 1"/>
          <p:cNvSpPr>
            <a:spLocks noGrp="1"/>
          </p:cNvSpPr>
          <p:nvPr>
            <p:ph type="title"/>
          </p:nvPr>
        </p:nvSpPr>
        <p:spPr/>
        <p:txBody>
          <a:bodyPr>
            <a:normAutofit fontScale="90000"/>
          </a:bodyPr>
          <a:lstStyle/>
          <a:p>
            <a:pPr algn="ctr"/>
            <a:r>
              <a:rPr lang="en-US" dirty="0" smtClean="0"/>
              <a:t/>
            </a:r>
            <a:br>
              <a:rPr lang="en-US" dirty="0" smtClean="0"/>
            </a:br>
            <a:r>
              <a:rPr smtClean="0"/>
              <a:t/>
            </a:r>
            <a:br>
              <a:rPr smtClean="0"/>
            </a:br>
            <a:r>
              <a:rPr smtClean="0"/>
              <a:t/>
            </a:r>
            <a:br>
              <a:rPr smtClean="0"/>
            </a:br>
            <a:r>
              <a:rPr lang="en-US" dirty="0" smtClean="0"/>
              <a:t>What did you think?</a:t>
            </a:r>
            <a:br>
              <a:rPr lang="en-US" dirty="0" smtClean="0"/>
            </a:br>
            <a:endParaRPr lang="en-US" dirty="0"/>
          </a:p>
        </p:txBody>
      </p:sp>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en-US" b="1" dirty="0" smtClean="0"/>
              <a:t>Target Word</a:t>
            </a:r>
            <a:r>
              <a:rPr lang="en-US" dirty="0" smtClean="0"/>
              <a:t>				</a:t>
            </a:r>
            <a:r>
              <a:rPr lang="en-US" b="1" dirty="0" smtClean="0"/>
              <a:t>Definition</a:t>
            </a:r>
          </a:p>
          <a:p>
            <a:pPr>
              <a:buNone/>
            </a:pPr>
            <a:r>
              <a:rPr lang="en-US" dirty="0" smtClean="0"/>
              <a:t> 				  </a:t>
            </a:r>
          </a:p>
          <a:p>
            <a:r>
              <a:rPr lang="en-US" dirty="0" smtClean="0"/>
              <a:t>cover of darkness -</a:t>
            </a:r>
          </a:p>
          <a:p>
            <a:r>
              <a:rPr lang="en-US" dirty="0" smtClean="0"/>
              <a:t>venture -</a:t>
            </a:r>
          </a:p>
          <a:p>
            <a:r>
              <a:rPr lang="en-US" dirty="0"/>
              <a:t>m</a:t>
            </a:r>
            <a:r>
              <a:rPr lang="en-US" dirty="0" smtClean="0"/>
              <a:t>ischievous -</a:t>
            </a:r>
          </a:p>
          <a:p>
            <a:r>
              <a:rPr lang="en-US" dirty="0" smtClean="0"/>
              <a:t>ebony beach -</a:t>
            </a:r>
          </a:p>
          <a:p>
            <a:r>
              <a:rPr lang="en-US" dirty="0" smtClean="0"/>
              <a:t>hoard -</a:t>
            </a:r>
          </a:p>
          <a:p>
            <a:r>
              <a:rPr lang="en-US" dirty="0" smtClean="0"/>
              <a:t>Pitching -</a:t>
            </a:r>
            <a:endParaRPr lang="en-US" dirty="0"/>
          </a:p>
        </p:txBody>
      </p:sp>
      <p:sp>
        <p:nvSpPr>
          <p:cNvPr id="2" name="Title 1"/>
          <p:cNvSpPr>
            <a:spLocks noGrp="1"/>
          </p:cNvSpPr>
          <p:nvPr>
            <p:ph type="title"/>
          </p:nvPr>
        </p:nvSpPr>
        <p:spPr/>
        <p:txBody>
          <a:bodyPr/>
          <a:lstStyle/>
          <a:p>
            <a:r>
              <a:rPr lang="en-US" dirty="0" smtClean="0">
                <a:solidFill>
                  <a:schemeClr val="tx2"/>
                </a:solidFill>
              </a:rPr>
              <a:t>What do these words mean?</a:t>
            </a:r>
            <a:endParaRPr lang="en-US" dirty="0">
              <a:solidFill>
                <a:schemeClr val="tx2"/>
              </a:solidFill>
            </a:endParaRPr>
          </a:p>
        </p:txBody>
      </p:sp>
    </p:spTree>
  </p:cSld>
  <p:clrMapOvr>
    <a:masterClrMapping/>
  </p:clrMapOvr>
  <p:transition>
    <p:wipe dir="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175</TotalTime>
  <Words>298</Words>
  <Application>Microsoft Office PowerPoint</Application>
  <PresentationFormat>On-screen Show (4:3)</PresentationFormat>
  <Paragraphs>25</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Constantia</vt:lpstr>
      <vt:lpstr>Wingdings 2</vt:lpstr>
      <vt:lpstr>Paper</vt:lpstr>
      <vt:lpstr>PowerPoint Presentation</vt:lpstr>
      <vt:lpstr>A Story inspired by a traditional Icelandic folktale……</vt:lpstr>
      <vt:lpstr>What is a troll?</vt:lpstr>
      <vt:lpstr>Where is Iceland?</vt:lpstr>
      <vt:lpstr>PowerPoint Presentation</vt:lpstr>
      <vt:lpstr>Let’s listen to the story!</vt:lpstr>
      <vt:lpstr>PowerPoint Presentation</vt:lpstr>
      <vt:lpstr>   What did you think? </vt:lpstr>
      <vt:lpstr>What do these words mean?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Mrs K. Ryker</cp:lastModifiedBy>
  <cp:revision>11</cp:revision>
  <dcterms:created xsi:type="dcterms:W3CDTF">2021-01-21T14:59:30Z</dcterms:created>
  <dcterms:modified xsi:type="dcterms:W3CDTF">2022-01-14T17:55:43Z</dcterms:modified>
</cp:coreProperties>
</file>