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56" r:id="rId2"/>
    <p:sldId id="257" r:id="rId3"/>
    <p:sldId id="262" r:id="rId4"/>
    <p:sldId id="258" r:id="rId5"/>
    <p:sldId id="259" r:id="rId6"/>
    <p:sldId id="260" r:id="rId7"/>
    <p:sldId id="261"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9" d="100"/>
          <a:sy n="69" d="100"/>
        </p:scale>
        <p:origin x="52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9/13/2022</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9/13/2022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9/13/2022</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9/13/2022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9/13/2022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9/13/2022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9/13/2022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smtClean="0"/>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9/13/2022</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9/13/2022</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9/13/2022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9/13/2022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9/13/2022</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‘Meet the teacher’</a:t>
            </a:r>
            <a:br>
              <a:rPr lang="en-GB" dirty="0" smtClean="0"/>
            </a:b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3124075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1600" dirty="0" smtClean="0"/>
              <a:t>Dear Parents/Carers,</a:t>
            </a:r>
          </a:p>
          <a:p>
            <a:endParaRPr lang="en-GB" sz="1600" dirty="0"/>
          </a:p>
          <a:p>
            <a:r>
              <a:rPr lang="en-GB" sz="1600" dirty="0" smtClean="0"/>
              <a:t>Thank you </a:t>
            </a:r>
            <a:r>
              <a:rPr lang="en-GB" sz="1600" dirty="0" smtClean="0"/>
              <a:t>for coming along today. It’s been a couple of years since we held the meeting in person!</a:t>
            </a:r>
          </a:p>
          <a:p>
            <a:r>
              <a:rPr lang="en-GB" sz="1600" dirty="0" smtClean="0"/>
              <a:t>Just </a:t>
            </a:r>
            <a:r>
              <a:rPr lang="en-GB" sz="1600" dirty="0" smtClean="0"/>
              <a:t>a little bit about </a:t>
            </a:r>
            <a:r>
              <a:rPr lang="en-GB" sz="1600" dirty="0" smtClean="0"/>
              <a:t>ourselves </a:t>
            </a:r>
            <a:r>
              <a:rPr lang="en-GB" sz="1600" dirty="0" smtClean="0"/>
              <a:t> </a:t>
            </a:r>
            <a:r>
              <a:rPr lang="en-GB" sz="1600" dirty="0" smtClean="0"/>
              <a:t>as </a:t>
            </a:r>
            <a:r>
              <a:rPr lang="en-GB" sz="1600" dirty="0" smtClean="0"/>
              <a:t>we are </a:t>
            </a:r>
            <a:r>
              <a:rPr lang="en-GB" sz="1600" dirty="0" smtClean="0"/>
              <a:t>aware a lot of you don’t know </a:t>
            </a:r>
            <a:r>
              <a:rPr lang="en-GB" sz="1600" dirty="0" smtClean="0"/>
              <a:t>us</a:t>
            </a:r>
            <a:r>
              <a:rPr lang="en-GB" sz="1600" dirty="0" smtClean="0"/>
              <a:t>. </a:t>
            </a:r>
            <a:r>
              <a:rPr lang="en-GB" sz="1600" dirty="0" smtClean="0"/>
              <a:t>I have 4 children - 2 boys and 2 girls. All 4 have been at Cheapside at some </a:t>
            </a:r>
            <a:r>
              <a:rPr lang="en-GB" sz="1600" dirty="0" smtClean="0"/>
              <a:t>point.</a:t>
            </a:r>
          </a:p>
          <a:p>
            <a:r>
              <a:rPr lang="en-GB" sz="1600" dirty="0" smtClean="0"/>
              <a:t> I </a:t>
            </a:r>
            <a:r>
              <a:rPr lang="en-GB" sz="1600" dirty="0" smtClean="0"/>
              <a:t>am teaching </a:t>
            </a:r>
            <a:r>
              <a:rPr lang="en-GB" sz="1600" dirty="0" smtClean="0"/>
              <a:t>2 and 1/2 </a:t>
            </a:r>
            <a:r>
              <a:rPr lang="en-GB" sz="1600" dirty="0" smtClean="0"/>
              <a:t>days a </a:t>
            </a:r>
            <a:r>
              <a:rPr lang="en-GB" sz="1600" dirty="0" smtClean="0"/>
              <a:t>week, on a Wed morning , Thurs and Friday. </a:t>
            </a:r>
            <a:r>
              <a:rPr lang="en-GB" sz="1600" dirty="0" smtClean="0"/>
              <a:t>this </a:t>
            </a:r>
            <a:r>
              <a:rPr lang="en-GB" sz="1600" dirty="0" smtClean="0"/>
              <a:t>is</a:t>
            </a:r>
            <a:r>
              <a:rPr lang="en-GB" sz="1600" dirty="0" smtClean="0"/>
              <a:t> </a:t>
            </a:r>
            <a:r>
              <a:rPr lang="en-GB" sz="1600" dirty="0" smtClean="0"/>
              <a:t>because I am </a:t>
            </a:r>
            <a:r>
              <a:rPr lang="en-GB" sz="1600" dirty="0" smtClean="0"/>
              <a:t> the Mental Health lead so need time out of the classroom to work on this </a:t>
            </a:r>
            <a:r>
              <a:rPr lang="en-GB" sz="1600" dirty="0" smtClean="0"/>
              <a:t>increasingly </a:t>
            </a:r>
            <a:r>
              <a:rPr lang="en-GB" sz="1600" dirty="0" smtClean="0"/>
              <a:t>important </a:t>
            </a:r>
            <a:r>
              <a:rPr lang="en-GB" sz="1600" dirty="0" err="1" smtClean="0"/>
              <a:t>area.</a:t>
            </a:r>
            <a:r>
              <a:rPr lang="en-GB" sz="1600" dirty="0" err="1" smtClean="0"/>
              <a:t>I</a:t>
            </a:r>
            <a:r>
              <a:rPr lang="en-GB" sz="1600" dirty="0" smtClean="0"/>
              <a:t> </a:t>
            </a:r>
            <a:r>
              <a:rPr lang="en-GB" sz="1600" dirty="0" smtClean="0"/>
              <a:t>am also subject </a:t>
            </a:r>
            <a:r>
              <a:rPr lang="en-GB" sz="1600" dirty="0" smtClean="0"/>
              <a:t>lead for PSHE , </a:t>
            </a:r>
            <a:r>
              <a:rPr lang="en-GB" sz="1600" dirty="0" smtClean="0"/>
              <a:t>Art and History and so naturally love teaching those subjects and </a:t>
            </a:r>
            <a:r>
              <a:rPr lang="en-GB" sz="1600" dirty="0" smtClean="0"/>
              <a:t>we </a:t>
            </a:r>
            <a:r>
              <a:rPr lang="en-GB" sz="1600" dirty="0" smtClean="0"/>
              <a:t>apologise now for any paint on clothes after Art lessons</a:t>
            </a:r>
            <a:r>
              <a:rPr lang="en-GB" sz="1600" dirty="0" smtClean="0"/>
              <a:t>!</a:t>
            </a:r>
          </a:p>
          <a:p>
            <a:r>
              <a:rPr lang="en-GB" sz="1600" dirty="0" smtClean="0"/>
              <a:t>I am returning after a year’s Maternity leave and am thrilled to be working in Year 2. I teach the class 2 days per week; Mon and Tues.</a:t>
            </a:r>
            <a:endParaRPr lang="en-GB" sz="1600" dirty="0"/>
          </a:p>
        </p:txBody>
      </p:sp>
    </p:spTree>
    <p:extLst>
      <p:ext uri="{BB962C8B-B14F-4D97-AF65-F5344CB8AC3E}">
        <p14:creationId xmlns:p14="http://schemas.microsoft.com/office/powerpoint/2010/main" val="8660412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Staffing</a:t>
            </a:r>
            <a:endParaRPr lang="en-GB" sz="4400" dirty="0"/>
          </a:p>
        </p:txBody>
      </p:sp>
      <p:sp>
        <p:nvSpPr>
          <p:cNvPr id="3" name="Content Placeholder 2"/>
          <p:cNvSpPr>
            <a:spLocks noGrp="1"/>
          </p:cNvSpPr>
          <p:nvPr>
            <p:ph idx="1"/>
          </p:nvPr>
        </p:nvSpPr>
        <p:spPr/>
        <p:txBody>
          <a:bodyPr/>
          <a:lstStyle/>
          <a:p>
            <a:r>
              <a:rPr lang="en-GB" dirty="0" smtClean="0"/>
              <a:t>Mrs Bailey and Mrs Lopez are </a:t>
            </a:r>
            <a:r>
              <a:rPr lang="en-GB" dirty="0" smtClean="0"/>
              <a:t>our full time </a:t>
            </a:r>
            <a:r>
              <a:rPr lang="en-GB" dirty="0" smtClean="0"/>
              <a:t>TA’s</a:t>
            </a:r>
          </a:p>
          <a:p>
            <a:endParaRPr lang="en-GB" dirty="0" smtClean="0"/>
          </a:p>
          <a:p>
            <a:r>
              <a:rPr lang="en-GB" dirty="0" smtClean="0"/>
              <a:t>Forest school – Mrs </a:t>
            </a:r>
            <a:r>
              <a:rPr lang="en-GB" dirty="0" err="1" smtClean="0"/>
              <a:t>Spong</a:t>
            </a:r>
            <a:r>
              <a:rPr lang="en-GB" dirty="0" smtClean="0"/>
              <a:t> </a:t>
            </a:r>
            <a:r>
              <a:rPr lang="en-GB" dirty="0" smtClean="0"/>
              <a:t>and </a:t>
            </a:r>
            <a:r>
              <a:rPr lang="en-GB" dirty="0" smtClean="0"/>
              <a:t>Mrs Miles</a:t>
            </a:r>
          </a:p>
          <a:p>
            <a:endParaRPr lang="en-GB" dirty="0" smtClean="0"/>
          </a:p>
          <a:p>
            <a:r>
              <a:rPr lang="en-GB" dirty="0" smtClean="0"/>
              <a:t>PE – Mrs Higgins and </a:t>
            </a:r>
            <a:r>
              <a:rPr lang="en-GB" dirty="0" smtClean="0"/>
              <a:t>Ms </a:t>
            </a:r>
            <a:r>
              <a:rPr lang="en-GB" dirty="0" err="1" smtClean="0"/>
              <a:t>Hipkin</a:t>
            </a:r>
            <a:r>
              <a:rPr lang="en-GB" dirty="0" smtClean="0"/>
              <a:t>.</a:t>
            </a:r>
          </a:p>
          <a:p>
            <a:endParaRPr lang="en-GB" dirty="0" smtClean="0"/>
          </a:p>
          <a:p>
            <a:r>
              <a:rPr lang="en-GB" dirty="0" smtClean="0"/>
              <a:t>Mrs Barter – 3 mornings a week continuing what she was doing in Year </a:t>
            </a:r>
            <a:r>
              <a:rPr lang="en-GB" dirty="0" smtClean="0"/>
              <a:t>1</a:t>
            </a:r>
          </a:p>
          <a:p>
            <a:endParaRPr lang="en-GB" dirty="0" smtClean="0"/>
          </a:p>
          <a:p>
            <a:r>
              <a:rPr lang="en-GB" dirty="0" smtClean="0"/>
              <a:t>Mrs Kimber- Volunteers on a Mon and Tues</a:t>
            </a:r>
            <a:endParaRPr lang="en-GB" dirty="0" smtClean="0"/>
          </a:p>
        </p:txBody>
      </p:sp>
    </p:spTree>
    <p:extLst>
      <p:ext uri="{BB962C8B-B14F-4D97-AF65-F5344CB8AC3E}">
        <p14:creationId xmlns:p14="http://schemas.microsoft.com/office/powerpoint/2010/main" val="36399794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Information</a:t>
            </a:r>
            <a:endParaRPr lang="en-GB" sz="4400" dirty="0"/>
          </a:p>
        </p:txBody>
      </p:sp>
      <p:sp>
        <p:nvSpPr>
          <p:cNvPr id="3" name="Content Placeholder 2"/>
          <p:cNvSpPr>
            <a:spLocks noGrp="1"/>
          </p:cNvSpPr>
          <p:nvPr>
            <p:ph idx="1"/>
          </p:nvPr>
        </p:nvSpPr>
        <p:spPr/>
        <p:txBody>
          <a:bodyPr>
            <a:normAutofit/>
          </a:bodyPr>
          <a:lstStyle/>
          <a:p>
            <a:r>
              <a:rPr lang="en-GB" sz="1600" b="1" dirty="0" smtClean="0"/>
              <a:t>FOREST SCHOOL –Wednesday </a:t>
            </a:r>
            <a:r>
              <a:rPr lang="en-GB" sz="1600" b="1" dirty="0" smtClean="0"/>
              <a:t>afternoons</a:t>
            </a:r>
            <a:r>
              <a:rPr lang="en-GB" sz="1600" b="1" dirty="0" smtClean="0"/>
              <a:t> </a:t>
            </a:r>
            <a:r>
              <a:rPr lang="en-GB" sz="1600" b="1" dirty="0" smtClean="0"/>
              <a:t>– children to come in dressed for it</a:t>
            </a:r>
          </a:p>
          <a:p>
            <a:r>
              <a:rPr lang="en-GB" sz="1600" dirty="0" smtClean="0"/>
              <a:t>A </a:t>
            </a:r>
            <a:r>
              <a:rPr lang="en-GB" sz="1600" dirty="0"/>
              <a:t>pair of warm tracksuit bottoms or leggings, navy blue or black. The school PE tracksuit bottoms are ideal for this.</a:t>
            </a:r>
          </a:p>
          <a:p>
            <a:r>
              <a:rPr lang="en-GB" sz="1600" dirty="0"/>
              <a:t>· The school PE jumper or zip up hoodie</a:t>
            </a:r>
          </a:p>
          <a:p>
            <a:r>
              <a:rPr lang="en-GB" sz="1600" dirty="0"/>
              <a:t>· The school PE Tee-shirt</a:t>
            </a:r>
          </a:p>
          <a:p>
            <a:r>
              <a:rPr lang="en-GB" sz="1600" dirty="0"/>
              <a:t>· A waterproof coat and waterproof trousers</a:t>
            </a:r>
          </a:p>
          <a:p>
            <a:r>
              <a:rPr lang="en-GB" sz="1600" dirty="0"/>
              <a:t>· A pair of trainers and (a pair of wellington boots that will be kept in school.)</a:t>
            </a:r>
          </a:p>
          <a:p>
            <a:r>
              <a:rPr lang="en-GB" sz="1600" dirty="0"/>
              <a:t>· Warm socks, gloves and a hat as the weather gets colder</a:t>
            </a:r>
          </a:p>
          <a:p>
            <a:r>
              <a:rPr lang="en-GB" sz="1600" b="1" dirty="0" smtClean="0"/>
              <a:t>PE –Monday mornings</a:t>
            </a:r>
          </a:p>
          <a:p>
            <a:r>
              <a:rPr lang="en-GB" sz="1600" dirty="0" smtClean="0"/>
              <a:t>Children to come in to school dressed in their PE kit. </a:t>
            </a:r>
            <a:r>
              <a:rPr lang="en-GB" sz="1600" b="1" dirty="0" smtClean="0"/>
              <a:t>PLEASE</a:t>
            </a:r>
            <a:r>
              <a:rPr lang="en-GB" sz="1600" dirty="0" smtClean="0"/>
              <a:t> make sure it is named</a:t>
            </a:r>
            <a:r>
              <a:rPr lang="en-GB" sz="1600" dirty="0"/>
              <a:t>.</a:t>
            </a:r>
            <a:endParaRPr lang="en-GB" sz="1600" dirty="0" smtClean="0"/>
          </a:p>
        </p:txBody>
      </p:sp>
    </p:spTree>
    <p:extLst>
      <p:ext uri="{BB962C8B-B14F-4D97-AF65-F5344CB8AC3E}">
        <p14:creationId xmlns:p14="http://schemas.microsoft.com/office/powerpoint/2010/main" val="42758151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Reading</a:t>
            </a:r>
            <a:endParaRPr lang="en-GB" sz="4400" dirty="0"/>
          </a:p>
        </p:txBody>
      </p:sp>
      <p:sp>
        <p:nvSpPr>
          <p:cNvPr id="3" name="Content Placeholder 2"/>
          <p:cNvSpPr>
            <a:spLocks noGrp="1"/>
          </p:cNvSpPr>
          <p:nvPr>
            <p:ph idx="1"/>
          </p:nvPr>
        </p:nvSpPr>
        <p:spPr>
          <a:xfrm>
            <a:off x="1066800" y="1764144"/>
            <a:ext cx="10058400" cy="4590473"/>
          </a:xfrm>
        </p:spPr>
        <p:txBody>
          <a:bodyPr>
            <a:noAutofit/>
          </a:bodyPr>
          <a:lstStyle/>
          <a:p>
            <a:r>
              <a:rPr lang="en-GB" sz="1400" dirty="0" smtClean="0"/>
              <a:t>Please can you make sure your child brings their reading book in to school every day </a:t>
            </a:r>
            <a:r>
              <a:rPr lang="en-GB" sz="1400" dirty="0" smtClean="0"/>
              <a:t>as we </a:t>
            </a:r>
            <a:r>
              <a:rPr lang="en-GB" sz="1400" dirty="0" smtClean="0"/>
              <a:t>like to hear every child read individually once a week. Some children </a:t>
            </a:r>
            <a:r>
              <a:rPr lang="en-GB" sz="1400" dirty="0" smtClean="0"/>
              <a:t>we </a:t>
            </a:r>
            <a:r>
              <a:rPr lang="en-GB" sz="1400" dirty="0" smtClean="0"/>
              <a:t>will hear more depending on their needs. We are also doing Whole class reading.</a:t>
            </a:r>
          </a:p>
          <a:p>
            <a:r>
              <a:rPr lang="en-GB" sz="1400" dirty="0" smtClean="0"/>
              <a:t>Children can change their book </a:t>
            </a:r>
            <a:r>
              <a:rPr lang="en-GB" sz="1400" dirty="0" smtClean="0"/>
              <a:t>as soon as they come into class. Mrs Lopez will record what book they have taken.</a:t>
            </a:r>
            <a:r>
              <a:rPr lang="en-GB" sz="1400" dirty="0" smtClean="0"/>
              <a:t> After having had no reading records for the past 2 years, due to </a:t>
            </a:r>
            <a:r>
              <a:rPr lang="en-GB" sz="1400" dirty="0" err="1" smtClean="0"/>
              <a:t>Covid</a:t>
            </a:r>
            <a:r>
              <a:rPr lang="en-GB" sz="1400" dirty="0" smtClean="0"/>
              <a:t> rules initially and then thinking about how they were being used and whether they were serving any purpose. We have decided this year to have a book bookmark on which you can record the pages read and, if you wish, any comments. </a:t>
            </a:r>
            <a:r>
              <a:rPr lang="en-GB" sz="1400" dirty="0" smtClean="0"/>
              <a:t>We k</a:t>
            </a:r>
            <a:r>
              <a:rPr lang="en-GB" sz="1400" dirty="0" smtClean="0"/>
              <a:t>eep </a:t>
            </a:r>
            <a:r>
              <a:rPr lang="en-GB" sz="1400" dirty="0" smtClean="0"/>
              <a:t>very detailed records on each child </a:t>
            </a:r>
            <a:r>
              <a:rPr lang="en-GB" sz="1400" dirty="0" smtClean="0"/>
              <a:t>as there is a comprehensive criteria for the end of KS1.</a:t>
            </a:r>
          </a:p>
          <a:p>
            <a:r>
              <a:rPr lang="en-GB" sz="1400" dirty="0" smtClean="0"/>
              <a:t> </a:t>
            </a:r>
            <a:r>
              <a:rPr lang="en-GB" sz="1400" dirty="0" smtClean="0">
                <a:solidFill>
                  <a:srgbClr val="FF0000"/>
                </a:solidFill>
              </a:rPr>
              <a:t>PLEASE BE ASSURED THAT WE ARE THE BEST JUDGES OF HOW YOUR CHILD IS PROGRESSING AND WE KNOW WHEN TO MOVE THEM ONTO THE NEXT LEVEL.</a:t>
            </a:r>
          </a:p>
          <a:p>
            <a:r>
              <a:rPr lang="en-GB" sz="1400" dirty="0" smtClean="0"/>
              <a:t>In Year 2 </a:t>
            </a:r>
            <a:r>
              <a:rPr lang="en-GB" sz="1400" dirty="0" smtClean="0"/>
              <a:t>we </a:t>
            </a:r>
            <a:r>
              <a:rPr lang="en-GB" sz="1400" dirty="0" smtClean="0"/>
              <a:t>start </a:t>
            </a:r>
            <a:r>
              <a:rPr lang="en-GB" sz="1400" dirty="0" smtClean="0"/>
              <a:t>using the mnemonic </a:t>
            </a:r>
            <a:r>
              <a:rPr lang="en-GB" sz="1400" dirty="0" smtClean="0">
                <a:solidFill>
                  <a:srgbClr val="FF0000"/>
                </a:solidFill>
              </a:rPr>
              <a:t>VIPERS</a:t>
            </a:r>
            <a:r>
              <a:rPr lang="en-GB" sz="1400" dirty="0" smtClean="0"/>
              <a:t> </a:t>
            </a:r>
            <a:r>
              <a:rPr lang="en-GB" sz="1400" dirty="0" smtClean="0"/>
              <a:t> </a:t>
            </a:r>
            <a:r>
              <a:rPr lang="en-GB" sz="1400" dirty="0" smtClean="0"/>
              <a:t>in preparation for KS2. VIPERS stands for </a:t>
            </a:r>
            <a:r>
              <a:rPr lang="en-GB" sz="1400" dirty="0" smtClean="0">
                <a:solidFill>
                  <a:srgbClr val="FF0000"/>
                </a:solidFill>
              </a:rPr>
              <a:t>V</a:t>
            </a:r>
            <a:r>
              <a:rPr lang="en-GB" sz="1400" dirty="0" smtClean="0"/>
              <a:t>ocabulary, </a:t>
            </a:r>
            <a:r>
              <a:rPr lang="en-GB" sz="1400" dirty="0" smtClean="0">
                <a:solidFill>
                  <a:srgbClr val="FF0000"/>
                </a:solidFill>
              </a:rPr>
              <a:t>I</a:t>
            </a:r>
            <a:r>
              <a:rPr lang="en-GB" sz="1400" dirty="0" smtClean="0"/>
              <a:t>nference, </a:t>
            </a:r>
            <a:r>
              <a:rPr lang="en-GB" sz="1400" dirty="0" smtClean="0">
                <a:solidFill>
                  <a:srgbClr val="FF0000"/>
                </a:solidFill>
              </a:rPr>
              <a:t>P</a:t>
            </a:r>
            <a:r>
              <a:rPr lang="en-GB" sz="1400" dirty="0" smtClean="0"/>
              <a:t>rediction, </a:t>
            </a:r>
            <a:r>
              <a:rPr lang="en-GB" sz="1400" dirty="0" smtClean="0">
                <a:solidFill>
                  <a:srgbClr val="FF0000"/>
                </a:solidFill>
              </a:rPr>
              <a:t>E</a:t>
            </a:r>
            <a:r>
              <a:rPr lang="en-GB" sz="1400" dirty="0" smtClean="0"/>
              <a:t>xplaining, </a:t>
            </a:r>
            <a:r>
              <a:rPr lang="en-GB" sz="1400" dirty="0" smtClean="0">
                <a:solidFill>
                  <a:srgbClr val="FF0000"/>
                </a:solidFill>
              </a:rPr>
              <a:t>R</a:t>
            </a:r>
            <a:r>
              <a:rPr lang="en-GB" sz="1400" dirty="0" smtClean="0"/>
              <a:t>etrieval and </a:t>
            </a:r>
            <a:r>
              <a:rPr lang="en-GB" sz="1400" dirty="0" smtClean="0">
                <a:solidFill>
                  <a:srgbClr val="FF0000"/>
                </a:solidFill>
              </a:rPr>
              <a:t>S</a:t>
            </a:r>
            <a:r>
              <a:rPr lang="en-GB" sz="1400" dirty="0" smtClean="0"/>
              <a:t>equence. </a:t>
            </a:r>
            <a:r>
              <a:rPr lang="en-GB" sz="1400" dirty="0" smtClean="0"/>
              <a:t>We </a:t>
            </a:r>
            <a:r>
              <a:rPr lang="en-GB" sz="1400" dirty="0" smtClean="0"/>
              <a:t>teach </a:t>
            </a:r>
            <a:r>
              <a:rPr lang="en-GB" sz="1400" dirty="0" smtClean="0"/>
              <a:t>this in the Whole class reading lessons in Year 2 whereby we all read the same book, this means the book might be pitched a little higher or a little lower than the level at which each child is reading individual books. They are in mixed ability pairings for these lessons and it gives those </a:t>
            </a:r>
            <a:r>
              <a:rPr lang="en-GB" sz="1400" dirty="0" err="1" smtClean="0"/>
              <a:t>children,who</a:t>
            </a:r>
            <a:r>
              <a:rPr lang="en-GB" sz="1400" dirty="0" smtClean="0"/>
              <a:t> </a:t>
            </a:r>
            <a:r>
              <a:rPr lang="en-GB" sz="1400" dirty="0" smtClean="0"/>
              <a:t>struggle with reading, a boost of confidence </a:t>
            </a:r>
            <a:r>
              <a:rPr lang="en-GB" sz="1400" dirty="0" smtClean="0"/>
              <a:t>and, </a:t>
            </a:r>
            <a:r>
              <a:rPr lang="en-GB" sz="1400" dirty="0" smtClean="0"/>
              <a:t>equally gives the stronger readers, a more challenging text and one that they can help their partner</a:t>
            </a:r>
            <a:r>
              <a:rPr lang="en-GB" sz="1400" dirty="0" smtClean="0"/>
              <a:t> understand.</a:t>
            </a:r>
          </a:p>
          <a:p>
            <a:r>
              <a:rPr lang="en-GB" sz="1400" dirty="0" smtClean="0"/>
              <a:t>All children need to have a blue book bag – Rucksacks are a ‘rite of passage’ when they move to KS2. </a:t>
            </a:r>
            <a:endParaRPr lang="en-GB" sz="1400" dirty="0"/>
          </a:p>
        </p:txBody>
      </p:sp>
    </p:spTree>
    <p:extLst>
      <p:ext uri="{BB962C8B-B14F-4D97-AF65-F5344CB8AC3E}">
        <p14:creationId xmlns:p14="http://schemas.microsoft.com/office/powerpoint/2010/main" val="23369800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Homework</a:t>
            </a:r>
            <a:endParaRPr lang="en-GB" sz="4400" dirty="0"/>
          </a:p>
        </p:txBody>
      </p:sp>
      <p:sp>
        <p:nvSpPr>
          <p:cNvPr id="3" name="Content Placeholder 2"/>
          <p:cNvSpPr>
            <a:spLocks noGrp="1"/>
          </p:cNvSpPr>
          <p:nvPr>
            <p:ph idx="1"/>
          </p:nvPr>
        </p:nvSpPr>
        <p:spPr/>
        <p:txBody>
          <a:bodyPr/>
          <a:lstStyle/>
          <a:p>
            <a:r>
              <a:rPr lang="en-GB" dirty="0" smtClean="0"/>
              <a:t>In Year 2 homework comprises </a:t>
            </a:r>
            <a:r>
              <a:rPr lang="en-GB" dirty="0" smtClean="0"/>
              <a:t>reading and </a:t>
            </a:r>
            <a:r>
              <a:rPr lang="en-GB" dirty="0" smtClean="0"/>
              <a:t>KIRFS , the KIRFS for this term will be uploaded onto the class page as will the Common exception word list for this term.</a:t>
            </a:r>
          </a:p>
          <a:p>
            <a:r>
              <a:rPr lang="en-GB" dirty="0" smtClean="0"/>
              <a:t>KIRFS stands for </a:t>
            </a:r>
            <a:r>
              <a:rPr lang="en-GB" b="1" dirty="0" smtClean="0"/>
              <a:t>Key instant recall facts.</a:t>
            </a:r>
          </a:p>
          <a:p>
            <a:r>
              <a:rPr lang="en-GB" dirty="0" smtClean="0"/>
              <a:t>The topic web will be put on the class page </a:t>
            </a:r>
            <a:r>
              <a:rPr lang="en-GB" dirty="0" smtClean="0"/>
              <a:t>too, </a:t>
            </a:r>
            <a:r>
              <a:rPr lang="en-GB" dirty="0" smtClean="0"/>
              <a:t>so you can see what we will be learning this term</a:t>
            </a:r>
            <a:r>
              <a:rPr lang="en-GB" dirty="0" smtClean="0"/>
              <a:t>.</a:t>
            </a:r>
          </a:p>
          <a:p>
            <a:r>
              <a:rPr lang="en-GB" dirty="0" smtClean="0"/>
              <a:t>Regarding Spelling tests – learning a list of words in isolation really just tests memory and not much else. It causes unnecessary stress on some children so as an alternative we will do sentence writing using the spelling words as that is ultimately what we want to achieve; the ability to use the word correctly in their writing.</a:t>
            </a:r>
          </a:p>
          <a:p>
            <a:r>
              <a:rPr lang="en-GB" dirty="0" smtClean="0"/>
              <a:t> </a:t>
            </a:r>
            <a:endParaRPr lang="en-GB" dirty="0" smtClean="0"/>
          </a:p>
          <a:p>
            <a:endParaRPr lang="en-GB" dirty="0"/>
          </a:p>
          <a:p>
            <a:endParaRPr lang="en-GB" dirty="0" smtClean="0"/>
          </a:p>
          <a:p>
            <a:endParaRPr lang="en-GB" dirty="0" smtClean="0"/>
          </a:p>
          <a:p>
            <a:endParaRPr lang="en-GB" dirty="0" smtClean="0"/>
          </a:p>
          <a:p>
            <a:endParaRPr lang="en-GB" dirty="0"/>
          </a:p>
        </p:txBody>
      </p:sp>
    </p:spTree>
    <p:extLst>
      <p:ext uri="{BB962C8B-B14F-4D97-AF65-F5344CB8AC3E}">
        <p14:creationId xmlns:p14="http://schemas.microsoft.com/office/powerpoint/2010/main" val="12930931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General</a:t>
            </a:r>
            <a:endParaRPr lang="en-GB" sz="4400" dirty="0"/>
          </a:p>
        </p:txBody>
      </p:sp>
      <p:sp>
        <p:nvSpPr>
          <p:cNvPr id="3" name="Content Placeholder 2"/>
          <p:cNvSpPr>
            <a:spLocks noGrp="1"/>
          </p:cNvSpPr>
          <p:nvPr>
            <p:ph idx="1"/>
          </p:nvPr>
        </p:nvSpPr>
        <p:spPr>
          <a:xfrm>
            <a:off x="1066800" y="1717964"/>
            <a:ext cx="10058400" cy="4317076"/>
          </a:xfrm>
        </p:spPr>
        <p:txBody>
          <a:bodyPr>
            <a:normAutofit fontScale="92500" lnSpcReduction="10000"/>
          </a:bodyPr>
          <a:lstStyle/>
          <a:p>
            <a:r>
              <a:rPr lang="en-GB" sz="1700" dirty="0" smtClean="0"/>
              <a:t>Please drop your child at the main gate so that they get used to walking round to the Year 2 corridor independently-  unless we have an arrangement with you. That time in the morning, when children are arriving at school, is our time to listen to individual readers so it is incredibly important for the children to come round and hang their coats up and come into class independently</a:t>
            </a:r>
          </a:p>
          <a:p>
            <a:r>
              <a:rPr lang="en-GB" sz="1700" dirty="0" smtClean="0"/>
              <a:t>.Parents are not allowed into school and this includes the corridor where the coat pegs are.</a:t>
            </a:r>
          </a:p>
          <a:p>
            <a:r>
              <a:rPr lang="en-GB" sz="1700" dirty="0" smtClean="0"/>
              <a:t>Please </a:t>
            </a:r>
            <a:r>
              <a:rPr lang="en-GB" sz="1700" dirty="0" smtClean="0"/>
              <a:t>do remember to send a water bottle in each day.</a:t>
            </a:r>
          </a:p>
          <a:p>
            <a:r>
              <a:rPr lang="en-GB" sz="1700" dirty="0" smtClean="0"/>
              <a:t>Please do not send in pencil bags with their own stationery – that is a /’rite of passage’ when going into KS2. We provide stationery.</a:t>
            </a:r>
          </a:p>
          <a:p>
            <a:r>
              <a:rPr lang="en-GB" sz="1700" dirty="0" smtClean="0"/>
              <a:t>All children should be using their blue book bag and not a rucksack/shoulder bag- this is also a ‘rite of passage’ for moving into KS2 and something the children really look forward to doing so it is important to keep it that way.</a:t>
            </a:r>
          </a:p>
          <a:p>
            <a:r>
              <a:rPr lang="en-GB" sz="1700" dirty="0" smtClean="0"/>
              <a:t>EVOD</a:t>
            </a:r>
            <a:r>
              <a:rPr lang="en-GB" sz="1700" dirty="0" smtClean="0"/>
              <a:t> </a:t>
            </a:r>
            <a:r>
              <a:rPr lang="en-GB" sz="1700" dirty="0" smtClean="0"/>
              <a:t>is our class cuddly – a Ring tailed lemur who has even made it into the school nativity play 2 </a:t>
            </a:r>
            <a:r>
              <a:rPr lang="en-GB" sz="1700" smtClean="0"/>
              <a:t>years </a:t>
            </a:r>
            <a:r>
              <a:rPr lang="en-GB" sz="1700" smtClean="0"/>
              <a:t>ago! Every </a:t>
            </a:r>
            <a:r>
              <a:rPr lang="en-GB" sz="1700" dirty="0" smtClean="0"/>
              <a:t>child will have a chance to bring EVOD home for the weekend and record in a book-that will accompany EVOD, photos, a few sentences, drawings of his weekend with your child. On the following  Friday afternoon your child then has an opportunity to share their   adventures that they have had with the rest of the class.</a:t>
            </a:r>
          </a:p>
          <a:p>
            <a:endParaRPr lang="en-GB" dirty="0"/>
          </a:p>
        </p:txBody>
      </p:sp>
    </p:spTree>
    <p:extLst>
      <p:ext uri="{BB962C8B-B14F-4D97-AF65-F5344CB8AC3E}">
        <p14:creationId xmlns:p14="http://schemas.microsoft.com/office/powerpoint/2010/main" val="40251733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Finally…</a:t>
            </a:r>
            <a:endParaRPr lang="en-GB" sz="4400" dirty="0"/>
          </a:p>
        </p:txBody>
      </p:sp>
      <p:sp>
        <p:nvSpPr>
          <p:cNvPr id="3" name="Content Placeholder 2"/>
          <p:cNvSpPr>
            <a:spLocks noGrp="1"/>
          </p:cNvSpPr>
          <p:nvPr>
            <p:ph idx="1"/>
          </p:nvPr>
        </p:nvSpPr>
        <p:spPr/>
        <p:txBody>
          <a:bodyPr>
            <a:normAutofit lnSpcReduction="10000"/>
          </a:bodyPr>
          <a:lstStyle/>
          <a:p>
            <a:r>
              <a:rPr lang="en-GB" dirty="0" smtClean="0"/>
              <a:t>Please name all clothing and if using biro pen can you just write over it after it’s been through the wash because it fades and </a:t>
            </a:r>
            <a:r>
              <a:rPr lang="en-GB" dirty="0" smtClean="0"/>
              <a:t>we </a:t>
            </a:r>
            <a:r>
              <a:rPr lang="en-GB" dirty="0" smtClean="0"/>
              <a:t>really </a:t>
            </a:r>
            <a:r>
              <a:rPr lang="en-GB" dirty="0" smtClean="0"/>
              <a:t>struggle to read it.</a:t>
            </a:r>
          </a:p>
          <a:p>
            <a:r>
              <a:rPr lang="en-GB" dirty="0" smtClean="0"/>
              <a:t>I will write their names on the labels  myself  if that’s okay – I know as a mum how frustrating it is when they lose cardigans, jumpers and hoodies.</a:t>
            </a:r>
          </a:p>
          <a:p>
            <a:r>
              <a:rPr lang="en-GB" dirty="0" smtClean="0"/>
              <a:t>Don’t hesitate to come and have a chat if you are concerned about </a:t>
            </a:r>
            <a:r>
              <a:rPr lang="en-GB" dirty="0" smtClean="0"/>
              <a:t>anything</a:t>
            </a:r>
            <a:r>
              <a:rPr lang="en-GB" dirty="0" smtClean="0"/>
              <a:t>. </a:t>
            </a:r>
            <a:endParaRPr lang="en-GB" dirty="0" smtClean="0"/>
          </a:p>
          <a:p>
            <a:r>
              <a:rPr lang="en-GB" dirty="0" smtClean="0"/>
              <a:t>Please </a:t>
            </a:r>
            <a:r>
              <a:rPr lang="en-GB" dirty="0" smtClean="0"/>
              <a:t>don’t let your child bring in toys or cards. They get lost or damaged and cause upset.</a:t>
            </a:r>
          </a:p>
          <a:p>
            <a:r>
              <a:rPr lang="en-GB" dirty="0" smtClean="0"/>
              <a:t>Do read the</a:t>
            </a:r>
            <a:r>
              <a:rPr lang="en-GB" dirty="0" smtClean="0"/>
              <a:t> school </a:t>
            </a:r>
            <a:r>
              <a:rPr lang="en-GB" dirty="0" smtClean="0"/>
              <a:t>newsletter that comes out each </a:t>
            </a:r>
            <a:r>
              <a:rPr lang="en-GB" dirty="0" smtClean="0"/>
              <a:t>week and do pop back to the class page regularly – we will put photos on there of things that we’ve been doing in class.</a:t>
            </a:r>
            <a:endParaRPr lang="en-GB" dirty="0" smtClean="0"/>
          </a:p>
          <a:p>
            <a:r>
              <a:rPr lang="en-GB" dirty="0" smtClean="0"/>
              <a:t>If </a:t>
            </a:r>
            <a:r>
              <a:rPr lang="en-GB" dirty="0" smtClean="0"/>
              <a:t>we </a:t>
            </a:r>
            <a:r>
              <a:rPr lang="en-GB" dirty="0" smtClean="0"/>
              <a:t>need to send out a message for you all  then </a:t>
            </a:r>
            <a:r>
              <a:rPr lang="en-GB" dirty="0" smtClean="0"/>
              <a:t>we </a:t>
            </a:r>
            <a:r>
              <a:rPr lang="en-GB" dirty="0" smtClean="0"/>
              <a:t>will contact the class rep and ask if they will put it on your class </a:t>
            </a:r>
            <a:r>
              <a:rPr lang="en-GB" dirty="0" err="1"/>
              <a:t>W</a:t>
            </a:r>
            <a:r>
              <a:rPr lang="en-GB" dirty="0" err="1" smtClean="0"/>
              <a:t>hatsapp</a:t>
            </a:r>
            <a:r>
              <a:rPr lang="en-GB" dirty="0" smtClean="0"/>
              <a:t> , this worked brilliantly last year</a:t>
            </a:r>
            <a:r>
              <a:rPr lang="en-GB" dirty="0" smtClean="0"/>
              <a:t>.</a:t>
            </a:r>
            <a:endParaRPr lang="en-GB" dirty="0" smtClean="0"/>
          </a:p>
        </p:txBody>
      </p:sp>
    </p:spTree>
    <p:extLst>
      <p:ext uri="{BB962C8B-B14F-4D97-AF65-F5344CB8AC3E}">
        <p14:creationId xmlns:p14="http://schemas.microsoft.com/office/powerpoint/2010/main" val="213560729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TM03457510[[fn=Savon]]</Template>
  <TotalTime>648</TotalTime>
  <Words>1223</Words>
  <Application>Microsoft Office PowerPoint</Application>
  <PresentationFormat>Widescreen</PresentationFormat>
  <Paragraphs>57</Paragraphs>
  <Slides>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Century Gothic</vt:lpstr>
      <vt:lpstr>Garamond</vt:lpstr>
      <vt:lpstr>Savon</vt:lpstr>
      <vt:lpstr>‘Meet the teacher’ </vt:lpstr>
      <vt:lpstr>Introduction</vt:lpstr>
      <vt:lpstr>Staffing</vt:lpstr>
      <vt:lpstr>Information</vt:lpstr>
      <vt:lpstr>Reading</vt:lpstr>
      <vt:lpstr>Homework</vt:lpstr>
      <vt:lpstr>General</vt:lpstr>
      <vt:lpstr>Finally…</vt:lpstr>
    </vt:vector>
  </TitlesOfParts>
  <Company>Cheapside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Fiona Day</dc:creator>
  <cp:lastModifiedBy>Fiona Day</cp:lastModifiedBy>
  <cp:revision>35</cp:revision>
  <dcterms:created xsi:type="dcterms:W3CDTF">2020-09-17T15:51:49Z</dcterms:created>
  <dcterms:modified xsi:type="dcterms:W3CDTF">2022-09-13T18:14:13Z</dcterms:modified>
</cp:coreProperties>
</file>