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67" r:id="rId12"/>
  </p:sldIdLst>
  <p:sldSz cx="9144000" cy="6858000" type="screen4x3"/>
  <p:notesSz cx="6858000" cy="9144000"/>
  <p:embeddedFontLst>
    <p:embeddedFont>
      <p:font typeface="Twinkl" pitchFamily="2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53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2B4E"/>
    <a:srgbClr val="FF5425"/>
    <a:srgbClr val="D95D7B"/>
    <a:srgbClr val="FF7325"/>
    <a:srgbClr val="FFA877"/>
    <a:srgbClr val="C86528"/>
    <a:srgbClr val="C22E50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434" y="10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53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55651" y="1334702"/>
            <a:ext cx="7632699" cy="1049106"/>
            <a:chOff x="755651" y="1334702"/>
            <a:chExt cx="7632699" cy="1049106"/>
          </a:xfrm>
          <a:solidFill>
            <a:schemeClr val="accent2"/>
          </a:solidFill>
        </p:grpSpPr>
        <p:sp>
          <p:nvSpPr>
            <p:cNvPr id="5" name="Rectangle 4"/>
            <p:cNvSpPr/>
            <p:nvPr/>
          </p:nvSpPr>
          <p:spPr>
            <a:xfrm>
              <a:off x="3938258" y="1334702"/>
              <a:ext cx="4450092" cy="104910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endParaRPr lang="en-GB" dirty="0"/>
            </a:p>
          </p:txBody>
        </p:sp>
        <p:sp>
          <p:nvSpPr>
            <p:cNvPr id="3" name="Rectangle 2"/>
            <p:cNvSpPr/>
            <p:nvPr/>
          </p:nvSpPr>
          <p:spPr>
            <a:xfrm>
              <a:off x="755651" y="1334702"/>
              <a:ext cx="4450092" cy="104910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The human ear is incredible! Ears can sense sound in the form of vibrations and send and receive signals from the brain.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Our Ears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39" y="1134670"/>
            <a:ext cx="3364145" cy="517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19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Look Closely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55651" y="1334702"/>
            <a:ext cx="7632700" cy="1049106"/>
            <a:chOff x="755651" y="1334702"/>
            <a:chExt cx="7632700" cy="1049106"/>
          </a:xfrm>
        </p:grpSpPr>
        <p:sp>
          <p:nvSpPr>
            <p:cNvPr id="3" name="Rectangle 2"/>
            <p:cNvSpPr/>
            <p:nvPr/>
          </p:nvSpPr>
          <p:spPr>
            <a:xfrm>
              <a:off x="755651" y="1334702"/>
              <a:ext cx="4214701" cy="1049106"/>
            </a:xfrm>
            <a:prstGeom prst="rect">
              <a:avLst/>
            </a:prstGeom>
            <a:solidFill>
              <a:srgbClr val="C22E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Look closely at a partner’s ear. </a:t>
              </a:r>
              <a:br>
                <a:rPr lang="en-GB" dirty="0"/>
              </a:br>
              <a:r>
                <a:rPr lang="en-GB" dirty="0"/>
                <a:t>You will be able to see the outer structure of the ear.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4970353" y="1334702"/>
              <a:ext cx="3417998" cy="1049106"/>
            </a:xfrm>
            <a:prstGeom prst="rect">
              <a:avLst/>
            </a:prstGeom>
            <a:solidFill>
              <a:srgbClr val="C22E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endParaRPr lang="en-GB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55651" y="2467508"/>
            <a:ext cx="7632700" cy="772107"/>
            <a:chOff x="755651" y="2467508"/>
            <a:chExt cx="7632700" cy="772107"/>
          </a:xfrm>
        </p:grpSpPr>
        <p:sp>
          <p:nvSpPr>
            <p:cNvPr id="4" name="Rectangle 3"/>
            <p:cNvSpPr/>
            <p:nvPr/>
          </p:nvSpPr>
          <p:spPr>
            <a:xfrm>
              <a:off x="755651" y="2467508"/>
              <a:ext cx="4214701" cy="772107"/>
            </a:xfrm>
            <a:prstGeom prst="rect">
              <a:avLst/>
            </a:prstGeom>
            <a:solidFill>
              <a:srgbClr val="FF54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Take a minute to describe to your partner what you can see. 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4970353" y="2467508"/>
              <a:ext cx="3417998" cy="772107"/>
            </a:xfrm>
            <a:prstGeom prst="rect">
              <a:avLst/>
            </a:prstGeom>
            <a:solidFill>
              <a:srgbClr val="FF54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endParaRPr lang="en-GB" dirty="0"/>
            </a:p>
          </p:txBody>
        </p:sp>
      </p:grpSp>
      <p:sp>
        <p:nvSpPr>
          <p:cNvPr id="20" name="Timer start button"/>
          <p:cNvSpPr/>
          <p:nvPr/>
        </p:nvSpPr>
        <p:spPr>
          <a:xfrm>
            <a:off x="1042979" y="4005863"/>
            <a:ext cx="3236926" cy="547779"/>
          </a:xfrm>
          <a:prstGeom prst="roundRect">
            <a:avLst/>
          </a:prstGeom>
          <a:solidFill>
            <a:srgbClr val="FF54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here to start the timer!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55651" y="4636805"/>
            <a:ext cx="7632700" cy="1326105"/>
            <a:chOff x="755651" y="3323315"/>
            <a:chExt cx="7632700" cy="1326105"/>
          </a:xfrm>
        </p:grpSpPr>
        <p:sp>
          <p:nvSpPr>
            <p:cNvPr id="5" name="Rectangle 4"/>
            <p:cNvSpPr/>
            <p:nvPr/>
          </p:nvSpPr>
          <p:spPr>
            <a:xfrm>
              <a:off x="755651" y="3323315"/>
              <a:ext cx="4214701" cy="1326105"/>
            </a:xfrm>
            <a:prstGeom prst="rect">
              <a:avLst/>
            </a:prstGeom>
            <a:solidFill>
              <a:srgbClr val="C22E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We are going to find out about the parts of the ear we can see and the ones we cannot. We will also learn what each part's function.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970353" y="3323315"/>
              <a:ext cx="3417998" cy="1326105"/>
            </a:xfrm>
            <a:prstGeom prst="rect">
              <a:avLst/>
            </a:prstGeom>
            <a:solidFill>
              <a:srgbClr val="C22E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endParaRPr lang="en-GB" dirty="0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39" y="1134670"/>
            <a:ext cx="3364145" cy="517405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55650" y="3327026"/>
            <a:ext cx="3811585" cy="591414"/>
          </a:xfrm>
          <a:prstGeom prst="rect">
            <a:avLst/>
          </a:prstGeom>
          <a:solidFill>
            <a:srgbClr val="C02B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813216" y="3394783"/>
            <a:ext cx="3696453" cy="4558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13216" y="3393125"/>
            <a:ext cx="3696453" cy="455899"/>
          </a:xfrm>
          <a:prstGeom prst="rect">
            <a:avLst/>
          </a:prstGeom>
          <a:solidFill>
            <a:srgbClr val="D95D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8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6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" grpId="0" animBg="1"/>
      <p:bldP spid="16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71823"/>
            <a:ext cx="7401521" cy="85751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pinna</a:t>
            </a:r>
            <a:r>
              <a:rPr lang="en-GB" dirty="0">
                <a:solidFill>
                  <a:srgbClr val="C02B4E"/>
                </a:solidFill>
              </a:rPr>
              <a:t> is made of cartilage covered by skin. </a:t>
            </a:r>
          </a:p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It funnels sound into the ear canal.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Pinna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77777" y="2951431"/>
            <a:ext cx="9052" cy="2320392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64406" y="2943225"/>
            <a:ext cx="1150379" cy="8205"/>
          </a:xfrm>
          <a:prstGeom prst="straightConnector1">
            <a:avLst/>
          </a:prstGeom>
          <a:ln w="28575">
            <a:solidFill>
              <a:srgbClr val="C02B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291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59127"/>
            <a:ext cx="7401521" cy="882907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ear canal </a:t>
            </a:r>
            <a:r>
              <a:rPr lang="en-GB" dirty="0">
                <a:solidFill>
                  <a:srgbClr val="C02B4E"/>
                </a:solidFill>
              </a:rPr>
              <a:t>is a short tube that transmits sound </a:t>
            </a:r>
            <a:br>
              <a:rPr lang="en-GB" dirty="0">
                <a:solidFill>
                  <a:srgbClr val="C02B4E"/>
                </a:solidFill>
              </a:rPr>
            </a:br>
            <a:r>
              <a:rPr lang="en-GB" dirty="0">
                <a:solidFill>
                  <a:srgbClr val="C02B4E"/>
                </a:solidFill>
              </a:rPr>
              <a:t>from the pinna to the eardrum.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Ear Canal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64406" y="3522345"/>
            <a:ext cx="22424" cy="1931229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50119" y="3509963"/>
            <a:ext cx="3021806" cy="12382"/>
          </a:xfrm>
          <a:prstGeom prst="straightConnector1">
            <a:avLst/>
          </a:prstGeom>
          <a:ln w="28575">
            <a:solidFill>
              <a:srgbClr val="C02B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507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71823"/>
            <a:ext cx="7401521" cy="85751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eardrum</a:t>
            </a:r>
            <a:r>
              <a:rPr lang="en-GB" dirty="0">
                <a:solidFill>
                  <a:srgbClr val="C02B4E"/>
                </a:solidFill>
              </a:rPr>
              <a:t> is a thin, tough layer of tissue at the end of </a:t>
            </a:r>
            <a:br>
              <a:rPr lang="en-GB" dirty="0">
                <a:solidFill>
                  <a:srgbClr val="C02B4E"/>
                </a:solidFill>
              </a:rPr>
            </a:br>
            <a:r>
              <a:rPr lang="en-GB" dirty="0">
                <a:solidFill>
                  <a:srgbClr val="C02B4E"/>
                </a:solidFill>
              </a:rPr>
              <a:t>the auditory canal. Sound waves make the eardrum vibrate.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Eardrum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86829" y="3490913"/>
            <a:ext cx="2" cy="1962661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71550" y="3490913"/>
            <a:ext cx="4065270" cy="0"/>
          </a:xfrm>
          <a:prstGeom prst="straightConnector1">
            <a:avLst/>
          </a:prstGeom>
          <a:ln w="28575">
            <a:solidFill>
              <a:srgbClr val="C02B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07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71823"/>
            <a:ext cx="7401521" cy="85751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b="1" dirty="0">
                <a:solidFill>
                  <a:srgbClr val="C02B4E"/>
                </a:solidFill>
              </a:rPr>
              <a:t>Ear bones, </a:t>
            </a:r>
            <a:r>
              <a:rPr lang="en-GB" dirty="0">
                <a:solidFill>
                  <a:srgbClr val="C02B4E"/>
                </a:solidFill>
              </a:rPr>
              <a:t>or </a:t>
            </a:r>
            <a:r>
              <a:rPr lang="en-GB" dirty="0" err="1">
                <a:solidFill>
                  <a:srgbClr val="C02B4E"/>
                </a:solidFill>
              </a:rPr>
              <a:t>ossicles</a:t>
            </a:r>
            <a:r>
              <a:rPr lang="en-GB" dirty="0">
                <a:solidFill>
                  <a:srgbClr val="C02B4E"/>
                </a:solidFill>
              </a:rPr>
              <a:t>, are three tiny bones that amplify and </a:t>
            </a:r>
            <a:br>
              <a:rPr lang="en-GB" dirty="0">
                <a:solidFill>
                  <a:srgbClr val="C02B4E"/>
                </a:solidFill>
              </a:rPr>
            </a:br>
            <a:r>
              <a:rPr lang="en-GB" dirty="0">
                <a:solidFill>
                  <a:srgbClr val="C02B4E"/>
                </a:solidFill>
              </a:rPr>
              <a:t>transmit the vibrations from the eardrum to the cochlea.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Ear Bones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64406" y="2876550"/>
            <a:ext cx="22424" cy="2577024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50119" y="2876550"/>
            <a:ext cx="4176712" cy="0"/>
          </a:xfrm>
          <a:prstGeom prst="straightConnector1">
            <a:avLst/>
          </a:prstGeom>
          <a:ln w="28575">
            <a:solidFill>
              <a:srgbClr val="C02B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44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71823"/>
            <a:ext cx="7401521" cy="85751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cochlea</a:t>
            </a:r>
            <a:r>
              <a:rPr lang="en-GB" dirty="0">
                <a:solidFill>
                  <a:srgbClr val="C02B4E"/>
                </a:solidFill>
              </a:rPr>
              <a:t> is an organ filled with fluid. Receptor cells change vibrations in the fluid into electrical impulses.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Cochlea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77776" y="2951430"/>
            <a:ext cx="9053" cy="2502143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64406" y="2943225"/>
            <a:ext cx="4766438" cy="0"/>
          </a:xfrm>
          <a:prstGeom prst="straightConnector1">
            <a:avLst/>
          </a:prstGeom>
          <a:ln w="28575">
            <a:solidFill>
              <a:srgbClr val="C02B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61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71823"/>
            <a:ext cx="7401521" cy="85751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auditory nerve </a:t>
            </a:r>
            <a:r>
              <a:rPr lang="en-GB" dirty="0">
                <a:solidFill>
                  <a:srgbClr val="C02B4E"/>
                </a:solidFill>
              </a:rPr>
              <a:t>contains sensory neurons that </a:t>
            </a:r>
            <a:br>
              <a:rPr lang="en-GB" dirty="0">
                <a:solidFill>
                  <a:srgbClr val="C02B4E"/>
                </a:solidFill>
              </a:rPr>
            </a:br>
            <a:r>
              <a:rPr lang="en-GB" dirty="0">
                <a:solidFill>
                  <a:srgbClr val="C02B4E"/>
                </a:solidFill>
              </a:rPr>
              <a:t>send information to the brain for processing.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Auditory Nerve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86829" y="2834584"/>
            <a:ext cx="2" cy="2618990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974725" y="2832100"/>
            <a:ext cx="5343525" cy="2484"/>
          </a:xfrm>
          <a:prstGeom prst="straightConnector1">
            <a:avLst/>
          </a:prstGeom>
          <a:ln w="28575">
            <a:solidFill>
              <a:srgbClr val="C02B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54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6829" y="5271823"/>
            <a:ext cx="7401521" cy="857515"/>
          </a:xfrm>
          <a:prstGeom prst="rect">
            <a:avLst/>
          </a:prstGeom>
          <a:solidFill>
            <a:schemeClr val="bg1"/>
          </a:solidFill>
          <a:ln w="28575">
            <a:solidFill>
              <a:srgbClr val="C02B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rgbClr val="C02B4E"/>
                </a:solidFill>
              </a:rPr>
              <a:t>The </a:t>
            </a:r>
            <a:r>
              <a:rPr lang="en-GB" b="1" dirty="0">
                <a:solidFill>
                  <a:srgbClr val="C02B4E"/>
                </a:solidFill>
              </a:rPr>
              <a:t>Eustachian tube </a:t>
            </a:r>
            <a:r>
              <a:rPr lang="en-GB" dirty="0">
                <a:solidFill>
                  <a:srgbClr val="C02B4E"/>
                </a:solidFill>
              </a:rPr>
              <a:t>connects the middle ear to the nasal cavity. </a:t>
            </a:r>
            <a:br>
              <a:rPr lang="en-GB" dirty="0">
                <a:solidFill>
                  <a:srgbClr val="C02B4E"/>
                </a:solidFill>
              </a:rPr>
            </a:br>
            <a:r>
              <a:rPr lang="en-GB" dirty="0">
                <a:solidFill>
                  <a:srgbClr val="C02B4E"/>
                </a:solidFill>
              </a:rPr>
              <a:t>It regulates the pressure within the ear.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02B4E"/>
                </a:solidFill>
                <a:latin typeface="+mn-lt"/>
              </a:rPr>
              <a:t>Eustachian Tube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785" y="1242418"/>
            <a:ext cx="4914430" cy="391963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 flipV="1">
            <a:off x="986829" y="4254708"/>
            <a:ext cx="1" cy="1198866"/>
          </a:xfrm>
          <a:prstGeom prst="line">
            <a:avLst/>
          </a:prstGeom>
          <a:ln w="28575">
            <a:solidFill>
              <a:srgbClr val="C02B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973931" y="4179698"/>
            <a:ext cx="5189737" cy="150019"/>
            <a:chOff x="973931" y="4179698"/>
            <a:chExt cx="5189737" cy="150019"/>
          </a:xfrm>
        </p:grpSpPr>
        <p:sp>
          <p:nvSpPr>
            <p:cNvPr id="11" name="Oval 10"/>
            <p:cNvSpPr/>
            <p:nvPr/>
          </p:nvSpPr>
          <p:spPr>
            <a:xfrm>
              <a:off x="6013649" y="4179698"/>
              <a:ext cx="150019" cy="1500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V="1">
              <a:off x="973931" y="4254708"/>
              <a:ext cx="5169694" cy="7730"/>
            </a:xfrm>
            <a:prstGeom prst="straightConnector1">
              <a:avLst/>
            </a:prstGeom>
            <a:ln w="28575">
              <a:solidFill>
                <a:srgbClr val="C02B4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2335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854539AC-FA50-40BB-9D8D-A753FBF5E510}" vid="{8DACF810-3772-463E-B189-732B086EE0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11" ma:contentTypeDescription="Create a new document." ma:contentTypeScope="" ma:versionID="0aac2b6b7a29f39bd20733b5de126146">
  <xsd:schema xmlns:xsd="http://www.w3.org/2001/XMLSchema" xmlns:xs="http://www.w3.org/2001/XMLSchema" xmlns:p="http://schemas.microsoft.com/office/2006/metadata/properties" xmlns:ns2="2a5f1dcc-0833-4cfd-bcad-ab37e0f36cdd" targetNamespace="http://schemas.microsoft.com/office/2006/metadata/properties" ma:root="true" ma:fieldsID="83e644ecbfe930ae300dcbe75dffbc0d" ns2:_="">
    <xsd:import namespace="2a5f1dcc-0833-4cfd-bcad-ab37e0f36c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5E0AFC-5B82-4E63-9E8F-F63A52497C1F}"/>
</file>

<file path=customXml/itemProps2.xml><?xml version="1.0" encoding="utf-8"?>
<ds:datastoreItem xmlns:ds="http://schemas.openxmlformats.org/officeDocument/2006/customXml" ds:itemID="{641DE3BF-DC7B-4745-979D-589C1625A856}"/>
</file>

<file path=customXml/itemProps3.xml><?xml version="1.0" encoding="utf-8"?>
<ds:datastoreItem xmlns:ds="http://schemas.openxmlformats.org/officeDocument/2006/customXml" ds:itemID="{9026F0BC-A65B-4882-9211-3D9A4928EC39}"/>
</file>

<file path=docProps/app.xml><?xml version="1.0" encoding="utf-8"?>
<Properties xmlns="http://schemas.openxmlformats.org/officeDocument/2006/extended-properties" xmlns:vt="http://schemas.openxmlformats.org/officeDocument/2006/docPropsVTypes">
  <Template>us2-s-369-parts-of-the-ear-powerpoint</Template>
  <TotalTime>44</TotalTime>
  <Words>190</Words>
  <Application>Microsoft Office PowerPoint</Application>
  <PresentationFormat>On-screen Show (4:3)</PresentationFormat>
  <Paragraphs>22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Our Ears</vt:lpstr>
      <vt:lpstr>Look Closely</vt:lpstr>
      <vt:lpstr>Pinna</vt:lpstr>
      <vt:lpstr>Ear Canal</vt:lpstr>
      <vt:lpstr>Eardrum</vt:lpstr>
      <vt:lpstr>Ear Bones</vt:lpstr>
      <vt:lpstr>Cochlea</vt:lpstr>
      <vt:lpstr>Auditory Nerve</vt:lpstr>
      <vt:lpstr>Eustachian Tube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Thomas Becker</cp:lastModifiedBy>
  <cp:revision>23</cp:revision>
  <dcterms:created xsi:type="dcterms:W3CDTF">2019-06-16T12:25:35Z</dcterms:created>
  <dcterms:modified xsi:type="dcterms:W3CDTF">2019-06-17T06:54:28Z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</Properties>
</file>