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32" r:id="rId5"/>
  </p:sldMasterIdLst>
  <p:notesMasterIdLst>
    <p:notesMasterId r:id="rId18"/>
  </p:notesMasterIdLst>
  <p:sldIdLst>
    <p:sldId id="288" r:id="rId6"/>
    <p:sldId id="295" r:id="rId7"/>
    <p:sldId id="294" r:id="rId8"/>
    <p:sldId id="299" r:id="rId9"/>
    <p:sldId id="300" r:id="rId10"/>
    <p:sldId id="301" r:id="rId11"/>
    <p:sldId id="302" r:id="rId12"/>
    <p:sldId id="303" r:id="rId13"/>
    <p:sldId id="289" r:id="rId14"/>
    <p:sldId id="293" r:id="rId15"/>
    <p:sldId id="304" r:id="rId16"/>
    <p:sldId id="305" r:id="rId17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>
      <p:cViewPr varScale="1">
        <p:scale>
          <a:sx n="55" d="100"/>
          <a:sy n="55" d="100"/>
        </p:scale>
        <p:origin x="58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1A778-2ACA-49CF-BF3B-D5D40306AB73}" type="datetimeFigureOut">
              <a:rPr lang="en-GB" smtClean="0"/>
              <a:t>24/08/2020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5BBF0-40A5-439C-B925-E82D739E7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797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467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906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3" y="1709901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3" y="4589626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85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2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7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536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9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400" y="1681163"/>
            <a:ext cx="518251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400" y="2505075"/>
            <a:ext cx="5182514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284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60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240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4" y="987588"/>
            <a:ext cx="6171396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737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4" y="987588"/>
            <a:ext cx="617139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958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18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6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5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082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5190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8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3" y="1709825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3" y="4589550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798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2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7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8471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9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400" y="1681163"/>
            <a:ext cx="518251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400" y="2505075"/>
            <a:ext cx="5182514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867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5631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0897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4" y="987512"/>
            <a:ext cx="6171396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900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4" y="987512"/>
            <a:ext cx="617139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9752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4153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6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5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5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2" y="365129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2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2" y="6356513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513"/>
            <a:ext cx="4114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513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835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2" y="365129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2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2" y="6356437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24/08/2020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437"/>
            <a:ext cx="4114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437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89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70670" y="1772816"/>
            <a:ext cx="9577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600" dirty="0">
                <a:ea typeface="Calibri"/>
                <a:cs typeface="Times New Roman"/>
              </a:rPr>
              <a:t>Learning how to start and end sentences of different types. </a:t>
            </a:r>
          </a:p>
        </p:txBody>
      </p:sp>
      <p:pic>
        <p:nvPicPr>
          <p:cNvPr id="6" name="Picture 5" descr="page14image14921920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15086" y="2852050"/>
            <a:ext cx="2088232" cy="30252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4895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14886" y="148478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Statements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50590" y="2120235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 statement tells us something.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50590" y="2805538"/>
            <a:ext cx="53285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A monster appeared beside the toilet.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2598" y="3867139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dirty="0">
                <a:ea typeface="Calibri"/>
                <a:cs typeface="Times New Roman"/>
              </a:rPr>
              <a:t>A statement starts with a </a:t>
            </a:r>
            <a:r>
              <a:rPr lang="en-GB" sz="2000" dirty="0">
                <a:solidFill>
                  <a:srgbClr val="0432FF"/>
                </a:solidFill>
                <a:ea typeface="Calibri"/>
                <a:cs typeface="Times New Roman"/>
              </a:rPr>
              <a:t>capital </a:t>
            </a:r>
            <a:r>
              <a:rPr lang="en-GB" sz="2000" dirty="0" smtClean="0">
                <a:solidFill>
                  <a:srgbClr val="0432FF"/>
                </a:solidFill>
                <a:ea typeface="Calibri"/>
                <a:cs typeface="Times New Roman"/>
              </a:rPr>
              <a:t>letter.</a:t>
            </a:r>
            <a:r>
              <a:rPr lang="en-GB" sz="2000" dirty="0" smtClean="0">
                <a:ea typeface="Calibri"/>
                <a:cs typeface="Times New Roman"/>
              </a:rPr>
              <a:t>  </a:t>
            </a:r>
            <a:endParaRPr lang="en-GB" sz="2000" dirty="0">
              <a:ea typeface="Calibri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598" y="4453081"/>
            <a:ext cx="413085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FF0000"/>
                </a:solidFill>
                <a:ea typeface="Calibri"/>
                <a:cs typeface="Times New Roman"/>
              </a:rPr>
              <a:t>T</a:t>
            </a:r>
            <a:r>
              <a:rPr lang="en-GB" sz="2000" dirty="0">
                <a:ea typeface="Calibri"/>
                <a:cs typeface="Times New Roman"/>
              </a:rPr>
              <a:t>he monster did not look scary.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35366" y="2708920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 statement ends with a full stop.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07374" y="3500927"/>
            <a:ext cx="35283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dirty="0">
                <a:ea typeface="Calibri"/>
                <a:cs typeface="Times New Roman"/>
              </a:rPr>
              <a:t>It was hanging off the seat</a:t>
            </a:r>
            <a:r>
              <a:rPr lang="en-GB" sz="2000" b="1" dirty="0">
                <a:solidFill>
                  <a:srgbClr val="FF0000"/>
                </a:solidFill>
                <a:ea typeface="Calibri"/>
                <a:cs typeface="Times New Roman"/>
              </a:rPr>
              <a:t>. </a:t>
            </a:r>
            <a:endParaRPr lang="en-GB" sz="2000" dirty="0">
              <a:ea typeface="Calibri"/>
              <a:cs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11230" y="465313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solidFill>
                  <a:srgbClr val="0432FF"/>
                </a:solidFill>
                <a:ea typeface="Calibri"/>
                <a:cs typeface="Times New Roman"/>
              </a:rPr>
              <a:t>Check out the capital letters and full stops in all three sentences here. </a:t>
            </a:r>
            <a:endParaRPr lang="en-GB" sz="2400" dirty="0">
              <a:ea typeface="Calibri"/>
              <a:cs typeface="Times New Roman"/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86" t="26638" r="43735" b="44315"/>
          <a:stretch/>
        </p:blipFill>
        <p:spPr bwMode="auto">
          <a:xfrm>
            <a:off x="4753451" y="2320290"/>
            <a:ext cx="2683510" cy="22174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3374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7" grpId="1" animBg="1"/>
      <p:bldP spid="8" grpId="0"/>
      <p:bldP spid="9" grpId="0" animBg="1"/>
      <p:bldP spid="9" grpId="1" animBg="1"/>
      <p:bldP spid="10" grpId="0"/>
      <p:bldP spid="11" grpId="0" animBg="1"/>
      <p:bldP spid="11" grpId="1" animBg="1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4726" y="162880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919946" y="1113709"/>
            <a:ext cx="2821113" cy="1584177"/>
            <a:chOff x="1414686" y="1340768"/>
            <a:chExt cx="3240360" cy="1584176"/>
          </a:xfrm>
        </p:grpSpPr>
        <p:sp>
          <p:nvSpPr>
            <p:cNvPr id="3" name="Rounded Rectangular Callout 2"/>
            <p:cNvSpPr/>
            <p:nvPr/>
          </p:nvSpPr>
          <p:spPr>
            <a:xfrm>
              <a:off x="1414686" y="1340768"/>
              <a:ext cx="3240360" cy="1584176"/>
            </a:xfrm>
            <a:prstGeom prst="wedgeRoundRect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558702" y="1763524"/>
              <a:ext cx="2808312" cy="1015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/>
                <a:t>Add correct punctuation to each sentence. </a:t>
              </a:r>
            </a:p>
          </p:txBody>
        </p:sp>
      </p:grpSp>
      <p:pic>
        <p:nvPicPr>
          <p:cNvPr id="12" name="Picture 1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 t="25887" r="46683" b="26626"/>
          <a:stretch/>
        </p:blipFill>
        <p:spPr bwMode="auto">
          <a:xfrm>
            <a:off x="8903518" y="927966"/>
            <a:ext cx="1645920" cy="22326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741060" y="3068960"/>
            <a:ext cx="3835796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we love yellow monsters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3741061" y="3933056"/>
            <a:ext cx="415434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this monster has two horns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741060" y="4776771"/>
            <a:ext cx="4154346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/>
              <a:t>the monster smiled at me 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3214886" y="148478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Statements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3374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4726" y="162880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919946" y="1113709"/>
            <a:ext cx="2821113" cy="1584177"/>
            <a:chOff x="1414686" y="1340768"/>
            <a:chExt cx="3240360" cy="1584176"/>
          </a:xfrm>
        </p:grpSpPr>
        <p:sp>
          <p:nvSpPr>
            <p:cNvPr id="3" name="Rounded Rectangular Callout 2"/>
            <p:cNvSpPr/>
            <p:nvPr/>
          </p:nvSpPr>
          <p:spPr>
            <a:xfrm>
              <a:off x="1414686" y="1340768"/>
              <a:ext cx="3240360" cy="1584176"/>
            </a:xfrm>
            <a:prstGeom prst="wedgeRoundRect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558702" y="1763524"/>
              <a:ext cx="2808312" cy="1015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/>
                <a:t>Add correct punctuation to each sentence. </a:t>
              </a:r>
            </a:p>
          </p:txBody>
        </p:sp>
      </p:grpSp>
      <p:pic>
        <p:nvPicPr>
          <p:cNvPr id="12" name="Picture 1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19" t="25887" r="46683" b="26626"/>
          <a:stretch/>
        </p:blipFill>
        <p:spPr bwMode="auto">
          <a:xfrm>
            <a:off x="9057604" y="2856903"/>
            <a:ext cx="1645920" cy="22326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790950" y="3068960"/>
            <a:ext cx="417646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W</a:t>
            </a:r>
            <a:r>
              <a:rPr lang="en-US" sz="2800" dirty="0"/>
              <a:t>e love yellow monsters</a:t>
            </a:r>
            <a:r>
              <a:rPr lang="en-US" sz="2800" b="1" dirty="0">
                <a:solidFill>
                  <a:srgbClr val="FF0000"/>
                </a:solidFill>
              </a:rPr>
              <a:t>.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90951" y="3933056"/>
            <a:ext cx="445187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T</a:t>
            </a:r>
            <a:r>
              <a:rPr lang="en-US" sz="2800" dirty="0"/>
              <a:t>his monster has two horns</a:t>
            </a:r>
            <a:r>
              <a:rPr lang="en-US" sz="2800" b="1" dirty="0">
                <a:solidFill>
                  <a:srgbClr val="FF0000"/>
                </a:solidFill>
              </a:rPr>
              <a:t>.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90950" y="4776771"/>
            <a:ext cx="445187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T</a:t>
            </a:r>
            <a:r>
              <a:rPr lang="en-US" sz="2800" dirty="0"/>
              <a:t>he monster smiled at me</a:t>
            </a:r>
            <a:r>
              <a:rPr lang="en-US" sz="2800" b="1" dirty="0">
                <a:solidFill>
                  <a:srgbClr val="FF0000"/>
                </a:solidFill>
              </a:rPr>
              <a:t>. 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534" y="1461371"/>
            <a:ext cx="1554162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3214886" y="148478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Statements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5863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14886" y="148478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Questions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50590" y="2120235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 question asks something.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50590" y="2805538"/>
            <a:ext cx="432048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W</a:t>
            </a:r>
            <a:r>
              <a:rPr lang="en-GB" sz="2000" dirty="0"/>
              <a:t>hy is there a monster in my glass</a:t>
            </a:r>
            <a:r>
              <a:rPr lang="en-GB" sz="2000" b="1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2598" y="3867139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dirty="0">
                <a:ea typeface="Calibri"/>
                <a:cs typeface="Times New Roman"/>
              </a:rPr>
              <a:t>A question asks something.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2598" y="4453081"/>
            <a:ext cx="413085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solidFill>
                  <a:srgbClr val="FF0000"/>
                </a:solidFill>
              </a:rPr>
              <a:t>D</a:t>
            </a:r>
            <a:r>
              <a:rPr lang="en-US" sz="2000" dirty="0">
                <a:solidFill>
                  <a:prstClr val="black"/>
                </a:solidFill>
              </a:rPr>
              <a:t>oes this monster look happy</a:t>
            </a:r>
            <a:r>
              <a:rPr lang="en-US" sz="2000" b="1" dirty="0">
                <a:solidFill>
                  <a:srgbClr val="FF0000"/>
                </a:solidFill>
              </a:rPr>
              <a:t>?</a:t>
            </a:r>
            <a:endParaRPr lang="en-GB" sz="20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35366" y="2708920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dirty="0">
                <a:solidFill>
                  <a:prstClr val="black"/>
                </a:solidFill>
              </a:rPr>
              <a:t>A question asks something.</a:t>
            </a:r>
            <a:endParaRPr lang="en-GB" sz="2000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07374" y="3500927"/>
            <a:ext cx="35283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FF0000"/>
                </a:solidFill>
                <a:ea typeface="Calibri"/>
                <a:cs typeface="Times New Roman"/>
              </a:rPr>
              <a:t>W</a:t>
            </a:r>
            <a:r>
              <a:rPr lang="en-GB" sz="2000" dirty="0">
                <a:ea typeface="Calibri"/>
                <a:cs typeface="Times New Roman"/>
              </a:rPr>
              <a:t>here has the water gone</a:t>
            </a:r>
            <a:r>
              <a:rPr lang="en-GB" sz="2000" b="1" dirty="0">
                <a:solidFill>
                  <a:srgbClr val="FF0000"/>
                </a:solidFill>
                <a:ea typeface="Calibri"/>
                <a:cs typeface="Times New Roman"/>
              </a:rPr>
              <a:t>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11230" y="465313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solidFill>
                  <a:srgbClr val="0432FF"/>
                </a:solidFill>
                <a:ea typeface="Calibri"/>
                <a:cs typeface="Times New Roman"/>
              </a:rPr>
              <a:t>Check out the capital letters and question marks in all three sentences here. </a:t>
            </a:r>
            <a:endParaRPr lang="en-GB" sz="2400" dirty="0">
              <a:ea typeface="Calibri"/>
              <a:cs typeface="Times New Roman"/>
            </a:endParaRPr>
          </a:p>
        </p:txBody>
      </p:sp>
      <p:pic>
        <p:nvPicPr>
          <p:cNvPr id="14" name="Picture 1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9" t="32388" r="41623" b="32152"/>
          <a:stretch/>
        </p:blipFill>
        <p:spPr bwMode="auto">
          <a:xfrm>
            <a:off x="5015086" y="2004590"/>
            <a:ext cx="2232248" cy="26485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6282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7" grpId="1" animBg="1"/>
      <p:bldP spid="8" grpId="0"/>
      <p:bldP spid="9" grpId="0" animBg="1"/>
      <p:bldP spid="9" grpId="1" animBg="1"/>
      <p:bldP spid="10" grpId="0"/>
      <p:bldP spid="11" grpId="0" animBg="1"/>
      <p:bldP spid="11" grpId="1" animBg="1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4726" y="162880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prstClr val="black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919946" y="1113709"/>
            <a:ext cx="2821113" cy="1584177"/>
            <a:chOff x="1414686" y="1340768"/>
            <a:chExt cx="3240360" cy="1584176"/>
          </a:xfrm>
        </p:grpSpPr>
        <p:sp>
          <p:nvSpPr>
            <p:cNvPr id="3" name="Rounded Rectangular Callout 2"/>
            <p:cNvSpPr/>
            <p:nvPr/>
          </p:nvSpPr>
          <p:spPr>
            <a:xfrm>
              <a:off x="1414686" y="1340768"/>
              <a:ext cx="3240360" cy="1584176"/>
            </a:xfrm>
            <a:prstGeom prst="wedgeRoundRect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558702" y="1763524"/>
              <a:ext cx="2808312" cy="1015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prstClr val="black"/>
                  </a:solidFill>
                </a:rPr>
                <a:t>Add correct punctuation to each sentence. 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295006" y="3072130"/>
            <a:ext cx="3528391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is the monster asleep</a:t>
            </a:r>
            <a:endParaRPr lang="en-GB" sz="2800" dirty="0">
              <a:solidFill>
                <a:prstClr val="black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95006" y="3933056"/>
            <a:ext cx="4633189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what is he thinking about</a:t>
            </a:r>
            <a:endParaRPr lang="en-GB" sz="2800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95006" y="4776771"/>
            <a:ext cx="3947816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why is he smiling</a:t>
            </a:r>
            <a:endParaRPr lang="en-GB" sz="2800" dirty="0">
              <a:solidFill>
                <a:prstClr val="black"/>
              </a:solidFill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15" t="45633" r="45332" b="33182"/>
          <a:stretch/>
        </p:blipFill>
        <p:spPr bwMode="auto">
          <a:xfrm>
            <a:off x="8242822" y="1223550"/>
            <a:ext cx="2990204" cy="18454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006974" y="1484784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Questions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0674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4726" y="162880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prstClr val="black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919946" y="1113709"/>
            <a:ext cx="2821113" cy="1584177"/>
            <a:chOff x="1414686" y="1340768"/>
            <a:chExt cx="3240360" cy="1584176"/>
          </a:xfrm>
        </p:grpSpPr>
        <p:sp>
          <p:nvSpPr>
            <p:cNvPr id="3" name="Rounded Rectangular Callout 2"/>
            <p:cNvSpPr/>
            <p:nvPr/>
          </p:nvSpPr>
          <p:spPr>
            <a:xfrm>
              <a:off x="1414686" y="1340768"/>
              <a:ext cx="3240360" cy="1584176"/>
            </a:xfrm>
            <a:prstGeom prst="wedgeRoundRect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558702" y="1763524"/>
              <a:ext cx="2808312" cy="10156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prstClr val="black"/>
                  </a:solidFill>
                </a:rPr>
                <a:t>Add correct punctuation to each sentence. 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006974" y="3072130"/>
            <a:ext cx="3816423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I</a:t>
            </a:r>
            <a:r>
              <a:rPr lang="en-US" sz="2800" dirty="0">
                <a:solidFill>
                  <a:prstClr val="black"/>
                </a:solidFill>
              </a:rPr>
              <a:t>s the monster asleep</a:t>
            </a:r>
            <a:r>
              <a:rPr lang="en-US" sz="2800" b="1" dirty="0">
                <a:solidFill>
                  <a:srgbClr val="FF0000"/>
                </a:solidFill>
              </a:rPr>
              <a:t>?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06974" y="3933056"/>
            <a:ext cx="4921221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W</a:t>
            </a:r>
            <a:r>
              <a:rPr lang="en-US" sz="2800" dirty="0">
                <a:solidFill>
                  <a:prstClr val="black"/>
                </a:solidFill>
              </a:rPr>
              <a:t>hat is he thinking about</a:t>
            </a:r>
            <a:r>
              <a:rPr lang="en-US" sz="2800" b="1" dirty="0">
                <a:solidFill>
                  <a:srgbClr val="FF0000"/>
                </a:solidFill>
              </a:rPr>
              <a:t>?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06974" y="4776771"/>
            <a:ext cx="4235848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W</a:t>
            </a:r>
            <a:r>
              <a:rPr lang="en-US" sz="2800" dirty="0">
                <a:solidFill>
                  <a:prstClr val="black"/>
                </a:solidFill>
              </a:rPr>
              <a:t>hy is he smiling</a:t>
            </a:r>
            <a:r>
              <a:rPr lang="en-US" sz="2800" b="1" dirty="0">
                <a:solidFill>
                  <a:srgbClr val="FF0000"/>
                </a:solidFill>
              </a:rPr>
              <a:t>?</a:t>
            </a:r>
            <a:endParaRPr lang="en-GB" sz="2800" b="1" dirty="0">
              <a:solidFill>
                <a:srgbClr val="FF0000"/>
              </a:solidFill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15" t="45633" r="45332" b="33182"/>
          <a:stretch/>
        </p:blipFill>
        <p:spPr bwMode="auto">
          <a:xfrm>
            <a:off x="590311" y="4437540"/>
            <a:ext cx="2990204" cy="18454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006974" y="1484784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Questions</a:t>
            </a:r>
            <a:endParaRPr lang="en-GB" sz="2800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534" y="1461371"/>
            <a:ext cx="1554162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380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14886" y="148478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Exclamations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550590" y="2120235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An exclamation begins ‘What’ or ‘How’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50590" y="2805538"/>
            <a:ext cx="403244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</a:rPr>
              <a:t>What</a:t>
            </a:r>
            <a:r>
              <a:rPr lang="en-GB" sz="2000" dirty="0"/>
              <a:t> a shame!   </a:t>
            </a:r>
            <a:r>
              <a:rPr lang="en-GB" sz="2000" b="1" dirty="0">
                <a:solidFill>
                  <a:srgbClr val="FF0000"/>
                </a:solidFill>
              </a:rPr>
              <a:t>How</a:t>
            </a:r>
            <a:r>
              <a:rPr lang="en-GB" sz="2000" dirty="0"/>
              <a:t> dreadful!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2598" y="3867139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dirty="0">
                <a:ea typeface="Calibri"/>
                <a:cs typeface="Times New Roman"/>
              </a:rPr>
              <a:t>Exclamations start with a </a:t>
            </a:r>
            <a:r>
              <a:rPr lang="en-GB" sz="2000" dirty="0">
                <a:solidFill>
                  <a:srgbClr val="0432FF"/>
                </a:solidFill>
                <a:ea typeface="Calibri"/>
                <a:cs typeface="Times New Roman"/>
              </a:rPr>
              <a:t>capital letter</a:t>
            </a:r>
            <a:r>
              <a:rPr lang="en-GB" sz="2000" dirty="0">
                <a:ea typeface="Calibri"/>
                <a:cs typeface="Times New Roman"/>
              </a:rPr>
              <a:t>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2598" y="4453081"/>
            <a:ext cx="413085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b="1" dirty="0">
                <a:solidFill>
                  <a:srgbClr val="FF0000"/>
                </a:solidFill>
                <a:ea typeface="Calibri"/>
                <a:cs typeface="Times New Roman"/>
              </a:rPr>
              <a:t>H</a:t>
            </a:r>
            <a:r>
              <a:rPr lang="en-GB" sz="2000" dirty="0">
                <a:ea typeface="Calibri"/>
                <a:cs typeface="Times New Roman"/>
              </a:rPr>
              <a:t>ow annoying that monster is!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35366" y="2708920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Exclamations end with an exclamation mark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07374" y="3500927"/>
            <a:ext cx="35283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dirty="0">
                <a:ea typeface="Calibri"/>
                <a:cs typeface="Times New Roman"/>
              </a:rPr>
              <a:t>What a pity the monster ate your bun</a:t>
            </a:r>
            <a:r>
              <a:rPr lang="en-GB" sz="2000" b="1" dirty="0">
                <a:solidFill>
                  <a:srgbClr val="FF0000"/>
                </a:solidFill>
                <a:ea typeface="Calibri"/>
                <a:cs typeface="Times New Roman"/>
              </a:rPr>
              <a:t>! </a:t>
            </a:r>
            <a:endParaRPr lang="en-GB" sz="2000" dirty="0">
              <a:ea typeface="Calibri"/>
              <a:cs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11230" y="465313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i="1" dirty="0">
                <a:solidFill>
                  <a:srgbClr val="0432FF"/>
                </a:solidFill>
                <a:ea typeface="Calibri"/>
                <a:cs typeface="Times New Roman"/>
              </a:rPr>
              <a:t>Check out the capital letters and exclamation marks in all three sentences here. </a:t>
            </a:r>
            <a:endParaRPr lang="en-GB" sz="2400" dirty="0">
              <a:ea typeface="Calibri"/>
              <a:cs typeface="Times New Roman"/>
            </a:endParaRPr>
          </a:p>
        </p:txBody>
      </p:sp>
      <p:pic>
        <p:nvPicPr>
          <p:cNvPr id="15" name="Picture 14" descr="page6image14797664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45856" y="2215515"/>
            <a:ext cx="2298700" cy="2426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525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7" grpId="1" animBg="1"/>
      <p:bldP spid="8" grpId="0"/>
      <p:bldP spid="9" grpId="0" animBg="1"/>
      <p:bldP spid="9" grpId="1" animBg="1"/>
      <p:bldP spid="10" grpId="0"/>
      <p:bldP spid="11" grpId="0" animBg="1"/>
      <p:bldP spid="11" grpId="1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4886" y="148478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Exclamation marks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422798" y="2420888"/>
            <a:ext cx="734481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we are exclaiming, we use an exclamation mark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49608" y="3140968"/>
            <a:ext cx="518190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monster was furious</a:t>
            </a:r>
            <a:r>
              <a:rPr lang="en-GB" sz="28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22998" y="3844363"/>
            <a:ext cx="424847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You’ve eaten the bun</a:t>
            </a:r>
            <a:r>
              <a:rPr lang="en-GB" sz="2800" b="1" dirty="0">
                <a:solidFill>
                  <a:srgbClr val="FF0000"/>
                </a:solidFill>
              </a:rPr>
              <a:t>!</a:t>
            </a:r>
            <a:r>
              <a:rPr lang="en-GB" sz="2800" b="1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22998" y="4590256"/>
            <a:ext cx="3240360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en-GB" sz="2800" dirty="0"/>
              <a:t>You’re sticky</a:t>
            </a:r>
            <a:r>
              <a:rPr lang="en-GB" sz="28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34966" y="5293816"/>
            <a:ext cx="4392488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You need a bath</a:t>
            </a:r>
            <a:r>
              <a:rPr lang="en-GB" sz="2800" b="1" dirty="0">
                <a:solidFill>
                  <a:srgbClr val="FF0000"/>
                </a:solidFill>
              </a:rPr>
              <a:t>!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30595" y="3415567"/>
            <a:ext cx="2599001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ea typeface="Calibri"/>
                <a:cs typeface="Times New Roman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2800" i="1" dirty="0">
                <a:solidFill>
                  <a:srgbClr val="0432FF"/>
                </a:solidFill>
                <a:ea typeface="Calibri"/>
                <a:cs typeface="Times New Roman"/>
              </a:rPr>
              <a:t>Check out the capital letters and exclamation marks in all four sentences here. </a:t>
            </a:r>
            <a:endParaRPr lang="en-GB" sz="2800" dirty="0">
              <a:ea typeface="Calibri"/>
              <a:cs typeface="Times New Roman"/>
            </a:endParaRPr>
          </a:p>
        </p:txBody>
      </p:sp>
      <p:pic>
        <p:nvPicPr>
          <p:cNvPr id="11" name="Picture 10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52" t="18785" r="29268" b="39071"/>
          <a:stretch/>
        </p:blipFill>
        <p:spPr bwMode="auto">
          <a:xfrm>
            <a:off x="982638" y="846920"/>
            <a:ext cx="2666970" cy="15739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 descr="page6image14797664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908" y="3284984"/>
            <a:ext cx="2298700" cy="2426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page19image14778992"/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687494" y="548680"/>
            <a:ext cx="2922916" cy="18722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3374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4886" y="148478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End-of-sentence punctuation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854846" y="2276872"/>
            <a:ext cx="8352928" cy="461665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Add the correct end-of-sentence punctuation to each sentence.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6654" y="3297449"/>
            <a:ext cx="2880320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cool he is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49740" y="3285564"/>
            <a:ext cx="4881969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many skips have you done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4606" y="5018691"/>
            <a:ext cx="489654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The monster loved to sunbathe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55463" y="4070012"/>
            <a:ext cx="2551811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I hate monsters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07274" y="4803247"/>
            <a:ext cx="4212468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Why do monsters love tap water so much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694606" y="548680"/>
            <a:ext cx="2016224" cy="2232248"/>
            <a:chOff x="910630" y="548680"/>
            <a:chExt cx="2160240" cy="2232248"/>
          </a:xfrm>
        </p:grpSpPr>
        <p:sp>
          <p:nvSpPr>
            <p:cNvPr id="12" name="Rounded Rectangular Callout 11"/>
            <p:cNvSpPr/>
            <p:nvPr/>
          </p:nvSpPr>
          <p:spPr>
            <a:xfrm>
              <a:off x="910630" y="548680"/>
              <a:ext cx="2160240" cy="2232248"/>
            </a:xfrm>
            <a:prstGeom prst="wedgeRoundRectCallou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126654" y="787641"/>
              <a:ext cx="172819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Add a full stop or a question mark or an exclamation mark to each sentence. </a:t>
              </a:r>
            </a:p>
          </p:txBody>
        </p:sp>
      </p:grpSp>
      <p:pic>
        <p:nvPicPr>
          <p:cNvPr id="20" name="Picture 19" descr="page12image14802864"/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91917" y="692696"/>
            <a:ext cx="1596830" cy="14435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3374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  <a:latin typeface="+mn-lt"/>
              </a:rPr>
              <a:t>Punctuating Sentences</a:t>
            </a:r>
            <a:endParaRPr lang="en-GB" sz="36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4886" y="148478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End-of-sentence punctuation</a:t>
            </a:r>
            <a:endParaRPr lang="en-GB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854846" y="2276872"/>
            <a:ext cx="8352928" cy="461665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Add the correct end-of-sentence punctuation to each sentence.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6654" y="3297449"/>
            <a:ext cx="2880320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cool he is</a:t>
            </a:r>
            <a:r>
              <a:rPr lang="en-GB" sz="28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49740" y="3285564"/>
            <a:ext cx="4881969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many skips have you done</a:t>
            </a:r>
            <a:r>
              <a:rPr lang="en-GB" sz="2800" b="1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4606" y="5018691"/>
            <a:ext cx="489654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The monster loved to sunbathe</a:t>
            </a:r>
            <a:r>
              <a:rPr lang="en-GB" sz="2800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55463" y="4070012"/>
            <a:ext cx="2551811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I hate monsters</a:t>
            </a:r>
            <a:r>
              <a:rPr lang="en-GB" sz="2800" b="1" dirty="0">
                <a:solidFill>
                  <a:srgbClr val="FF0000"/>
                </a:solidFill>
              </a:rPr>
              <a:t>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07274" y="4803247"/>
            <a:ext cx="4212468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Why do monsters love tap water so much</a:t>
            </a:r>
            <a:r>
              <a:rPr lang="en-GB" sz="2800" b="1" dirty="0">
                <a:solidFill>
                  <a:srgbClr val="FF0000"/>
                </a:solidFill>
              </a:rPr>
              <a:t>?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550" y="1137121"/>
            <a:ext cx="1554162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98" t="29476" r="38821" b="24441"/>
          <a:stretch/>
        </p:blipFill>
        <p:spPr bwMode="auto">
          <a:xfrm>
            <a:off x="824742" y="764704"/>
            <a:ext cx="1742072" cy="16881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8346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5702" y="2052548"/>
            <a:ext cx="6641499" cy="2673495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891" y="1459693"/>
            <a:ext cx="4307120" cy="11857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000" y="4302446"/>
            <a:ext cx="2962902" cy="179976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31023EB-CEBA-49C2-B74E-F257E8EB397D}"/>
              </a:ext>
            </a:extLst>
          </p:cNvPr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22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24BC8C5E14DF4429EFC49A20DDF4223" ma:contentTypeVersion="12" ma:contentTypeDescription="Create a new document." ma:contentTypeScope="" ma:versionID="63b84ce4d99d40017a57b12e8fe5bb0d">
  <xsd:schema xmlns:xsd="http://www.w3.org/2001/XMLSchema" xmlns:xs="http://www.w3.org/2001/XMLSchema" xmlns:p="http://schemas.microsoft.com/office/2006/metadata/properties" xmlns:ns2="f5daa0ad-9060-4071-aaa9-9048be3c42a8" xmlns:ns3="4b756efa-9b49-4f98-968f-46e9b83c250d" targetNamespace="http://schemas.microsoft.com/office/2006/metadata/properties" ma:root="true" ma:fieldsID="c0d5e53cf16e99ec181597e0af6f6993" ns2:_="" ns3:_="">
    <xsd:import namespace="f5daa0ad-9060-4071-aaa9-9048be3c42a8"/>
    <xsd:import namespace="4b756efa-9b49-4f98-968f-46e9b83c250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daa0ad-9060-4071-aaa9-9048be3c42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756efa-9b49-4f98-968f-46e9b83c250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15B43CB-0779-4CF8-99D2-CAC3181086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daa0ad-9060-4071-aaa9-9048be3c42a8"/>
    <ds:schemaRef ds:uri="4b756efa-9b49-4f98-968f-46e9b83c250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A4CDDF-83F1-4E5C-8CCA-6F9F3959C000}">
  <ds:schemaRefs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4b756efa-9b49-4f98-968f-46e9b83c250d"/>
    <ds:schemaRef ds:uri="f5daa0ad-9060-4071-aaa9-9048be3c42a8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E81D7A0-609D-4B4D-8719-0D8D9A6AC77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1177</TotalTime>
  <Words>425</Words>
  <Application>Microsoft Office PowerPoint</Application>
  <PresentationFormat>Custom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1_Office Theme</vt:lpstr>
      <vt:lpstr>Office Theme</vt:lpstr>
      <vt:lpstr>Punctuating Sentences</vt:lpstr>
      <vt:lpstr>Punctuating Sentences</vt:lpstr>
      <vt:lpstr>Punctuating Sentences</vt:lpstr>
      <vt:lpstr>Punctuating Sentences</vt:lpstr>
      <vt:lpstr>Punctuating Sentences</vt:lpstr>
      <vt:lpstr>Punctuating Sentences</vt:lpstr>
      <vt:lpstr>Punctuating Sentences</vt:lpstr>
      <vt:lpstr>Punctuating Sentences</vt:lpstr>
      <vt:lpstr>Punctuating Sentences</vt:lpstr>
      <vt:lpstr>Punctuating Sentences</vt:lpstr>
      <vt:lpstr>Punctuating Sentences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talek</dc:creator>
  <cp:lastModifiedBy>HP</cp:lastModifiedBy>
  <cp:revision>162</cp:revision>
  <dcterms:created xsi:type="dcterms:W3CDTF">2020-08-04T08:09:27Z</dcterms:created>
  <dcterms:modified xsi:type="dcterms:W3CDTF">2020-08-24T12:15:05Z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0x010100924BC8C5E14DF4429EFC49A20DDF4223</vt:lpwstr>
  </property>
</Properties>
</file>