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74423" y="802298"/>
            <a:ext cx="8637073" cy="2920713"/>
          </a:xfrm>
        </p:spPr>
        <p:txBody>
          <a:bodyPr bIns="0" anchor="b">
            <a:normAutofit/>
          </a:bodyPr>
          <a:lstStyle>
            <a:lvl1pPr algn="ctr">
              <a:defRPr sz="6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74424" y="3724074"/>
            <a:ext cx="8637072" cy="977621"/>
          </a:xfrm>
        </p:spPr>
        <p:txBody>
          <a:bodyPr tIns="91440" bIns="91440">
            <a:normAutofit/>
          </a:bodyPr>
          <a:lstStyle>
            <a:lvl1pPr marL="0" indent="0" algn="ctr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1579" y="329307"/>
            <a:ext cx="5626774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683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4423" y="1756130"/>
            <a:ext cx="8643154" cy="1969007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4423" y="3725137"/>
            <a:ext cx="8643154" cy="1093987"/>
          </a:xfrm>
        </p:spPr>
        <p:txBody>
          <a:bodyPr tIns="91440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293577" cy="105930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488654" cy="344859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4140" y="2017343"/>
            <a:ext cx="4488654" cy="344152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295603" cy="10563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488794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488794" cy="264445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56025" y="2023003"/>
            <a:ext cx="4488794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56025" y="2821491"/>
            <a:ext cx="4488794" cy="263737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1/30/2022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1/30/2022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1/30/2022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2961967" cy="2406518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0324" y="798974"/>
            <a:ext cx="6012470" cy="4658826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2961967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blipFill dpi="0" rotWithShape="1">
              <a:blip r:embed="rId2">
                <a:alphaModFix amt="30000"/>
              </a:blip>
              <a:srcRect/>
              <a:tile tx="0" ty="0" sx="100000" sy="100000" flip="none" algn="ctr"/>
            </a:blip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extrusionH="76200" contourW="12700" prstMaterial="matte">
              <a:bevelT w="152400" h="50800" prst="softRound"/>
              <a:extrusionClr>
                <a:schemeClr val="tx2"/>
              </a:extrusionClr>
              <a:contourClr>
                <a:schemeClr val="bg2"/>
              </a:contourClr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38100" cmpd="sng">
              <a:solidFill>
                <a:schemeClr val="tx2">
                  <a:lumMod val="25000"/>
                </a:schemeClr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2"/>
            <a:ext cx="5532328" cy="1922299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50000"/>
              <a:lumOff val="50000"/>
              <a:alpha val="80000"/>
            </a:schemeClr>
          </a:solidFill>
          <a:ln w="9525" cap="sq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3200" dirty="0"/>
            </a:lvl1pPr>
          </a:lstStyle>
          <a:p>
            <a:pPr lvl="0" algn="ctr"/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059600"/>
            <a:ext cx="5524404" cy="2090134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1/30/2022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7052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518654" cy="465988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291215" cy="10492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29121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42079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1/30/2022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62677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622291"/>
            <a:ext cx="12192000" cy="250598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29338"/>
            <a:ext cx="12192000" cy="742950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0" y="6138142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Using the PREFIX </a:t>
            </a:r>
            <a:br>
              <a:rPr lang="en-GB" dirty="0" smtClean="0"/>
            </a:br>
            <a:r>
              <a:rPr lang="en-GB" dirty="0" smtClean="0"/>
              <a:t>un-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Monday 31</a:t>
            </a:r>
            <a:r>
              <a:rPr lang="en-GB" baseline="30000" dirty="0" smtClean="0"/>
              <a:t>st</a:t>
            </a:r>
            <a:r>
              <a:rPr lang="en-GB" dirty="0" smtClean="0"/>
              <a:t> January 2022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0488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think of words that begin with the prefix un-?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>
            <a:noAutofit/>
          </a:bodyPr>
          <a:lstStyle/>
          <a:p>
            <a:r>
              <a:rPr lang="en-GB" sz="3200" dirty="0" smtClean="0"/>
              <a:t>unable</a:t>
            </a:r>
          </a:p>
          <a:p>
            <a:r>
              <a:rPr lang="en-GB" sz="3200" dirty="0" smtClean="0"/>
              <a:t>unbeaten</a:t>
            </a:r>
          </a:p>
          <a:p>
            <a:r>
              <a:rPr lang="en-GB" sz="3200" dirty="0" smtClean="0"/>
              <a:t>unblock</a:t>
            </a:r>
          </a:p>
          <a:p>
            <a:r>
              <a:rPr lang="en-GB" sz="3200" dirty="0" smtClean="0"/>
              <a:t>uncover</a:t>
            </a:r>
          </a:p>
          <a:p>
            <a:r>
              <a:rPr lang="en-GB" sz="3200" dirty="0" smtClean="0"/>
              <a:t>unfair</a:t>
            </a:r>
          </a:p>
          <a:p>
            <a:r>
              <a:rPr lang="en-GB" sz="3200" dirty="0" smtClean="0"/>
              <a:t>unhappy</a:t>
            </a:r>
          </a:p>
          <a:p>
            <a:r>
              <a:rPr lang="en-GB" sz="3200" dirty="0" smtClean="0"/>
              <a:t>unlucky</a:t>
            </a:r>
          </a:p>
          <a:p>
            <a:r>
              <a:rPr lang="en-GB" sz="3200" dirty="0" smtClean="0"/>
              <a:t>unappealing</a:t>
            </a:r>
          </a:p>
          <a:p>
            <a:r>
              <a:rPr lang="en-GB" sz="3200" dirty="0" smtClean="0"/>
              <a:t>unaware</a:t>
            </a:r>
          </a:p>
          <a:p>
            <a:r>
              <a:rPr lang="en-GB" sz="3200" dirty="0" smtClean="0"/>
              <a:t>unconscious</a:t>
            </a:r>
          </a:p>
          <a:p>
            <a:r>
              <a:rPr lang="en-GB" sz="3200" dirty="0" smtClean="0"/>
              <a:t>ungrateful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7103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work out what the root words are?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>
            <a:normAutofit fontScale="77500" lnSpcReduction="20000"/>
          </a:bodyPr>
          <a:lstStyle/>
          <a:p>
            <a:r>
              <a:rPr lang="en-GB" sz="3600" dirty="0" smtClean="0"/>
              <a:t>unable</a:t>
            </a:r>
            <a:endParaRPr lang="en-GB" sz="3600" dirty="0"/>
          </a:p>
          <a:p>
            <a:r>
              <a:rPr lang="en-GB" sz="3600" dirty="0" smtClean="0"/>
              <a:t>unbeaten</a:t>
            </a:r>
            <a:endParaRPr lang="en-GB" sz="3600" dirty="0"/>
          </a:p>
          <a:p>
            <a:r>
              <a:rPr lang="en-GB" sz="3600" dirty="0"/>
              <a:t>unblock</a:t>
            </a:r>
          </a:p>
          <a:p>
            <a:r>
              <a:rPr lang="en-GB" sz="3600" dirty="0"/>
              <a:t>uncover</a:t>
            </a:r>
          </a:p>
          <a:p>
            <a:r>
              <a:rPr lang="en-GB" sz="3600" dirty="0"/>
              <a:t>unfair</a:t>
            </a:r>
          </a:p>
          <a:p>
            <a:r>
              <a:rPr lang="en-GB" sz="3600" dirty="0"/>
              <a:t>unhappy</a:t>
            </a:r>
          </a:p>
          <a:p>
            <a:r>
              <a:rPr lang="en-GB" sz="3600" dirty="0"/>
              <a:t>unlucky</a:t>
            </a:r>
          </a:p>
          <a:p>
            <a:r>
              <a:rPr lang="en-GB" sz="3600" dirty="0"/>
              <a:t>unappealing</a:t>
            </a:r>
          </a:p>
          <a:p>
            <a:r>
              <a:rPr lang="en-GB" sz="3600" dirty="0"/>
              <a:t>unaware</a:t>
            </a:r>
          </a:p>
          <a:p>
            <a:r>
              <a:rPr lang="en-GB" sz="3600" dirty="0"/>
              <a:t>unconscious</a:t>
            </a:r>
          </a:p>
          <a:p>
            <a:r>
              <a:rPr lang="en-GB" sz="3600" dirty="0"/>
              <a:t>ungrateful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0033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put these words in alphabetical order?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2">
            <a:noAutofit/>
          </a:bodyPr>
          <a:lstStyle/>
          <a:p>
            <a:r>
              <a:rPr lang="en-GB" sz="2800" dirty="0"/>
              <a:t>unlucky</a:t>
            </a:r>
          </a:p>
          <a:p>
            <a:r>
              <a:rPr lang="en-GB" sz="2800" dirty="0" smtClean="0"/>
              <a:t>unbeaten</a:t>
            </a:r>
            <a:endParaRPr lang="en-GB" sz="2800" dirty="0"/>
          </a:p>
          <a:p>
            <a:r>
              <a:rPr lang="en-GB" sz="2800" dirty="0"/>
              <a:t>ungrateful</a:t>
            </a:r>
          </a:p>
          <a:p>
            <a:r>
              <a:rPr lang="en-GB" sz="2800" dirty="0"/>
              <a:t>unaware</a:t>
            </a:r>
          </a:p>
          <a:p>
            <a:r>
              <a:rPr lang="en-GB" sz="2800" dirty="0" smtClean="0"/>
              <a:t>unable</a:t>
            </a:r>
            <a:endParaRPr lang="en-GB" sz="2800" dirty="0"/>
          </a:p>
          <a:p>
            <a:r>
              <a:rPr lang="en-GB" sz="2800" dirty="0" smtClean="0"/>
              <a:t>unblock</a:t>
            </a:r>
            <a:endParaRPr lang="en-GB" sz="2800" dirty="0"/>
          </a:p>
          <a:p>
            <a:r>
              <a:rPr lang="en-GB" sz="2800" dirty="0"/>
              <a:t>uncover</a:t>
            </a:r>
          </a:p>
          <a:p>
            <a:r>
              <a:rPr lang="en-GB" sz="2800" dirty="0"/>
              <a:t>unfair</a:t>
            </a:r>
          </a:p>
          <a:p>
            <a:r>
              <a:rPr lang="en-GB" sz="2800" dirty="0"/>
              <a:t>unhappy</a:t>
            </a:r>
          </a:p>
          <a:p>
            <a:r>
              <a:rPr lang="en-GB" sz="2800" dirty="0" smtClean="0"/>
              <a:t>unappealing</a:t>
            </a:r>
            <a:endParaRPr lang="en-GB" sz="2800" dirty="0"/>
          </a:p>
          <a:p>
            <a:r>
              <a:rPr lang="en-GB" sz="2800" dirty="0" smtClean="0"/>
              <a:t>unconscious</a:t>
            </a:r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761893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9D5"/>
      </a:lt2>
      <a:accent1>
        <a:srgbClr val="FB8C29"/>
      </a:accent1>
      <a:accent2>
        <a:srgbClr val="F2C351"/>
      </a:accent2>
      <a:accent3>
        <a:srgbClr val="D0CBA5"/>
      </a:accent3>
      <a:accent4>
        <a:srgbClr val="A2C476"/>
      </a:accent4>
      <a:accent5>
        <a:srgbClr val="57C293"/>
      </a:accent5>
      <a:accent6>
        <a:srgbClr val="06BFDE"/>
      </a:accent6>
      <a:hlink>
        <a:srgbClr val="FBAE29"/>
      </a:hlink>
      <a:folHlink>
        <a:srgbClr val="EDC47E"/>
      </a:folHlink>
    </a:clrScheme>
    <a:fontScheme name="Gallery">
      <a:majorFont>
        <a:latin typeface="Rockwell" panose="020606030202050204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BB5F5D82-B5E9-469E-A815-C655ED4AF24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51</TotalTime>
  <Words>71</Words>
  <Application>Microsoft Office PowerPoint</Application>
  <PresentationFormat>Widescreen</PresentationFormat>
  <Paragraphs>38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Rockwell</vt:lpstr>
      <vt:lpstr>Gallery</vt:lpstr>
      <vt:lpstr>Using the PREFIX  un-</vt:lpstr>
      <vt:lpstr>Can you think of words that begin with the prefix un-?</vt:lpstr>
      <vt:lpstr>Can you work out what the root words are?</vt:lpstr>
      <vt:lpstr>Can you put these words in alphabetical order?</vt:lpstr>
    </vt:vector>
  </TitlesOfParts>
  <Company>Cheapside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Using the suffix  un-</dc:title>
  <dc:creator>Mrs M. Roberts</dc:creator>
  <cp:lastModifiedBy>Mrs M. Roberts</cp:lastModifiedBy>
  <cp:revision>2</cp:revision>
  <dcterms:created xsi:type="dcterms:W3CDTF">2022-01-30T17:55:12Z</dcterms:created>
  <dcterms:modified xsi:type="dcterms:W3CDTF">2022-01-30T18:46:50Z</dcterms:modified>
</cp:coreProperties>
</file>