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8" r:id="rId7"/>
    <p:sldId id="260" r:id="rId8"/>
    <p:sldId id="261" r:id="rId9"/>
    <p:sldId id="263" r:id="rId10"/>
    <p:sldId id="266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>
      <p:cViewPr varScale="1">
        <p:scale>
          <a:sx n="73" d="100"/>
          <a:sy n="73" d="100"/>
        </p:scale>
        <p:origin x="131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B1773-C5D5-4EB4-BBB9-85262C428FF2}" type="datetimeFigureOut">
              <a:rPr lang="en-GB" smtClean="0"/>
              <a:t>23/10/2019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honicbooks.co.uk/2011/03/13/how-to-say-the-sounds-of-letters-in-synthetic-phonic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2" Type="http://schemas.openxmlformats.org/officeDocument/2006/relationships/hyperlink" Target="http://www.phonicsbloom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sUmUpf-JNoU" TargetMode="External"/><Relationship Id="rId4" Type="http://schemas.openxmlformats.org/officeDocument/2006/relationships/hyperlink" Target="http://itunes.apple.com/gb/app/mr-thorne-does-phonics-letters/id432883474?mt=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174999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A Parents Guide to Phonics  in Reception at Cheapside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- 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Everything you need to know to decode the funny actions and noises your child comes home making after a day with us! 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itchFamily="2" charset="2"/>
              </a:rPr>
              <a:t>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logo-textured-ex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99" y="606886"/>
            <a:ext cx="1680121" cy="156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What is Phonics?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1988840"/>
            <a:ext cx="763284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Phonics (apart from being lots of fun) is the way we teach children how to read and write in an orderly way – it may sound complicated but children pick it up really quickly with lots of practise at school and at home.</a:t>
            </a:r>
          </a:p>
          <a:p>
            <a:pPr>
              <a:buFontTx/>
              <a:buChar char="-"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Through phonics, children are developing their phonemic awareness. This means their ability to hear, identify and manipulate the sounds within words to read and write them.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Phonics Overview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19572" y="1556792"/>
            <a:ext cx="763284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‘</a:t>
            </a:r>
            <a:r>
              <a:rPr lang="en-GB" sz="2000" b="1" dirty="0">
                <a:latin typeface="Comic Sans MS" panose="030F0702030302020204" pitchFamily="66" charset="0"/>
              </a:rPr>
              <a:t>Letters &amp; Sounds</a:t>
            </a:r>
            <a:r>
              <a:rPr lang="en-GB" sz="2000" dirty="0">
                <a:latin typeface="Comic Sans MS" panose="030F0702030302020204" pitchFamily="66" charset="0"/>
              </a:rPr>
              <a:t>’ is the government programme for teaching phonics and high frequency words</a:t>
            </a:r>
            <a:r>
              <a:rPr lang="en-GB" sz="2000" dirty="0" smtClean="0">
                <a:latin typeface="Comic Sans MS" panose="030F0702030302020204" pitchFamily="66" charset="0"/>
              </a:rPr>
              <a:t>. This is the programme we follow at Cheapside.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It is split into 6 phases with the different phases being covered in different years in Foundation Stage and Key Stage 1.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Phase 1– Nursery / Reception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Phase 2– Reception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Phase 3– Reception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Phase 4– Reception / Year 1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Phase 5– Year </a:t>
            </a:r>
            <a:r>
              <a:rPr lang="en-GB" sz="2000" dirty="0" smtClean="0">
                <a:latin typeface="Comic Sans MS" panose="030F0702030302020204" pitchFamily="66" charset="0"/>
              </a:rPr>
              <a:t>1/Year 2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Phase 6</a:t>
            </a:r>
            <a:r>
              <a:rPr lang="en-GB" sz="2000" dirty="0" smtClean="0">
                <a:latin typeface="Comic Sans MS" panose="030F0702030302020204" pitchFamily="66" charset="0"/>
              </a:rPr>
              <a:t>– </a:t>
            </a:r>
            <a:r>
              <a:rPr lang="en-GB" sz="2000" dirty="0">
                <a:latin typeface="Comic Sans MS" panose="030F0702030302020204" pitchFamily="66" charset="0"/>
              </a:rPr>
              <a:t>Year </a:t>
            </a:r>
            <a:r>
              <a:rPr lang="en-GB" sz="2000" dirty="0" smtClean="0">
                <a:latin typeface="Comic Sans MS" panose="030F0702030302020204" pitchFamily="66" charset="0"/>
              </a:rPr>
              <a:t>2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http://www.letters-and-sounds.com</a:t>
            </a:r>
            <a:endParaRPr lang="en-GB" sz="2000" b="1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87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Technical Stuff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Before we get going, there are a few words that you might like to know the meaning of:</a:t>
            </a:r>
          </a:p>
          <a:p>
            <a:pPr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000" b="1" dirty="0" smtClean="0">
                <a:latin typeface="Comic Sans MS" panose="030F0702030302020204" pitchFamily="66" charset="0"/>
              </a:rPr>
              <a:t>Grapheme </a:t>
            </a:r>
            <a:r>
              <a:rPr lang="en-GB" sz="2000" dirty="0" smtClean="0">
                <a:latin typeface="Comic Sans MS" panose="030F0702030302020204" pitchFamily="66" charset="0"/>
              </a:rPr>
              <a:t>– </a:t>
            </a:r>
            <a:r>
              <a:rPr lang="en-GB" sz="2000" dirty="0">
                <a:latin typeface="Comic Sans MS" panose="030F0702030302020204" pitchFamily="66" charset="0"/>
              </a:rPr>
              <a:t>A grapheme is a letter or a number of letters that represent a sound (phoneme) in a </a:t>
            </a:r>
            <a:r>
              <a:rPr lang="en-GB" sz="2000" dirty="0" smtClean="0">
                <a:latin typeface="Comic Sans MS" panose="030F0702030302020204" pitchFamily="66" charset="0"/>
              </a:rPr>
              <a:t>word </a:t>
            </a:r>
            <a:r>
              <a:rPr lang="en-GB" sz="2000" dirty="0" err="1" smtClean="0">
                <a:latin typeface="Comic Sans MS" panose="030F0702030302020204" pitchFamily="66" charset="0"/>
              </a:rPr>
              <a:t>e.g</a:t>
            </a:r>
            <a:r>
              <a:rPr lang="en-GB" sz="2000" dirty="0" smtClean="0">
                <a:latin typeface="Comic Sans MS" panose="030F0702030302020204" pitchFamily="66" charset="0"/>
              </a:rPr>
              <a:t> s and a</a:t>
            </a:r>
          </a:p>
          <a:p>
            <a:pPr marL="514350" indent="-514350">
              <a:buAutoNum type="arabicPeriod"/>
            </a:pPr>
            <a:r>
              <a:rPr lang="en-GB" sz="2000" b="1" dirty="0" smtClean="0">
                <a:latin typeface="Comic Sans MS" panose="030F0702030302020204" pitchFamily="66" charset="0"/>
              </a:rPr>
              <a:t>Phoneme</a:t>
            </a:r>
            <a:r>
              <a:rPr lang="en-GB" sz="2000" dirty="0" smtClean="0">
                <a:latin typeface="Comic Sans MS" panose="030F0702030302020204" pitchFamily="66" charset="0"/>
              </a:rPr>
              <a:t> – The sound that a grapheme (letter/letters) make.</a:t>
            </a:r>
          </a:p>
          <a:p>
            <a:pPr marL="514350" indent="-514350">
              <a:buAutoNum type="arabicPeriod"/>
            </a:pPr>
            <a:r>
              <a:rPr lang="en-GB" sz="2000" b="1" dirty="0" smtClean="0">
                <a:latin typeface="Comic Sans MS" panose="030F0702030302020204" pitchFamily="66" charset="0"/>
              </a:rPr>
              <a:t>Digraph</a:t>
            </a:r>
            <a:r>
              <a:rPr lang="en-GB" sz="2000" dirty="0" smtClean="0">
                <a:latin typeface="Comic Sans MS" panose="030F0702030302020204" pitchFamily="66" charset="0"/>
              </a:rPr>
              <a:t> – A two letter grapheme that makes only one phoneme (sound). (</a:t>
            </a:r>
            <a:r>
              <a:rPr lang="en-GB" sz="2000" dirty="0" err="1" smtClean="0">
                <a:latin typeface="Comic Sans MS" panose="030F0702030302020204" pitchFamily="66" charset="0"/>
              </a:rPr>
              <a:t>eg</a:t>
            </a:r>
            <a:r>
              <a:rPr lang="en-GB" sz="2000" dirty="0" smtClean="0">
                <a:latin typeface="Comic Sans MS" panose="030F0702030302020204" pitchFamily="66" charset="0"/>
              </a:rPr>
              <a:t>. </a:t>
            </a:r>
            <a:r>
              <a:rPr lang="en-GB" sz="2000" dirty="0" err="1" smtClean="0">
                <a:latin typeface="Comic Sans MS" panose="030F0702030302020204" pitchFamily="66" charset="0"/>
              </a:rPr>
              <a:t>ch</a:t>
            </a:r>
            <a:r>
              <a:rPr lang="en-GB" sz="2000" dirty="0" smtClean="0">
                <a:latin typeface="Comic Sans MS" panose="030F0702030302020204" pitchFamily="66" charset="0"/>
              </a:rPr>
              <a:t> or </a:t>
            </a:r>
            <a:r>
              <a:rPr lang="en-GB" sz="2000" dirty="0" err="1" smtClean="0">
                <a:latin typeface="Comic Sans MS" panose="030F0702030302020204" pitchFamily="66" charset="0"/>
              </a:rPr>
              <a:t>sh</a:t>
            </a:r>
            <a:r>
              <a:rPr lang="en-GB" sz="2000" dirty="0" smtClean="0">
                <a:latin typeface="Comic Sans MS" panose="030F0702030302020204" pitchFamily="66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GB" sz="2000" b="1" dirty="0" err="1" smtClean="0">
                <a:latin typeface="Comic Sans MS" panose="030F0702030302020204" pitchFamily="66" charset="0"/>
              </a:rPr>
              <a:t>Trigraph</a:t>
            </a:r>
            <a:r>
              <a:rPr lang="en-GB" sz="2000" dirty="0" smtClean="0">
                <a:latin typeface="Comic Sans MS" panose="030F0702030302020204" pitchFamily="66" charset="0"/>
              </a:rPr>
              <a:t> – A three letter grapheme that makes only one phoneme. (</a:t>
            </a:r>
            <a:r>
              <a:rPr lang="en-GB" sz="2000" dirty="0" err="1" smtClean="0">
                <a:latin typeface="Comic Sans MS" panose="030F0702030302020204" pitchFamily="66" charset="0"/>
              </a:rPr>
              <a:t>eg</a:t>
            </a:r>
            <a:r>
              <a:rPr lang="en-GB" sz="2000" dirty="0" smtClean="0">
                <a:latin typeface="Comic Sans MS" panose="030F0702030302020204" pitchFamily="66" charset="0"/>
              </a:rPr>
              <a:t>. </a:t>
            </a:r>
            <a:r>
              <a:rPr lang="en-GB" sz="2000" dirty="0" err="1" smtClean="0">
                <a:latin typeface="Comic Sans MS" panose="030F0702030302020204" pitchFamily="66" charset="0"/>
              </a:rPr>
              <a:t>igh</a:t>
            </a:r>
            <a:r>
              <a:rPr lang="en-GB" sz="2000" dirty="0" smtClean="0">
                <a:latin typeface="Comic Sans MS" panose="030F0702030302020204" pitchFamily="66" charset="0"/>
              </a:rPr>
              <a:t>)</a:t>
            </a:r>
          </a:p>
          <a:p>
            <a:pPr marL="514350" indent="-51435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14350" indent="-514350" algn="ctr">
              <a:buNone/>
            </a:pPr>
            <a:r>
              <a:rPr lang="en-GB" sz="2400" u="sng" dirty="0" smtClean="0">
                <a:latin typeface="Comic Sans MS" panose="030F0702030302020204" pitchFamily="66" charset="0"/>
              </a:rPr>
              <a:t>ch</a:t>
            </a:r>
            <a:r>
              <a:rPr lang="en-GB" sz="2400" dirty="0" smtClean="0">
                <a:latin typeface="Comic Sans MS" panose="030F0702030302020204" pitchFamily="66" charset="0"/>
              </a:rPr>
              <a:t>ip     </a:t>
            </a:r>
            <a:r>
              <a:rPr lang="en-GB" sz="2400" u="sng" dirty="0" smtClean="0">
                <a:latin typeface="Comic Sans MS" panose="030F0702030302020204" pitchFamily="66" charset="0"/>
              </a:rPr>
              <a:t>th</a:t>
            </a:r>
            <a:r>
              <a:rPr lang="en-GB" sz="2400" dirty="0" smtClean="0"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latin typeface="Comic Sans MS" panose="030F0702030302020204" pitchFamily="66" charset="0"/>
              </a:rPr>
              <a:t>ng</a:t>
            </a:r>
            <a:r>
              <a:rPr lang="en-GB" sz="2400" dirty="0" smtClean="0">
                <a:latin typeface="Comic Sans MS" panose="030F0702030302020204" pitchFamily="66" charset="0"/>
              </a:rPr>
              <a:t>      </a:t>
            </a:r>
            <a:r>
              <a:rPr lang="en-GB" sz="2400" u="sng" dirty="0" smtClean="0">
                <a:latin typeface="Comic Sans MS" panose="030F0702030302020204" pitchFamily="66" charset="0"/>
              </a:rPr>
              <a:t>sh</a:t>
            </a:r>
            <a:r>
              <a:rPr lang="en-GB" sz="2400" dirty="0" smtClean="0">
                <a:latin typeface="Comic Sans MS" panose="030F0702030302020204" pitchFamily="66" charset="0"/>
              </a:rPr>
              <a:t>op     ba</a:t>
            </a:r>
            <a:r>
              <a:rPr lang="en-GB" sz="2400" u="sng" dirty="0" smtClean="0">
                <a:latin typeface="Comic Sans MS" panose="030F0702030302020204" pitchFamily="66" charset="0"/>
              </a:rPr>
              <a:t>th</a:t>
            </a:r>
            <a:r>
              <a:rPr lang="en-GB" sz="2400" dirty="0" smtClean="0">
                <a:latin typeface="Comic Sans MS" panose="030F0702030302020204" pitchFamily="66" charset="0"/>
              </a:rPr>
              <a:t>    n</a:t>
            </a:r>
            <a:r>
              <a:rPr lang="en-GB" sz="2400" u="sng" dirty="0" smtClean="0">
                <a:latin typeface="Comic Sans MS" panose="030F0702030302020204" pitchFamily="66" charset="0"/>
              </a:rPr>
              <a:t>igh</a:t>
            </a:r>
            <a:r>
              <a:rPr lang="en-GB" sz="2400" dirty="0" smtClean="0">
                <a:latin typeface="Comic Sans MS" panose="030F0702030302020204" pitchFamily="66" charset="0"/>
              </a:rPr>
              <a:t>t     ca</a:t>
            </a:r>
            <a:r>
              <a:rPr lang="en-GB" sz="2400" u="sng" dirty="0" smtClean="0">
                <a:latin typeface="Comic Sans MS" panose="030F0702030302020204" pitchFamily="66" charset="0"/>
              </a:rPr>
              <a:t>tch</a:t>
            </a:r>
            <a:r>
              <a:rPr lang="en-GB" sz="2400" dirty="0" smtClean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How do we teach Phonics?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Once a day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A new sound each day or every few days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>
                <a:latin typeface="Comic Sans MS" panose="030F0702030302020204" pitchFamily="66" charset="0"/>
              </a:rPr>
              <a:t>L</a:t>
            </a:r>
            <a:r>
              <a:rPr lang="en-GB" sz="1800" dirty="0" smtClean="0">
                <a:latin typeface="Comic Sans MS" panose="030F0702030302020204" pitchFamily="66" charset="0"/>
              </a:rPr>
              <a:t>inked to action. Upper and lower case &amp; formation of letters.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Lots of recapping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 smtClean="0">
                <a:latin typeface="Comic Sans MS" panose="030F0702030302020204" pitchFamily="66" charset="0"/>
              </a:rPr>
              <a:t>And lots and lots and lots!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Practise reading the sounds in words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>
                <a:latin typeface="Comic Sans MS" panose="030F0702030302020204" pitchFamily="66" charset="0"/>
              </a:rPr>
              <a:t>S</a:t>
            </a:r>
            <a:r>
              <a:rPr lang="en-GB" sz="1800" dirty="0" smtClean="0">
                <a:latin typeface="Comic Sans MS" panose="030F0702030302020204" pitchFamily="66" charset="0"/>
              </a:rPr>
              <a:t>ounding out &amp; blending. Using sound buttons. Real &amp; ‘alien’ words.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Practise writing the sounds in words  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 smtClean="0">
                <a:latin typeface="Comic Sans MS" panose="030F0702030302020204" pitchFamily="66" charset="0"/>
              </a:rPr>
              <a:t>Segmenting (or ‘Robot Talking’). Using phoneme frames. Using phoneme mats.</a:t>
            </a:r>
          </a:p>
          <a:p>
            <a:endParaRPr lang="en-GB" dirty="0" smtClean="0">
              <a:latin typeface="SassoonPrimary" pitchFamily="34" charset="0"/>
            </a:endParaRPr>
          </a:p>
          <a:p>
            <a:endParaRPr lang="en-GB" dirty="0">
              <a:latin typeface="SassoonPrimary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By the end of Phase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By the end of phase 2 children should be able to </a:t>
            </a:r>
            <a:r>
              <a:rPr lang="en-GB" b="1" dirty="0" smtClean="0">
                <a:latin typeface="Comic Sans MS" panose="030F0702030302020204" pitchFamily="66" charset="0"/>
              </a:rPr>
              <a:t>orally blend </a:t>
            </a:r>
            <a:r>
              <a:rPr lang="en-GB" dirty="0" err="1" smtClean="0">
                <a:latin typeface="Comic Sans MS" panose="030F0702030302020204" pitchFamily="66" charset="0"/>
              </a:rPr>
              <a:t>cvc</a:t>
            </a:r>
            <a:r>
              <a:rPr lang="en-GB" dirty="0" smtClean="0">
                <a:latin typeface="Comic Sans MS" panose="030F0702030302020204" pitchFamily="66" charset="0"/>
              </a:rPr>
              <a:t> words e.g. when you sound out c-a-t, they can tell you the word is cat.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They should also be able to </a:t>
            </a:r>
            <a:r>
              <a:rPr lang="en-GB" b="1" dirty="0" smtClean="0">
                <a:latin typeface="Comic Sans MS" panose="030F0702030302020204" pitchFamily="66" charset="0"/>
              </a:rPr>
              <a:t>orally segment </a:t>
            </a:r>
            <a:r>
              <a:rPr lang="en-GB" dirty="0" err="1" smtClean="0">
                <a:latin typeface="Comic Sans MS" panose="030F0702030302020204" pitchFamily="66" charset="0"/>
              </a:rPr>
              <a:t>cvc</a:t>
            </a:r>
            <a:r>
              <a:rPr lang="en-GB" dirty="0" smtClean="0">
                <a:latin typeface="Comic Sans MS" panose="030F0702030302020204" pitchFamily="66" charset="0"/>
              </a:rPr>
              <a:t> words e.g. when you say Mum, they can pick out the individual sounds m-u-m.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They should know all of the phase 2 phonemes and  have begun segmenting and blending </a:t>
            </a:r>
            <a:r>
              <a:rPr lang="en-GB" dirty="0" err="1" smtClean="0">
                <a:latin typeface="Comic Sans MS" panose="030F0702030302020204" pitchFamily="66" charset="0"/>
              </a:rPr>
              <a:t>cvc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words for themselves. They are now ready to start on books.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384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0715" t="45454" r="31991" b="1718"/>
          <a:stretch/>
        </p:blipFill>
        <p:spPr>
          <a:xfrm>
            <a:off x="683568" y="2992526"/>
            <a:ext cx="4608512" cy="36701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0604" t="2953" r="32114" b="56001"/>
          <a:stretch/>
        </p:blipFill>
        <p:spPr>
          <a:xfrm>
            <a:off x="4211960" y="332447"/>
            <a:ext cx="4747517" cy="29386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623859"/>
            <a:ext cx="2319611" cy="2077403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We start here and work our way through the sounds!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358208" y="836712"/>
            <a:ext cx="941115" cy="619472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Important Stuff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Letters have names and sounds </a:t>
            </a:r>
          </a:p>
          <a:p>
            <a:pPr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	Children need to know both but sounds should come first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Correct phoneme pronunciation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They have the same name and sound regardless of whether they are upper or lower case</a:t>
            </a:r>
          </a:p>
          <a:p>
            <a:pPr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	Familiarising children with upper and lower case letters will help them with reading (plus, we need to know that all sentences begin with a capital letter!)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Each letter has its own way of being formed – it’s important!</a:t>
            </a:r>
          </a:p>
          <a:p>
            <a:pPr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	REALLY IMPORTANT! – When writing at home, please encourage children to form all of their letters correctly – no exceptions! Please use the letter formation mat to help support this.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What can we do at home?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968552"/>
          </a:xfrm>
        </p:spPr>
        <p:txBody>
          <a:bodyPr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Hearing initial and final sounds (...and all the ones in between!) </a:t>
            </a:r>
          </a:p>
          <a:p>
            <a:pPr>
              <a:buNone/>
            </a:pPr>
            <a:r>
              <a:rPr lang="en-GB" sz="1600" dirty="0"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latin typeface="Comic Sans MS" panose="030F0702030302020204" pitchFamily="66" charset="0"/>
              </a:rPr>
              <a:t>Say a word – can your child robot talk it? Turn it into a game! You robot talk a word, can they blend it back together?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Read with your child - read their reading book but also read everywhere else too! </a:t>
            </a:r>
            <a:r>
              <a:rPr lang="en-GB" sz="2400" dirty="0" smtClean="0">
                <a:latin typeface="Comic Sans MS" panose="030F0702030302020204" pitchFamily="66" charset="0"/>
              </a:rPr>
              <a:t/>
            </a:r>
            <a:br>
              <a:rPr lang="en-GB" sz="24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Recognise letters and sounds when out and about, sound them out and blend together.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Practise High Frequency Words</a:t>
            </a:r>
            <a:r>
              <a:rPr lang="en-GB" sz="2400" dirty="0">
                <a:latin typeface="Comic Sans MS" panose="030F0702030302020204" pitchFamily="66" charset="0"/>
              </a:rPr>
              <a:t/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These are words which come up regularly within texts. They need to be able to recognise HFW’s by sight rather than by sounding out. This encourages fluency when reading.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When writing, encourage children to segment/ robot talk words.</a:t>
            </a:r>
            <a:r>
              <a:rPr lang="en-GB" sz="1600" dirty="0">
                <a:latin typeface="Comic Sans MS" panose="030F0702030302020204" pitchFamily="66" charset="0"/>
              </a:rPr>
              <a:t/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We encourage children to spell a word how they hear it. It doesn’t mean it has to be spelled correctly – as long as they have a go </a:t>
            </a:r>
            <a:r>
              <a:rPr lang="en-GB" sz="1600" b="1" dirty="0" smtClean="0">
                <a:latin typeface="Comic Sans MS" panose="030F0702030302020204" pitchFamily="66" charset="0"/>
              </a:rPr>
              <a:t>on their own</a:t>
            </a:r>
            <a:r>
              <a:rPr lang="en-GB" sz="1600" dirty="0" smtClean="0">
                <a:latin typeface="Comic Sans MS" panose="030F0702030302020204" pitchFamily="66" charset="0"/>
              </a:rPr>
              <a:t>! Use phoneme mats to help them choose the graphemes.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Read the weekly newsletter to find out what sounds to work on.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69876" y="258017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What’s in the pack?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6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</a:t>
            </a:r>
            <a:r>
              <a:rPr lang="en-GB" dirty="0" smtClean="0">
                <a:latin typeface="Comic Sans MS" panose="030F0702030302020204" pitchFamily="66" charset="0"/>
              </a:rPr>
              <a:t>etter formation sheet to help your child form letters correctly.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Tricky word flash cards – these are the words that children need to read on sight. (phase 2 and 3)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 phase 2 and 3 letter sound mat – in the order we will introduce them.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Ideas of games and activities to practice blending.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Ideas to support your child once they start reading.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Letters and sounds information booklet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When your child is secure with all phase 2 sounds and can blend phonemes in CVC words then they will be ready to start reading and will be given a book.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 copy of this presentation will also be on the class </a:t>
            </a:r>
            <a:r>
              <a:rPr lang="en-GB" dirty="0" smtClean="0">
                <a:latin typeface="Comic Sans MS" panose="030F0702030302020204" pitchFamily="66" charset="0"/>
              </a:rPr>
              <a:t>gallery page.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69876" y="258017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32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 I make sure I am teaching sounds correctly?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  <a:hlinkClick r:id="rId2"/>
              </a:rPr>
              <a:t>www.phonicbooks.co.uk/2011/03/13/how-to-say-the-sounds-of-letters-in-synthetic-phonics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/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293377" y="116632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1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Useful resources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 smtClean="0">
                <a:latin typeface="Comic Sans MS" panose="030F0702030302020204" pitchFamily="66" charset="0"/>
                <a:hlinkClick r:id="rId2"/>
              </a:rPr>
              <a:t>www.phonicsbloom.com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  <a:hlinkClick r:id="rId3"/>
              </a:rPr>
              <a:t>www.phonicsplay.co.uk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Mr Thorne Does Phonics App go </a:t>
            </a:r>
            <a:r>
              <a:rPr lang="en-GB" sz="2800" dirty="0" smtClean="0">
                <a:latin typeface="Comic Sans MS" panose="030F0702030302020204" pitchFamily="66" charset="0"/>
              </a:rPr>
              <a:t>to</a:t>
            </a:r>
            <a:r>
              <a:rPr lang="en-GB" sz="2800" dirty="0">
                <a:latin typeface="Comic Sans MS" panose="030F0702030302020204" pitchFamily="66" charset="0"/>
              </a:rPr>
              <a:t> </a:t>
            </a:r>
            <a:r>
              <a:rPr lang="en-GB" sz="2800" u="sng" dirty="0">
                <a:latin typeface="Comic Sans MS" panose="030F0702030302020204" pitchFamily="66" charset="0"/>
                <a:hlinkClick r:id="rId4"/>
              </a:rPr>
              <a:t>http://</a:t>
            </a:r>
            <a:r>
              <a:rPr lang="en-GB" sz="2800" u="sng" dirty="0" smtClean="0">
                <a:latin typeface="Comic Sans MS" panose="030F0702030302020204" pitchFamily="66" charset="0"/>
                <a:hlinkClick r:id="rId4"/>
              </a:rPr>
              <a:t>itunes.apple.com/gb/app/mr-thorne-does-phonics-letters/id432883474?mt=8</a:t>
            </a:r>
            <a:r>
              <a:rPr lang="en-GB" sz="2800" u="sng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 err="1" smtClean="0">
                <a:latin typeface="Comic Sans MS" panose="030F0702030302020204" pitchFamily="66" charset="0"/>
              </a:rPr>
              <a:t>Youtube</a:t>
            </a:r>
            <a:r>
              <a:rPr lang="en-GB" sz="2800" dirty="0" smtClean="0">
                <a:latin typeface="Comic Sans MS" panose="030F0702030302020204" pitchFamily="66" charset="0"/>
              </a:rPr>
              <a:t> – type in Mr </a:t>
            </a:r>
            <a:r>
              <a:rPr lang="en-GB" sz="2800" dirty="0" smtClean="0">
                <a:latin typeface="Comic Sans MS" panose="030F0702030302020204" pitchFamily="66" charset="0"/>
              </a:rPr>
              <a:t>Thorne/Geraldine Giraffe, </a:t>
            </a:r>
            <a:r>
              <a:rPr lang="en-GB" sz="2800" dirty="0" smtClean="0">
                <a:latin typeface="Comic Sans MS" panose="030F0702030302020204" pitchFamily="66" charset="0"/>
              </a:rPr>
              <a:t>followed by the </a:t>
            </a:r>
            <a:r>
              <a:rPr lang="en-GB" sz="2800" dirty="0" smtClean="0">
                <a:latin typeface="Comic Sans MS" panose="030F0702030302020204" pitchFamily="66" charset="0"/>
              </a:rPr>
              <a:t>letter sound – here is an example...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>
                <a:hlinkClick r:id="rId5"/>
              </a:rPr>
              <a:t>https://</a:t>
            </a:r>
            <a:r>
              <a:rPr lang="en-GB" dirty="0">
                <a:hlinkClick r:id="rId5"/>
              </a:rPr>
              <a:t>www.youtube.com/watch?v=sUmUpf-JNoU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A set of plastic letters/foam letters !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Whiteboard and pen –wipe and try letters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Playdough for making letters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Coloured sand for tracing letters in.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69876" y="258017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21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2765</TotalTime>
  <Words>605</Words>
  <Application>Microsoft Office PowerPoint</Application>
  <PresentationFormat>On-screen Show (4:3)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SassoonPrimary</vt:lpstr>
      <vt:lpstr>Wingdings</vt:lpstr>
      <vt:lpstr>Office Theme</vt:lpstr>
      <vt:lpstr>A Parents Guide to Phonics  in Reception at Cheapside</vt:lpstr>
      <vt:lpstr>What is Phonics?</vt:lpstr>
      <vt:lpstr>Phonics Overview</vt:lpstr>
      <vt:lpstr>The Technical Stuff</vt:lpstr>
      <vt:lpstr>How do we teach Phonics?</vt:lpstr>
      <vt:lpstr>By the end of Phase 2</vt:lpstr>
      <vt:lpstr>PowerPoint Presentation</vt:lpstr>
      <vt:lpstr>Important Stuff</vt:lpstr>
      <vt:lpstr>What can we do at home?</vt:lpstr>
      <vt:lpstr>What’s in the pack?</vt:lpstr>
      <vt:lpstr>How do I make sure I am teaching sounds correctly?</vt:lpstr>
      <vt:lpstr>Useful resources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Parents Guide to Phonics in Reception</dc:title>
  <dc:creator>Samantha</dc:creator>
  <cp:lastModifiedBy>C Summers</cp:lastModifiedBy>
  <cp:revision>36</cp:revision>
  <dcterms:created xsi:type="dcterms:W3CDTF">2015-10-06T19:24:08Z</dcterms:created>
  <dcterms:modified xsi:type="dcterms:W3CDTF">2019-10-23T20:33:21Z</dcterms:modified>
</cp:coreProperties>
</file>