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9" r:id="rId12"/>
    <p:sldId id="267" r:id="rId13"/>
    <p:sldId id="268" r:id="rId14"/>
    <p:sldId id="270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71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AED3C1-7DDD-4322-AB5A-8C1DB403026C}" type="datetimeFigureOut">
              <a:rPr lang="en-US" smtClean="0"/>
              <a:t>5/21/2020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D85A8A-E26E-4E11-AF3D-5BAEE83C5AF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9005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24A9C-DC45-42A2-8860-A3D0803B2F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484E655-15A5-4E10-8519-CA34C414FF9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D96798-C62A-4F1D-8779-49C90D7130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CB23C5-9374-4A32-97EA-24D74A423E78}" type="datetime1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13E1A2-065B-42BE-AE32-3314D3BBD7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B212266-9233-426B-96C9-6FA6680C86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4209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739B9B-78C9-4808-B860-EB2B05C59F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7FCD68-57B0-4627-8029-98BEBAA7CF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C589D8-9D58-40ED-B44E-D4CB5620A0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DEAEC4-659A-4812-BB97-BECE372904E8}" type="datetime1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84ADDF-6CBF-49A0-A815-221163ECBA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EDDF10-7FA9-405F-AE60-A1BBB2E245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1885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4DD6BD-E83C-4F09-BE95-85BBD2504D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F3FBCE-2CEE-4E3C-88C5-78FF764CF2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5EBD55-95DC-4A91-BC01-9A7CA5DE65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25B12-196F-449A-AFCF-FC0C350DD65A}" type="datetime1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5A0258-28A2-42DB-8C43-2937F4E1B0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785AB9-990A-4F19-80D0-0C27C622E4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3292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511F7-75F8-49D5-9B5B-BE1C3726AF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0D93CB7-2775-4045-AFEE-78C21AA198B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DAD478B-639D-491F-AE04-21436C1D4E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DC1868-ADB7-46A4-A029-395F4312AD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4927E8-0D3E-405B-9F94-B6A95B95D1B2}" type="datetime1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7A9F3A9-0778-4E46-84ED-F1FFBDC221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E99825F-7AD8-44F5-9B2E-4FEAE56BC5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74248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03E498-DDDA-4394-AB00-E1DECD20F08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A88B6EF-DECD-47D6-8E86-611CC193904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5F4805-E3FB-4DE5-A4AB-7CE9D0A921F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4E27F82-05B4-4A80-9B16-50009895AF3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BCB9AA7-3624-411D-B5B1-5FCB92F93F7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4460B0E-8B57-4D26-9FD2-B39756A405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7FB58-D4FB-4A73-A72F-69C105AA5F66}" type="datetime1">
              <a:rPr lang="en-US" smtClean="0"/>
              <a:t>5/21/2020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9A5491-F16F-4847-B0BE-D077A7572E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4569DE4-983A-4911-88E1-EA80BC9B0F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547082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09A759-0139-4F22-83E6-24F3872C9E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84A7083-2A1A-4F05-9119-B68E6E40C7C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1AD4CA-3073-4774-8F53-20A6746F198B}" type="datetime1">
              <a:rPr lang="en-US" smtClean="0"/>
              <a:t>5/21/2020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DEC1308-5D9B-42B0-8631-64497197D1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FA92D0-0977-4871-A4D4-B34679CEDF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647021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F9E6213-FAAB-4177-8508-82519BEC03D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5F86E3-385D-4A71-96BC-CE8465ED236D}" type="datetime1">
              <a:rPr lang="en-US" smtClean="0"/>
              <a:t>5/21/2020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24744B-93FC-4F1D-A88D-F0BB8922A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B63226F-CF9F-4279-A294-5B919961A6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75565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2EC062-17C8-4DC2-9C57-1171598F7D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8354AC-DAE3-4DB7-974C-0FCC84BB546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A8902A4-1DCD-4789-A780-0AC03CD17C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20D6FC-D443-4514-A902-9090528C57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8EDF77-965E-453A-A1D7-103AC9EA4ADB}" type="datetime1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9051EFC-E380-46AD-95DF-4F1011CF0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4047CC8-3F8A-469E-840E-E0A70E68A5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50107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71C9E13-049F-4916-8BD4-DCDBBA4BAC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2C3A827-07C1-4E8D-973A-8A34258A448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5A5E8C4-776A-4832-AFAD-8DF9DE42C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620CC-8685-4C2A-A0CA-B19F0317F2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9837A-FBD5-40FF-A919-00E7BB99DF28}" type="datetime1">
              <a:rPr lang="en-US" smtClean="0"/>
              <a:t>5/21/2020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81A80A6-3799-4520-99A1-8DC98C328C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71093F0-5D00-4A64-80EF-7CDA8E39B1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45227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6D99A3-2825-48BC-B0E5-47B95F7A9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09F7018-DEDE-4F14-86C4-8BE5EA9CC35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309858-224D-4632-83B2-424A4E8EDE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F035B5-A5EB-43CB-AC9C-5935443C15A0}" type="datetime1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25F9F6-18AB-4303-AD46-A8DFAD7776E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85212B-BEFF-4507-9CEB-B77F63D16B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511053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29A7246-1CC1-4B6F-83D8-E656A0183B7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8D354DB-D882-4BD3-A447-CA7818CF26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F89542E-C564-42B2-B660-EDC01358EE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D5D357-565C-4437-AF38-1A81E1CC0A31}" type="datetime1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A8CE7C-FA9C-4C46-A0D4-26E595328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A49F41-E29F-4ACF-B560-A6BD238CC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38178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9C7A3E2-03AB-4B4C-B3F3-4BEEB1257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1545505-C3F9-4045-86E3-3C1C287A62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31801CD-8314-4722-81F6-EE2744D30C6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DEA7A6F-AC34-420B-9D93-4EC424B9F14E}" type="datetime1">
              <a:rPr lang="en-US" smtClean="0"/>
              <a:t>5/21/2020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D484633-3BB0-4696-837C-06EDE093CB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DHHS-Earlly Childhood Services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95E0CD-5644-4845-9002-D076722CBE7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F1B65-4DE3-4B49-B128-A5956F2F57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64385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7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24.jpeg"/><Relationship Id="rId4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F8E878-FE2C-47BA-9766-07D656B2FF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16397" y="622670"/>
            <a:ext cx="9144000" cy="1984283"/>
          </a:xfrm>
        </p:spPr>
        <p:txBody>
          <a:bodyPr/>
          <a:lstStyle/>
          <a:p>
            <a:r>
              <a:rPr lang="en-US" b="1" dirty="0"/>
              <a:t>Going Back to School After COVID-19 (corona virus)</a:t>
            </a:r>
          </a:p>
        </p:txBody>
      </p:sp>
      <p:pic>
        <p:nvPicPr>
          <p:cNvPr id="1030" name="Picture 6" descr="Daycare clipart, Daycare Transparent FREE for download on ...">
            <a:extLst>
              <a:ext uri="{FF2B5EF4-FFF2-40B4-BE49-F238E27FC236}">
                <a16:creationId xmlns:a16="http://schemas.microsoft.com/office/drawing/2014/main" id="{4E3CCA07-14AD-4746-9E73-B45336C67B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083" y="3339557"/>
            <a:ext cx="4974852" cy="3061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2019/20 Preschool &amp; Kindergarten - Lake Preschool and Kindergarten">
            <a:extLst>
              <a:ext uri="{FF2B5EF4-FFF2-40B4-BE49-F238E27FC236}">
                <a16:creationId xmlns:a16="http://schemas.microsoft.com/office/drawing/2014/main" id="{B2566D61-67A8-4414-A889-2EAF5300960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44487">
            <a:off x="7476005" y="2644513"/>
            <a:ext cx="2133600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CB831F-CE2B-4594-BBCF-CE35E95E9852}"/>
              </a:ext>
            </a:extLst>
          </p:cNvPr>
          <p:cNvSpPr txBox="1"/>
          <p:nvPr/>
        </p:nvSpPr>
        <p:spPr>
          <a:xfrm>
            <a:off x="6835864" y="5322384"/>
            <a:ext cx="521679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By: Dawn Iannaco-Hahn, LCPC</a:t>
            </a:r>
          </a:p>
          <a:p>
            <a:r>
              <a:rPr lang="en-US" dirty="0"/>
              <a:t>Montgomery County Maryland</a:t>
            </a:r>
          </a:p>
          <a:p>
            <a:r>
              <a:rPr lang="en-US" dirty="0"/>
              <a:t>Department of Health and Human Services</a:t>
            </a:r>
          </a:p>
          <a:p>
            <a:r>
              <a:rPr lang="en-US" dirty="0"/>
              <a:t>Early Childhood Mental Health Consultation Program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D51062-48EA-49AC-B8BA-F629F8758267}"/>
              </a:ext>
            </a:extLst>
          </p:cNvPr>
          <p:cNvPicPr>
            <a:picLocks noChangeAspect="1"/>
          </p:cNvPicPr>
          <p:nvPr/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30" y="5922548"/>
            <a:ext cx="1294934" cy="48228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1552A-A6F3-4157-8E96-58334CB6A4C5}"/>
              </a:ext>
            </a:extLst>
          </p:cNvPr>
          <p:cNvPicPr>
            <a:picLocks noChangeAspect="1"/>
          </p:cNvPicPr>
          <p:nvPr/>
        </p:nvPicPr>
        <p:blipFill>
          <a:blip r:embed="rId5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0930" y="5375578"/>
            <a:ext cx="493776" cy="493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4159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Talking To Mom Clipart">
            <a:extLst>
              <a:ext uri="{FF2B5EF4-FFF2-40B4-BE49-F238E27FC236}">
                <a16:creationId xmlns:a16="http://schemas.microsoft.com/office/drawing/2014/main" id="{A89AA373-D588-42D7-AEA5-3A4214600D4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350508">
            <a:off x="2942725" y="2927433"/>
            <a:ext cx="3797244" cy="3797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31 Best Speech Bubbles *Black &amp; White* images | Bubbles, Clip art ...">
            <a:extLst>
              <a:ext uri="{FF2B5EF4-FFF2-40B4-BE49-F238E27FC236}">
                <a16:creationId xmlns:a16="http://schemas.microsoft.com/office/drawing/2014/main" id="{6A6DCB7E-CA77-4E86-B07C-381E44134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820592">
            <a:off x="5747657" y="2006987"/>
            <a:ext cx="3687856" cy="2844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F36672C0-4BD7-4E08-8382-B03CFB0C7B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16982" y="948772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My </a:t>
            </a:r>
            <a:r>
              <a:rPr lang="en-US" dirty="0" smtClean="0">
                <a:latin typeface="+mn-lt"/>
              </a:rPr>
              <a:t>mummy </a:t>
            </a:r>
            <a:r>
              <a:rPr lang="en-US" dirty="0">
                <a:latin typeface="+mn-lt"/>
              </a:rPr>
              <a:t>just told me that I am going to be going back to my school really soon.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6" name="Picture 2" descr="Preschool clipart for teachers free images - WikiClipArt">
            <a:extLst>
              <a:ext uri="{FF2B5EF4-FFF2-40B4-BE49-F238E27FC236}">
                <a16:creationId xmlns:a16="http://schemas.microsoft.com/office/drawing/2014/main" id="{1B71A8D6-EBDD-471E-8F8A-5086EDE936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87950">
            <a:off x="6790438" y="2470889"/>
            <a:ext cx="1602293" cy="16094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9DFFDD0-553E-4E30-9379-8DC6BC398D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DFE73A-848E-4A43-AE6D-D37F854577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04712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3FF077-26B0-49B8-8B5D-15D884160B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5994" y="4787153"/>
            <a:ext cx="7611035" cy="1288682"/>
          </a:xfrm>
        </p:spPr>
        <p:txBody>
          <a:bodyPr>
            <a:normAutofit fontScale="90000"/>
          </a:bodyPr>
          <a:lstStyle/>
          <a:p>
            <a:pPr algn="ctr"/>
            <a:r>
              <a:rPr lang="en-US" dirty="0"/>
              <a:t/>
            </a:r>
            <a:br>
              <a:rPr lang="en-US" dirty="0"/>
            </a:br>
            <a:r>
              <a:rPr lang="en-US" dirty="0">
                <a:latin typeface="+mn-lt"/>
              </a:rPr>
              <a:t>Actually, I’m having a lot of different feelings right now, but my </a:t>
            </a:r>
            <a:r>
              <a:rPr lang="en-US" dirty="0" smtClean="0">
                <a:latin typeface="+mn-lt"/>
              </a:rPr>
              <a:t>mummy </a:t>
            </a:r>
            <a:r>
              <a:rPr lang="en-US" dirty="0">
                <a:latin typeface="+mn-lt"/>
              </a:rPr>
              <a:t>said that’s okay.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3074" name="Picture 2" descr="Sad Cartoon Characters Clipart | Free download on ClipArtMag">
            <a:extLst>
              <a:ext uri="{FF2B5EF4-FFF2-40B4-BE49-F238E27FC236}">
                <a16:creationId xmlns:a16="http://schemas.microsoft.com/office/drawing/2014/main" id="{C7F58CBF-379A-42DC-8D73-E54C740B6D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179" y="997794"/>
            <a:ext cx="2561760" cy="264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Feeling | Free Vectors, Stock Photos &amp; PSD">
            <a:extLst>
              <a:ext uri="{FF2B5EF4-FFF2-40B4-BE49-F238E27FC236}">
                <a16:creationId xmlns:a16="http://schemas.microsoft.com/office/drawing/2014/main" id="{55452CBC-A214-4454-8598-391A566760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09952" y="2588004"/>
            <a:ext cx="4066054" cy="40660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DFF126B8-AFEA-41CC-9ADA-CAB10F9DAF83}"/>
              </a:ext>
            </a:extLst>
          </p:cNvPr>
          <p:cNvSpPr txBox="1"/>
          <p:nvPr/>
        </p:nvSpPr>
        <p:spPr>
          <a:xfrm>
            <a:off x="8826873" y="6284726"/>
            <a:ext cx="22322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highlight>
                  <a:srgbClr val="C0C0C0"/>
                </a:highlight>
              </a:rPr>
              <a:t>_______________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F36C4A0-9598-4894-8BAA-85483EB6A23B}"/>
              </a:ext>
            </a:extLst>
          </p:cNvPr>
          <p:cNvSpPr txBox="1"/>
          <p:nvPr/>
        </p:nvSpPr>
        <p:spPr>
          <a:xfrm>
            <a:off x="3158939" y="1201015"/>
            <a:ext cx="760573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/>
              <a:t>I’m excited, but also a little bit sad.</a:t>
            </a:r>
          </a:p>
        </p:txBody>
      </p:sp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1D4A34D3-1765-4285-A483-DB8D7D20EA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FF6949E2-1EDE-441F-B286-10005275F1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5486302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56C49-3BA6-4D33-9A91-DF4347984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31628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I have missed playing with my friends and seeing my teachers, but I like being at home with my family! I will miss them when I have to go back to my school.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7" name="Picture 8" descr="Girl Thinking Of People - Thinking About Others Clipart, HD Png ...">
            <a:extLst>
              <a:ext uri="{FF2B5EF4-FFF2-40B4-BE49-F238E27FC236}">
                <a16:creationId xmlns:a16="http://schemas.microsoft.com/office/drawing/2014/main" id="{7766D9C1-CE4E-4478-BBB9-4C4DFA325C3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7720" y="3102068"/>
            <a:ext cx="4539877" cy="30486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Kid Thinking With A Book Royalty Free Cliparts, Vectors, And Stock ...">
            <a:extLst>
              <a:ext uri="{FF2B5EF4-FFF2-40B4-BE49-F238E27FC236}">
                <a16:creationId xmlns:a16="http://schemas.microsoft.com/office/drawing/2014/main" id="{F5EB6C22-3F99-494B-9FE5-909B7FC006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0083" y="2938817"/>
            <a:ext cx="5063354" cy="37926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Mom And Kids Clipart">
            <a:extLst>
              <a:ext uri="{FF2B5EF4-FFF2-40B4-BE49-F238E27FC236}">
                <a16:creationId xmlns:a16="http://schemas.microsoft.com/office/drawing/2014/main" id="{29B3BD36-D408-4321-82E0-9965B247D39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967964">
            <a:off x="7343103" y="3318649"/>
            <a:ext cx="1204764" cy="1062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E7E11815-64E0-48E1-9B1D-E32CACA831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94B21BCE-FFC7-4852-884C-E3BDEB7500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811602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6AB100-3DEC-495D-B014-6FDE4040A2A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90890"/>
            <a:ext cx="10515600" cy="1831319"/>
          </a:xfrm>
        </p:spPr>
        <p:txBody>
          <a:bodyPr>
            <a:normAutofit/>
          </a:bodyPr>
          <a:lstStyle/>
          <a:p>
            <a:r>
              <a:rPr lang="en-US" sz="4000" dirty="0">
                <a:latin typeface="+mn-lt"/>
              </a:rPr>
              <a:t>I know it will be fun being back with my friends and teachers, but I also love being with my family all day long!</a:t>
            </a:r>
          </a:p>
        </p:txBody>
      </p:sp>
      <p:pic>
        <p:nvPicPr>
          <p:cNvPr id="6150" name="Picture 6" descr="children at play clip art | Clip art » Playing children ...">
            <a:extLst>
              <a:ext uri="{FF2B5EF4-FFF2-40B4-BE49-F238E27FC236}">
                <a16:creationId xmlns:a16="http://schemas.microsoft.com/office/drawing/2014/main" id="{3C797B9D-6DB1-4841-B9B3-A11A56E70E0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021" y="3701957"/>
            <a:ext cx="2848580" cy="253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Free Family Love Cliparts, Download Free Clip Art, Free Clip Art ...">
            <a:extLst>
              <a:ext uri="{FF2B5EF4-FFF2-40B4-BE49-F238E27FC236}">
                <a16:creationId xmlns:a16="http://schemas.microsoft.com/office/drawing/2014/main" id="{3297D868-2380-40AA-9F9C-A706DCE909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3876" y="3386611"/>
            <a:ext cx="2582863" cy="3099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B4B4BF00-7498-40E1-92F3-BB71B4D5B7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ACC6BF09-538A-4B04-9FAD-9B24C217E9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20012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F3961E5-B45E-4EF9-BF88-1D7CFDDAD9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66293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+mn-lt"/>
              </a:rPr>
              <a:t>Mummy </a:t>
            </a:r>
            <a:r>
              <a:rPr lang="en-US" dirty="0">
                <a:latin typeface="+mn-lt"/>
              </a:rPr>
              <a:t>said that it will be just like before. She will drop me off at school and then pick me up </a:t>
            </a:r>
            <a:r>
              <a:rPr lang="en-US" dirty="0" smtClean="0">
                <a:latin typeface="+mn-lt"/>
              </a:rPr>
              <a:t>again, but my classroom might look a bit different. </a:t>
            </a:r>
            <a:endParaRPr lang="en-US" dirty="0">
              <a:latin typeface="+mn-lt"/>
            </a:endParaRPr>
          </a:p>
        </p:txBody>
      </p:sp>
      <p:pic>
        <p:nvPicPr>
          <p:cNvPr id="7170" name="Picture 2" descr="Free Car School Cliparts, Download Free Clip Art, Free Clip Art on ...">
            <a:extLst>
              <a:ext uri="{FF2B5EF4-FFF2-40B4-BE49-F238E27FC236}">
                <a16:creationId xmlns:a16="http://schemas.microsoft.com/office/drawing/2014/main" id="{1284D682-0F07-403B-B0AB-7F52B861E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95588" y="3327331"/>
            <a:ext cx="3811681" cy="2793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8" descr="Nap clipart nap mat, Picture #140112 nap clipart nap mat">
            <a:extLst>
              <a:ext uri="{FF2B5EF4-FFF2-40B4-BE49-F238E27FC236}">
                <a16:creationId xmlns:a16="http://schemas.microsoft.com/office/drawing/2014/main" id="{72D7EECE-11F7-42BA-B408-58D00ABA7D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26036">
            <a:off x="2353476" y="4792339"/>
            <a:ext cx="1743916" cy="17439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10" descr="Lunch Box And Bag Icon. Royalty Free Cliparts, Vectors, And Stock ...">
            <a:extLst>
              <a:ext uri="{FF2B5EF4-FFF2-40B4-BE49-F238E27FC236}">
                <a16:creationId xmlns:a16="http://schemas.microsoft.com/office/drawing/2014/main" id="{059F8E43-8ABF-4B11-9D1D-FDBB5AFD3E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375" y="3429000"/>
            <a:ext cx="2589957" cy="2589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150E9D4E-009C-4621-9229-3DBF3607AA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11" name="Slide Number Placeholder 3">
            <a:extLst>
              <a:ext uri="{FF2B5EF4-FFF2-40B4-BE49-F238E27FC236}">
                <a16:creationId xmlns:a16="http://schemas.microsoft.com/office/drawing/2014/main" id="{96A32A6A-6794-4B51-A46E-214209AEF2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18282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2A517E-22EE-46DE-A65F-0077191AD1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061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She also told me that my teachers and my friends will be there. 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pic>
        <p:nvPicPr>
          <p:cNvPr id="8198" name="Picture 6" descr="Best Preschool Children Illustrations, Royalty-Free Vector ...">
            <a:extLst>
              <a:ext uri="{FF2B5EF4-FFF2-40B4-BE49-F238E27FC236}">
                <a16:creationId xmlns:a16="http://schemas.microsoft.com/office/drawing/2014/main" id="{33119167-3502-4FA4-8D72-9FB523D8B6A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45224" y="2841358"/>
            <a:ext cx="5701552" cy="37941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FCE98762-8FDA-4768-8C3B-0FF197270C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DHHS-Earlly Childhood Services</a:t>
            </a:r>
          </a:p>
        </p:txBody>
      </p:sp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99F8BE01-0B6F-4B98-AD13-A10F09EFC125}"/>
              </a:ext>
            </a:extLst>
          </p:cNvPr>
          <p:cNvSpPr txBox="1">
            <a:spLocks/>
          </p:cNvSpPr>
          <p:nvPr/>
        </p:nvSpPr>
        <p:spPr>
          <a:xfrm>
            <a:off x="228813" y="6346734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/>
              <a:t>DHHS-Early Childhood Services</a:t>
            </a:r>
            <a:endParaRPr lang="en-US" dirty="0"/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5D826761-91AC-44CD-897D-550797223B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753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D4436E-D6F7-42F8-A4FD-1E81CBDDF3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6834" y="1849330"/>
            <a:ext cx="10598332" cy="1325563"/>
          </a:xfrm>
        </p:spPr>
        <p:txBody>
          <a:bodyPr>
            <a:normAutofit fontScale="90000"/>
          </a:bodyPr>
          <a:lstStyle/>
          <a:p>
            <a:r>
              <a:rPr lang="en-US" dirty="0" smtClean="0">
                <a:latin typeface="+mn-lt"/>
              </a:rPr>
              <a:t>Mummy </a:t>
            </a:r>
            <a:r>
              <a:rPr lang="en-US" dirty="0">
                <a:latin typeface="+mn-lt"/>
              </a:rPr>
              <a:t>also told me that it will be just like home because I will need to wash my hands a lot and remember to </a:t>
            </a:r>
            <a:r>
              <a:rPr lang="en-US" dirty="0" smtClean="0">
                <a:latin typeface="+mn-lt"/>
              </a:rPr>
              <a:t>sing the happy birthday song</a:t>
            </a:r>
            <a:r>
              <a:rPr lang="en-US" dirty="0" smtClean="0">
                <a:latin typeface="+mn-lt"/>
              </a:rPr>
              <a:t>, </a:t>
            </a:r>
            <a:r>
              <a:rPr lang="en-US" dirty="0">
                <a:latin typeface="+mn-lt"/>
              </a:rPr>
              <a:t>or count to 20, while I do it to be sure I have washed long enough. She said my teachers will help me if I forget any of the letters or numbers.</a:t>
            </a:r>
          </a:p>
        </p:txBody>
      </p:sp>
      <p:pic>
        <p:nvPicPr>
          <p:cNvPr id="9218" name="Picture 2" descr="Preschool Child Washing Hands Clipart">
            <a:extLst>
              <a:ext uri="{FF2B5EF4-FFF2-40B4-BE49-F238E27FC236}">
                <a16:creationId xmlns:a16="http://schemas.microsoft.com/office/drawing/2014/main" id="{A51F5BB2-E36B-43F8-AE92-68D278D4BB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0216" y="4161410"/>
            <a:ext cx="3495181" cy="249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 descr="Abc clip art black and white free clipart images 3 - Clipartix">
            <a:extLst>
              <a:ext uri="{FF2B5EF4-FFF2-40B4-BE49-F238E27FC236}">
                <a16:creationId xmlns:a16="http://schemas.microsoft.com/office/drawing/2014/main" id="{0D8B3B14-51A0-4816-827D-598E875D13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145732">
            <a:off x="7014972" y="3825456"/>
            <a:ext cx="1651466" cy="1797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7FC6635D-D8B5-40F9-BD7C-BAD171FEE7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DD005E66-C30A-4DD9-9576-6F463B1EAAC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1619393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A97CAC1-6DC5-45C0-B70D-F256CF42FF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633454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She also said that I need to remember to use my coughing cave and my sneezing sleeve and get tissues whenever I need them. And then go right to the sink and wash my hands after.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10250" name="Picture 10" descr="Free vector cliparts of Cough | illustAC">
            <a:extLst>
              <a:ext uri="{FF2B5EF4-FFF2-40B4-BE49-F238E27FC236}">
                <a16:creationId xmlns:a16="http://schemas.microsoft.com/office/drawing/2014/main" id="{B38F677A-6F69-472F-8B8D-36D6EDF836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9082" y="3297398"/>
            <a:ext cx="2919857" cy="21870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2" name="Picture 12" descr="Sneeze Into Elbow Clipart">
            <a:extLst>
              <a:ext uri="{FF2B5EF4-FFF2-40B4-BE49-F238E27FC236}">
                <a16:creationId xmlns:a16="http://schemas.microsoft.com/office/drawing/2014/main" id="{802DE2C1-0960-451E-B588-D06BB7A268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1947" y="3898984"/>
            <a:ext cx="1829287" cy="2109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4" name="Picture 14" descr="Soap Washing Hands Clipart">
            <a:extLst>
              <a:ext uri="{FF2B5EF4-FFF2-40B4-BE49-F238E27FC236}">
                <a16:creationId xmlns:a16="http://schemas.microsoft.com/office/drawing/2014/main" id="{94C13033-B8F6-48AB-A1D2-1F8131C57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30896" y="3898984"/>
            <a:ext cx="3449559" cy="2295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56" name="Picture 16" descr="Free Tissue Box Cliparts, Download Free Clip Art, Free Clip Art on ...">
            <a:extLst>
              <a:ext uri="{FF2B5EF4-FFF2-40B4-BE49-F238E27FC236}">
                <a16:creationId xmlns:a16="http://schemas.microsoft.com/office/drawing/2014/main" id="{78D75AB7-AB9C-4DC7-8C67-51B3B60FFA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84" y="3898984"/>
            <a:ext cx="2266950" cy="2019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Footer Placeholder 2">
            <a:extLst>
              <a:ext uri="{FF2B5EF4-FFF2-40B4-BE49-F238E27FC236}">
                <a16:creationId xmlns:a16="http://schemas.microsoft.com/office/drawing/2014/main" id="{5C0D2DDD-5CAA-4AEA-A88E-B14C1E2705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FBC73746-43ED-47B2-B925-AFB438DADB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883233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Free Smart Head Cliparts, Download Free Clip Art, Free Clip Art on ...">
            <a:extLst>
              <a:ext uri="{FF2B5EF4-FFF2-40B4-BE49-F238E27FC236}">
                <a16:creationId xmlns:a16="http://schemas.microsoft.com/office/drawing/2014/main" id="{3FAE918E-114A-4550-9F71-0950ABF6BE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1468" y="2990165"/>
            <a:ext cx="3660619" cy="3612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0B842AF0-8818-4036-A662-61B06845D5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40569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It will be strange to not be at home with my family all day like I have been, but I know I need to go to school so that I can learn and make my brain smart.  </a:t>
            </a:r>
          </a:p>
        </p:txBody>
      </p:sp>
      <p:pic>
        <p:nvPicPr>
          <p:cNvPr id="11268" name="Picture 4" descr="7 amazing facts about your brain that we bet you didn't know ...">
            <a:extLst>
              <a:ext uri="{FF2B5EF4-FFF2-40B4-BE49-F238E27FC236}">
                <a16:creationId xmlns:a16="http://schemas.microsoft.com/office/drawing/2014/main" id="{F3B897FA-0A35-498A-BF0D-223F48D391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9840" y="2990166"/>
            <a:ext cx="4500843" cy="2434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5E8D9EA3-88C1-4E79-A095-B463861D16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52D375F8-3A30-4AC5-A0FE-E98C4A3CBA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73543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2CDEF9-4EC8-4D80-949D-E721DADEE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57805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I really do like playing with my friends and my teachers, so I am going to be brave and try not cry when it’s time to go back to my school.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12300" name="Picture 12">
            <a:extLst>
              <a:ext uri="{FF2B5EF4-FFF2-40B4-BE49-F238E27FC236}">
                <a16:creationId xmlns:a16="http://schemas.microsoft.com/office/drawing/2014/main" id="{2CFCFF5D-121B-4EDC-B194-2B37EBB013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8916" y="3697940"/>
            <a:ext cx="2363320" cy="25549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302" name="Picture 14" descr="Brave Child Clipart">
            <a:extLst>
              <a:ext uri="{FF2B5EF4-FFF2-40B4-BE49-F238E27FC236}">
                <a16:creationId xmlns:a16="http://schemas.microsoft.com/office/drawing/2014/main" id="{405ECB78-9C8D-46B1-AA9F-388DEEF49F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920" y="2749831"/>
            <a:ext cx="2895879" cy="289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F834FFE7-5EFA-4AC5-9F39-60AD79A475F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6F4B38AD-0562-4FBD-B60B-D582448F61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868447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ADDB70-006E-4193-8BAD-2F6B1B041D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76244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Now that I think about it, I am glad that I get to go back to school and grown-ups, including my teacher, get to go back to work because this makes everyone happy!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14338" name="Picture 2" descr="happy kid love to go to school vector illustration - Buy this ...">
            <a:extLst>
              <a:ext uri="{FF2B5EF4-FFF2-40B4-BE49-F238E27FC236}">
                <a16:creationId xmlns:a16="http://schemas.microsoft.com/office/drawing/2014/main" id="{142D3C7F-D98A-4291-A80F-0DF81DF3B6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565" y="3378036"/>
            <a:ext cx="3043797" cy="3043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0" name="Picture 4" descr="Free Adult Work Cliparts, Download Free Clip Art, Free Clip Art on ...">
            <a:extLst>
              <a:ext uri="{FF2B5EF4-FFF2-40B4-BE49-F238E27FC236}">
                <a16:creationId xmlns:a16="http://schemas.microsoft.com/office/drawing/2014/main" id="{79E944B0-5E31-4F6A-970A-D17A4F9F22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3825" y="3639717"/>
            <a:ext cx="3871168" cy="2520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42" name="Picture 6" descr="Group clipart teacher, Group teacher Transparent FREE for download ...">
            <a:extLst>
              <a:ext uri="{FF2B5EF4-FFF2-40B4-BE49-F238E27FC236}">
                <a16:creationId xmlns:a16="http://schemas.microsoft.com/office/drawing/2014/main" id="{4FCB9AC5-AC1B-45AD-9099-33DF8CC5C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9271" y="3429000"/>
            <a:ext cx="2466975" cy="1847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Footer Placeholder 2">
            <a:extLst>
              <a:ext uri="{FF2B5EF4-FFF2-40B4-BE49-F238E27FC236}">
                <a16:creationId xmlns:a16="http://schemas.microsoft.com/office/drawing/2014/main" id="{855F577E-00BE-4CB6-B219-8330A35389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3A2A105C-AB4A-4BD8-BE5E-89721B9D1A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228156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EB23CF-58E2-435D-8C43-3E5D933AA8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48553" y="1500834"/>
            <a:ext cx="10694894" cy="1325563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+mn-lt"/>
              </a:rPr>
              <a:t>I have no reason to be sad because my family loves me, my teachers love me, and my friends will be just as excited to see me as I am to see them!</a:t>
            </a:r>
            <a:br>
              <a:rPr lang="en-US" dirty="0">
                <a:latin typeface="+mn-lt"/>
              </a:rPr>
            </a:br>
            <a:endParaRPr lang="en-US" dirty="0">
              <a:latin typeface="+mn-lt"/>
            </a:endParaRPr>
          </a:p>
        </p:txBody>
      </p:sp>
      <p:pic>
        <p:nvPicPr>
          <p:cNvPr id="13314" name="Picture 2" descr="82+ Happy Children Cli... Happy Kids Clipart | ClipartLook">
            <a:extLst>
              <a:ext uri="{FF2B5EF4-FFF2-40B4-BE49-F238E27FC236}">
                <a16:creationId xmlns:a16="http://schemas.microsoft.com/office/drawing/2014/main" id="{BB991E90-A614-4B3E-BF44-D3A8FAFD83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7836" y="3527421"/>
            <a:ext cx="6036328" cy="2118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576EC3D8-AD71-4481-9C93-B6384CF289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8E2F132E-B62C-4640-98F1-F860580E40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53521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Student Bulletin Wednesday, January 16, 2019">
            <a:extLst>
              <a:ext uri="{FF2B5EF4-FFF2-40B4-BE49-F238E27FC236}">
                <a16:creationId xmlns:a16="http://schemas.microsoft.com/office/drawing/2014/main" id="{15845D41-3691-47D9-9366-993D80E511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9517" y="551652"/>
            <a:ext cx="9412941" cy="4309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3E2E3BA-01D1-4F02-BA1C-344659C75ED9}"/>
              </a:ext>
            </a:extLst>
          </p:cNvPr>
          <p:cNvSpPr txBox="1"/>
          <p:nvPr/>
        </p:nvSpPr>
        <p:spPr>
          <a:xfrm>
            <a:off x="2850777" y="2058760"/>
            <a:ext cx="722107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/>
                </a:solidFill>
                <a:highlight>
                  <a:srgbClr val="000000"/>
                </a:highlight>
              </a:rPr>
              <a:t> </a:t>
            </a:r>
            <a:r>
              <a:rPr lang="en-US" sz="4800" dirty="0">
                <a:solidFill>
                  <a:schemeClr val="bg1"/>
                </a:solidFill>
                <a:highlight>
                  <a:srgbClr val="000000"/>
                </a:highlight>
              </a:rPr>
              <a:t>_______ </a:t>
            </a:r>
            <a:r>
              <a:rPr lang="en-US" dirty="0">
                <a:solidFill>
                  <a:schemeClr val="bg1"/>
                </a:solidFill>
                <a:highlight>
                  <a:srgbClr val="000000"/>
                </a:highlight>
              </a:rPr>
              <a:t> </a:t>
            </a:r>
            <a:r>
              <a:rPr lang="en-US" sz="4800" dirty="0">
                <a:solidFill>
                  <a:schemeClr val="bg1"/>
                </a:solidFill>
                <a:highlight>
                  <a:srgbClr val="000000"/>
                </a:highlight>
                <a:latin typeface="Algerian" panose="04020705040A02060702" pitchFamily="82" charset="0"/>
              </a:rPr>
              <a:t>THE END</a:t>
            </a:r>
            <a:r>
              <a:rPr lang="en-US" sz="4800" dirty="0">
                <a:solidFill>
                  <a:schemeClr val="bg1"/>
                </a:solidFill>
                <a:highlight>
                  <a:srgbClr val="000000"/>
                </a:highlight>
              </a:rPr>
              <a:t>_______</a:t>
            </a:r>
          </a:p>
        </p:txBody>
      </p:sp>
      <p:pic>
        <p:nvPicPr>
          <p:cNvPr id="15366" name="Picture 6" descr="Gearing Up for School! | LASSENS">
            <a:extLst>
              <a:ext uri="{FF2B5EF4-FFF2-40B4-BE49-F238E27FC236}">
                <a16:creationId xmlns:a16="http://schemas.microsoft.com/office/drawing/2014/main" id="{BB79A9B1-31F9-4A38-B040-477C06D565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2853" y="4861191"/>
            <a:ext cx="5086270" cy="16270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Footer Placeholder 2">
            <a:extLst>
              <a:ext uri="{FF2B5EF4-FFF2-40B4-BE49-F238E27FC236}">
                <a16:creationId xmlns:a16="http://schemas.microsoft.com/office/drawing/2014/main" id="{6E8686A9-99E7-4902-BD4D-2CA329158FD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8" name="Slide Number Placeholder 3">
            <a:extLst>
              <a:ext uri="{FF2B5EF4-FFF2-40B4-BE49-F238E27FC236}">
                <a16:creationId xmlns:a16="http://schemas.microsoft.com/office/drawing/2014/main" id="{803F361E-29F1-41A7-B78C-023BD871BF8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0513066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899C993A-3053-4AF7-B6A4-486EE52DBBD4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16964" y="2415989"/>
            <a:ext cx="3980621" cy="3980621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6C18E61E-F46C-45B5-A804-EBC035B8A2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1254" y="656948"/>
            <a:ext cx="11321933" cy="1325563"/>
          </a:xfrm>
        </p:spPr>
        <p:txBody>
          <a:bodyPr>
            <a:noAutofit/>
          </a:bodyPr>
          <a:lstStyle/>
          <a:p>
            <a:r>
              <a:rPr lang="en-US" sz="3800" b="1" dirty="0"/>
              <a:t>Early Childhood Services of Montgomery County, MD</a:t>
            </a:r>
            <a:br>
              <a:rPr lang="en-US" sz="3800" b="1" dirty="0"/>
            </a:br>
            <a:r>
              <a:rPr lang="en-US" sz="3800" b="1" dirty="0"/>
              <a:t>www.MontgomeryCountyMD.gov</a:t>
            </a:r>
            <a:br>
              <a:rPr lang="en-US" sz="3800" b="1" dirty="0"/>
            </a:br>
            <a:r>
              <a:rPr lang="en-US" sz="2800" b="1" dirty="0"/>
              <a:t>240-777-GROW  </a:t>
            </a:r>
            <a:r>
              <a:rPr lang="en-US" sz="2800" b="1" dirty="0">
                <a:latin typeface="Bookman Old Style" panose="02050604050505020204" pitchFamily="18" charset="0"/>
              </a:rPr>
              <a:t>│</a:t>
            </a:r>
            <a:r>
              <a:rPr lang="en-US" sz="2800" b="1" dirty="0"/>
              <a:t>EarlyChildhoodServices@MontgomeryCountyMD.gov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4EF9026-0241-46AB-9BEB-08FF1CD717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5033" y="2248383"/>
            <a:ext cx="11321933" cy="4148227"/>
          </a:xfrm>
        </p:spPr>
        <p:txBody>
          <a:bodyPr>
            <a:noAutofit/>
          </a:bodyPr>
          <a:lstStyle/>
          <a:p>
            <a:pPr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900" b="1" dirty="0" err="1">
                <a:solidFill>
                  <a:schemeClr val="accent1">
                    <a:lumMod val="50000"/>
                  </a:schemeClr>
                </a:solidFill>
              </a:rPr>
              <a:t>ChildLink</a:t>
            </a:r>
            <a:r>
              <a:rPr lang="en-US" sz="1900" b="1" dirty="0">
                <a:solidFill>
                  <a:schemeClr val="accent1">
                    <a:lumMod val="50000"/>
                  </a:schemeClr>
                </a:solidFill>
              </a:rPr>
              <a:t>:</a:t>
            </a:r>
            <a:r>
              <a:rPr lang="en-US" sz="1900" dirty="0"/>
              <a:t> </a:t>
            </a:r>
            <a:r>
              <a:rPr lang="en-US" sz="1900" i="1" dirty="0"/>
              <a:t>Referrals to community resources for children birth to 5 in Montgomery County, MD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900" b="1" dirty="0">
                <a:solidFill>
                  <a:schemeClr val="accent1">
                    <a:lumMod val="50000"/>
                  </a:schemeClr>
                </a:solidFill>
              </a:rPr>
              <a:t>Child Care in Public Space:</a:t>
            </a:r>
            <a:r>
              <a:rPr lang="en-US" sz="1900" dirty="0"/>
              <a:t> </a:t>
            </a:r>
            <a:r>
              <a:rPr lang="en-US" sz="1900" i="1" dirty="0"/>
              <a:t>Provide management of public space process for child care programs in MCPS and County buildings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900" b="1" dirty="0">
                <a:solidFill>
                  <a:schemeClr val="accent1">
                    <a:lumMod val="50000"/>
                  </a:schemeClr>
                </a:solidFill>
              </a:rPr>
              <a:t>Commission on Child Care and Commission on Children and Youth</a:t>
            </a:r>
            <a:r>
              <a:rPr lang="en-US" sz="1900" dirty="0"/>
              <a:t>: Support members of commissions, who advise the County Executive and Council on issues that impact children, youth and families in Montgomery County, MD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900" b="1" dirty="0">
                <a:solidFill>
                  <a:schemeClr val="accent1">
                    <a:lumMod val="50000"/>
                  </a:schemeClr>
                </a:solidFill>
              </a:rPr>
              <a:t>Child Care Resource &amp; Referral Center</a:t>
            </a:r>
            <a:r>
              <a:rPr lang="en-US" sz="1900" dirty="0"/>
              <a:t>: </a:t>
            </a:r>
            <a:r>
              <a:rPr lang="en-US" sz="1900" i="1" dirty="0"/>
              <a:t>Provide</a:t>
            </a:r>
            <a:r>
              <a:rPr lang="en-US" sz="1900" dirty="0"/>
              <a:t> </a:t>
            </a:r>
            <a:r>
              <a:rPr lang="en-US" sz="1900" i="1" dirty="0"/>
              <a:t>technical assistance and training for current and prospective child care providers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900" b="1" dirty="0">
                <a:solidFill>
                  <a:schemeClr val="accent1">
                    <a:lumMod val="50000"/>
                  </a:schemeClr>
                </a:solidFill>
              </a:rPr>
              <a:t>Early Childhood Mental Health Consultation</a:t>
            </a:r>
            <a:r>
              <a:rPr lang="en-US" sz="1900" dirty="0"/>
              <a:t>: </a:t>
            </a:r>
            <a:r>
              <a:rPr lang="en-US" sz="1900" i="1" dirty="0"/>
              <a:t>Support positive social/emotional development to licensed child care programs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1900" b="1" dirty="0">
                <a:solidFill>
                  <a:schemeClr val="accent1">
                    <a:lumMod val="50000"/>
                  </a:schemeClr>
                </a:solidFill>
              </a:rPr>
              <a:t>Infants and Toddlers Program</a:t>
            </a:r>
            <a:r>
              <a:rPr lang="en-US" sz="1900" dirty="0"/>
              <a:t>: </a:t>
            </a:r>
            <a:r>
              <a:rPr lang="en-US" sz="1900" i="1" dirty="0"/>
              <a:t>Free screening and early intervention to children birth to four years old with disabilities</a:t>
            </a:r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DBAAD715-1D92-47D4-8CDA-60ADC172D0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28813" y="6346734"/>
            <a:ext cx="4114800" cy="365125"/>
          </a:xfrm>
        </p:spPr>
        <p:txBody>
          <a:bodyPr/>
          <a:lstStyle/>
          <a:p>
            <a:pPr algn="l"/>
            <a:r>
              <a:rPr lang="en-US" dirty="0"/>
              <a:t>DHHS-Early Childhood Services</a:t>
            </a:r>
          </a:p>
        </p:txBody>
      </p:sp>
      <p:sp>
        <p:nvSpPr>
          <p:cNvPr id="7" name="Slide Number Placeholder 3">
            <a:extLst>
              <a:ext uri="{FF2B5EF4-FFF2-40B4-BE49-F238E27FC236}">
                <a16:creationId xmlns:a16="http://schemas.microsoft.com/office/drawing/2014/main" id="{C90B93CB-D56D-4111-9A3A-2CE18F72C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219987" y="6346734"/>
            <a:ext cx="2743200" cy="365125"/>
          </a:xfrm>
        </p:spPr>
        <p:txBody>
          <a:bodyPr/>
          <a:lstStyle/>
          <a:p>
            <a:fld id="{395F1B65-4DE3-4B49-B128-A5956F2F57D9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5145352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2325</TotalTime>
  <Words>617</Words>
  <Application>Microsoft Office PowerPoint</Application>
  <PresentationFormat>Widescreen</PresentationFormat>
  <Paragraphs>56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Algerian</vt:lpstr>
      <vt:lpstr>Arial</vt:lpstr>
      <vt:lpstr>Bookman Old Style</vt:lpstr>
      <vt:lpstr>Calibri</vt:lpstr>
      <vt:lpstr>Calibri Light</vt:lpstr>
      <vt:lpstr>Office Theme</vt:lpstr>
      <vt:lpstr>Going Back to School After COVID-19 (corona virus)</vt:lpstr>
      <vt:lpstr>My mummy just told me that I am going to be going back to my school really soon. </vt:lpstr>
      <vt:lpstr> Actually, I’m having a lot of different feelings right now, but my mummy said that’s okay. </vt:lpstr>
      <vt:lpstr>I have missed playing with my friends and seeing my teachers, but I like being at home with my family! I will miss them when I have to go back to my school. </vt:lpstr>
      <vt:lpstr>I know it will be fun being back with my friends and teachers, but I also love being with my family all day long!</vt:lpstr>
      <vt:lpstr>Mummy said that it will be just like before. She will drop me off at school and then pick me up again, but my classroom might look a bit different. </vt:lpstr>
      <vt:lpstr>She also told me that my teachers and my friends will be there.  </vt:lpstr>
      <vt:lpstr>Mummy also told me that it will be just like home because I will need to wash my hands a lot and remember to sing the happy birthday song, or count to 20, while I do it to be sure I have washed long enough. She said my teachers will help me if I forget any of the letters or numbers.</vt:lpstr>
      <vt:lpstr>She also said that I need to remember to use my coughing cave and my sneezing sleeve and get tissues whenever I need them. And then go right to the sink and wash my hands after. </vt:lpstr>
      <vt:lpstr>It will be strange to not be at home with my family all day like I have been, but I know I need to go to school so that I can learn and make my brain smart.  </vt:lpstr>
      <vt:lpstr>I really do like playing with my friends and my teachers, so I am going to be brave and try not cry when it’s time to go back to my school. </vt:lpstr>
      <vt:lpstr>Now that I think about it, I am glad that I get to go back to school and grown-ups, including my teacher, get to go back to work because this makes everyone happy! </vt:lpstr>
      <vt:lpstr>I have no reason to be sad because my family loves me, my teachers love me, and my friends will be just as excited to see me as I am to see them! </vt:lpstr>
      <vt:lpstr>PowerPoint Presentation</vt:lpstr>
      <vt:lpstr>Early Childhood Services of Montgomery County, MD www.MontgomeryCountyMD.gov 240-777-GROW  │EarlyChildhoodServices@MontgomeryCountyMD.gov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Going back to school after COVID-19 (corona virus)</dc:title>
  <dc:creator>Iannaco-Hahn, Dawn Marie</dc:creator>
  <cp:lastModifiedBy>C Summers</cp:lastModifiedBy>
  <cp:revision>63</cp:revision>
  <dcterms:created xsi:type="dcterms:W3CDTF">2020-04-24T16:52:10Z</dcterms:created>
  <dcterms:modified xsi:type="dcterms:W3CDTF">2020-05-21T13:03:19Z</dcterms:modified>
</cp:coreProperties>
</file>