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0" r:id="rId2"/>
    <p:sldId id="256" r:id="rId3"/>
    <p:sldId id="258" r:id="rId4"/>
    <p:sldId id="264" r:id="rId5"/>
    <p:sldId id="262" r:id="rId6"/>
    <p:sldId id="263" r:id="rId7"/>
    <p:sldId id="261" r:id="rId8"/>
    <p:sldId id="259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69" d="100"/>
          <a:sy n="69" d="100"/>
        </p:scale>
        <p:origin x="372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76039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89095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98438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02887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64874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15277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10372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71903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93298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86200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16699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10/2/2024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59955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NUL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NUL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oldschool.runescape.wiki/w/Update:B0aty_%26_Macmillan_Cancer_Support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NUL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MFG Names Macmillan Cancer as 2021 Charity Partner - Motor Fuel Group">
            <a:extLst>
              <a:ext uri="{FF2B5EF4-FFF2-40B4-BE49-F238E27FC236}">
                <a16:creationId xmlns:a16="http://schemas.microsoft.com/office/drawing/2014/main" id="{523D3585-D5F8-4038-3D0B-CF21833365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940279" y="-1609056"/>
            <a:ext cx="13612481" cy="9587281"/>
          </a:xfrm>
          <a:prstGeom prst="rect">
            <a:avLst/>
          </a:prstGeom>
        </p:spPr>
      </p:pic>
      <p:pic>
        <p:nvPicPr>
          <p:cNvPr id="5" name="Picture 4" descr="A Guide to Green Ash Trees — About">
            <a:extLst>
              <a:ext uri="{FF2B5EF4-FFF2-40B4-BE49-F238E27FC236}">
                <a16:creationId xmlns:a16="http://schemas.microsoft.com/office/drawing/2014/main" id="{18F71514-4989-3034-4DF7-2C7BCF8271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08852" y="-731807"/>
            <a:ext cx="3663351" cy="367772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7AE9B35-47E8-7D25-9421-02B539A9086F}"/>
              </a:ext>
            </a:extLst>
          </p:cNvPr>
          <p:cNvSpPr txBox="1"/>
          <p:nvPr/>
        </p:nvSpPr>
        <p:spPr>
          <a:xfrm>
            <a:off x="491067" y="5621866"/>
            <a:ext cx="5774266" cy="76944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400"/>
              <a:t>  </a:t>
            </a:r>
            <a:endParaRPr lang="en-US" sz="44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C57326E-F52D-54C6-20F9-FBAFDE617379}"/>
              </a:ext>
            </a:extLst>
          </p:cNvPr>
          <p:cNvSpPr txBox="1"/>
          <p:nvPr/>
        </p:nvSpPr>
        <p:spPr>
          <a:xfrm>
            <a:off x="4543245" y="5017699"/>
            <a:ext cx="5276490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800" dirty="0">
                <a:solidFill>
                  <a:srgbClr val="92D050"/>
                </a:solidFill>
              </a:rPr>
              <a:t>By Ash</a:t>
            </a:r>
          </a:p>
        </p:txBody>
      </p:sp>
      <p:pic>
        <p:nvPicPr>
          <p:cNvPr id="9" name="Picture 8" descr="We're Still Here For You – a message from Macmillan Cancer Information &amp;  Support Service – Staying Well">
            <a:extLst>
              <a:ext uri="{FF2B5EF4-FFF2-40B4-BE49-F238E27FC236}">
                <a16:creationId xmlns:a16="http://schemas.microsoft.com/office/drawing/2014/main" id="{E89450AB-2611-FA09-8D34-24B21C41460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4483" b="1242"/>
          <a:stretch/>
        </p:blipFill>
        <p:spPr>
          <a:xfrm>
            <a:off x="-940279" y="4715133"/>
            <a:ext cx="3993531" cy="2273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58958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8" name="Rectangle 107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 idx="4294967295"/>
          </p:nvPr>
        </p:nvSpPr>
        <p:spPr>
          <a:xfrm>
            <a:off x="640080" y="325369"/>
            <a:ext cx="4368602" cy="195684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/>
              <a:t/>
            </a:r>
            <a:br>
              <a:rPr lang="en-US" sz="5400"/>
            </a:br>
            <a:endParaRPr lang="en-US" sz="5400"/>
          </a:p>
        </p:txBody>
      </p:sp>
      <p:sp>
        <p:nvSpPr>
          <p:cNvPr id="109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xmlns="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691BAD9-DCF3-2EAB-2940-4BAB65E20636}"/>
              </a:ext>
            </a:extLst>
          </p:cNvPr>
          <p:cNvSpPr txBox="1"/>
          <p:nvPr/>
        </p:nvSpPr>
        <p:spPr>
          <a:xfrm>
            <a:off x="697589" y="2944786"/>
            <a:ext cx="4243589" cy="3320668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rmAutofit fontScale="92500" lnSpcReduction="10000"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 u="sng" dirty="0">
                <a:solidFill>
                  <a:schemeClr val="accent1"/>
                </a:solidFill>
              </a:rPr>
              <a:t>When and where it started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200" dirty="0">
              <a:solidFill>
                <a:schemeClr val="accent1"/>
              </a:solidFill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200" dirty="0">
              <a:solidFill>
                <a:schemeClr val="accent1"/>
              </a:solidFill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chemeClr val="accent1"/>
                </a:solidFill>
              </a:rPr>
              <a:t>In the 1980's, in partnership with the league of friends of the royal Victoria Hospital, they built the first Macmillan cancer care unit at Christchurch Hospital in Dorset.</a:t>
            </a:r>
          </a:p>
        </p:txBody>
      </p:sp>
      <p:pic>
        <p:nvPicPr>
          <p:cNvPr id="10" name="Picture 9" descr="Macmillan Cancer Support">
            <a:extLst>
              <a:ext uri="{FF2B5EF4-FFF2-40B4-BE49-F238E27FC236}">
                <a16:creationId xmlns:a16="http://schemas.microsoft.com/office/drawing/2014/main" id="{7AFF6674-1099-3F9A-B45B-699EA114FA4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93" r="-1" b="208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Donate to charity | Macmillan Cancer Support">
            <a:extLst>
              <a:ext uri="{FF2B5EF4-FFF2-40B4-BE49-F238E27FC236}">
                <a16:creationId xmlns:a16="http://schemas.microsoft.com/office/drawing/2014/main" id="{540E3300-2004-E7D3-0E89-D988C91909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5307" y="462453"/>
            <a:ext cx="5474896" cy="2655058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5" name="Picture 4" descr="Macmillan Cancer Support rebrands to attract more diverse volunteers -  Design Week">
            <a:extLst>
              <a:ext uri="{FF2B5EF4-FFF2-40B4-BE49-F238E27FC236}">
                <a16:creationId xmlns:a16="http://schemas.microsoft.com/office/drawing/2014/main" id="{CF8A1B8A-7BFD-ED70-8682-9C3FB024A4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5307" y="3563020"/>
            <a:ext cx="5474897" cy="306750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EA1FD48-5641-844B-4BE7-DF42543D1252}"/>
              </a:ext>
            </a:extLst>
          </p:cNvPr>
          <p:cNvSpPr txBox="1"/>
          <p:nvPr/>
        </p:nvSpPr>
        <p:spPr>
          <a:xfrm>
            <a:off x="474452" y="690112"/>
            <a:ext cx="5463395" cy="646330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400" dirty="0">
                <a:solidFill>
                  <a:schemeClr val="accent6">
                    <a:lumMod val="49000"/>
                  </a:schemeClr>
                </a:solidFill>
                <a:latin typeface="Sitka Heading"/>
              </a:rPr>
              <a:t>   </a:t>
            </a:r>
            <a:r>
              <a:rPr lang="en-US" sz="4400" u="sng" dirty="0">
                <a:solidFill>
                  <a:schemeClr val="accent6">
                    <a:lumMod val="49000"/>
                  </a:schemeClr>
                </a:solidFill>
                <a:latin typeface="Sitka Heading"/>
              </a:rPr>
              <a:t>What do they do?</a:t>
            </a:r>
          </a:p>
          <a:p>
            <a:pPr marL="285750" indent="-285750">
              <a:buFont typeface="Wingdings"/>
              <a:buChar char="v"/>
            </a:pPr>
            <a:r>
              <a:rPr lang="en-US" sz="2000" dirty="0">
                <a:solidFill>
                  <a:srgbClr val="000000"/>
                </a:solidFill>
                <a:latin typeface="Helvetica"/>
                <a:cs typeface="Helvetica"/>
              </a:rPr>
              <a:t>Macmillan Cancer Support provides services for people living with cancer at every stage of their cancer experience. They are there to provide emotional, practical, physical, and financial support.</a:t>
            </a:r>
          </a:p>
          <a:p>
            <a:pPr marL="285750" indent="-285750">
              <a:buFont typeface="Wingdings"/>
              <a:buChar char="v"/>
            </a:pPr>
            <a:endParaRPr lang="en-US" sz="2000" dirty="0">
              <a:latin typeface="Helvetica"/>
              <a:cs typeface="Helvetica"/>
            </a:endParaRPr>
          </a:p>
          <a:p>
            <a:pPr marL="285750" indent="-285750">
              <a:buFont typeface="Wingdings"/>
              <a:buChar char="v"/>
            </a:pPr>
            <a:r>
              <a:rPr lang="en-US" sz="2000" dirty="0">
                <a:latin typeface="Helvetica"/>
                <a:cs typeface="Helvetica"/>
              </a:rPr>
              <a:t>They raise money to provide vital cancer services, research and campaign to achieve better cancer care, and support the cancer workforce.</a:t>
            </a:r>
          </a:p>
          <a:p>
            <a:pPr marL="285750" indent="-285750">
              <a:buFont typeface="Wingdings"/>
              <a:buChar char="v"/>
            </a:pPr>
            <a:endParaRPr lang="en-US" sz="1400" dirty="0">
              <a:latin typeface="Helvetica"/>
              <a:cs typeface="Helvetica"/>
            </a:endParaRPr>
          </a:p>
          <a:p>
            <a:pPr marL="285750" indent="-285750">
              <a:buFont typeface="Wingdings"/>
              <a:buChar char="v"/>
            </a:pPr>
            <a:r>
              <a:rPr lang="en-US" sz="2000" dirty="0">
                <a:latin typeface="Helvetica"/>
                <a:cs typeface="Helvetica"/>
              </a:rPr>
              <a:t>We provide healthcare professionals with up-to-date resources, tools, information, and training courses to help them to support people living with cancer.</a:t>
            </a:r>
          </a:p>
          <a:p>
            <a:pPr marL="285750" indent="-285750">
              <a:buFont typeface="Wingdings"/>
              <a:buChar char="v"/>
            </a:pPr>
            <a:endParaRPr lang="en-US" sz="2000" dirty="0">
              <a:latin typeface="Helvetica"/>
              <a:cs typeface="Helvetica"/>
            </a:endParaRPr>
          </a:p>
          <a:p>
            <a:pPr marL="285750" indent="-285750">
              <a:buFont typeface="Wingdings"/>
              <a:buChar char="v"/>
            </a:pPr>
            <a:endParaRPr lang="en-US" sz="2000" dirty="0">
              <a:latin typeface="Helvetica"/>
              <a:cs typeface="Helvetica"/>
            </a:endParaRPr>
          </a:p>
          <a:p>
            <a:pPr marL="285750" indent="-285750">
              <a:buFont typeface="Arial"/>
              <a:buChar char="•"/>
            </a:pPr>
            <a:endParaRPr lang="en-US" dirty="0">
              <a:latin typeface="Helvetica"/>
              <a:cs typeface="Helvetica"/>
            </a:endParaRPr>
          </a:p>
          <a:p>
            <a:pPr marL="285750" indent="-285750">
              <a:buFont typeface="Wingdings"/>
              <a:buChar char="v"/>
            </a:pPr>
            <a:endParaRPr lang="en-US" dirty="0">
              <a:latin typeface="Helvetica"/>
              <a:cs typeface="Helvetica"/>
            </a:endParaRPr>
          </a:p>
        </p:txBody>
      </p:sp>
      <p:pic>
        <p:nvPicPr>
          <p:cNvPr id="2" name="Graphic 1" descr="Doctor female outline">
            <a:extLst>
              <a:ext uri="{FF2B5EF4-FFF2-40B4-BE49-F238E27FC236}">
                <a16:creationId xmlns:a16="http://schemas.microsoft.com/office/drawing/2014/main" id="{74F141EC-0857-DB05-6A5D-981402D5979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rot="1380000">
            <a:off x="-284672" y="5947915"/>
            <a:ext cx="1144437" cy="1144437"/>
          </a:xfrm>
          <a:prstGeom prst="rect">
            <a:avLst/>
          </a:prstGeom>
        </p:spPr>
      </p:pic>
      <p:pic>
        <p:nvPicPr>
          <p:cNvPr id="3" name="Graphic 2" descr="Medical outline">
            <a:extLst>
              <a:ext uri="{FF2B5EF4-FFF2-40B4-BE49-F238E27FC236}">
                <a16:creationId xmlns:a16="http://schemas.microsoft.com/office/drawing/2014/main" id="{7A91B146-EC72-5737-0811-D99EFC084FA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5178725" y="240102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98479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33BCC50D-E1CA-4148-6812-737DFA4D3F39}"/>
              </a:ext>
            </a:extLst>
          </p:cNvPr>
          <p:cNvSpPr txBox="1"/>
          <p:nvPr/>
        </p:nvSpPr>
        <p:spPr>
          <a:xfrm>
            <a:off x="3048000" y="172529"/>
            <a:ext cx="9143999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5400" u="sng" dirty="0">
                <a:solidFill>
                  <a:schemeClr val="accent6">
                    <a:lumMod val="49000"/>
                  </a:schemeClr>
                </a:solidFill>
                <a:latin typeface="Sitka Heading"/>
              </a:rPr>
              <a:t>Events they have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1C738E5-CED7-A7B7-9FE8-B234FDD323A9}"/>
              </a:ext>
            </a:extLst>
          </p:cNvPr>
          <p:cNvSpPr txBox="1"/>
          <p:nvPr/>
        </p:nvSpPr>
        <p:spPr>
          <a:xfrm>
            <a:off x="0" y="1227495"/>
            <a:ext cx="8683923" cy="95410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dirty="0">
                <a:solidFill>
                  <a:schemeClr val="accent6">
                    <a:lumMod val="49000"/>
                  </a:schemeClr>
                </a:solidFill>
              </a:rPr>
              <a:t>They have many events including runs, cycles, hikes, swims.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C81F0C5-32B6-8A6B-9113-FFE82F3FECD4}"/>
              </a:ext>
            </a:extLst>
          </p:cNvPr>
          <p:cNvSpPr txBox="1"/>
          <p:nvPr/>
        </p:nvSpPr>
        <p:spPr>
          <a:xfrm>
            <a:off x="0" y="2717321"/>
            <a:ext cx="10780144" cy="138499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dirty="0">
                <a:solidFill>
                  <a:schemeClr val="accent6">
                    <a:lumMod val="49000"/>
                  </a:schemeClr>
                </a:solidFill>
              </a:rPr>
              <a:t>But they also have coffee mornings, Brighton marathons, skydive weekends and even a London to Brighton</a:t>
            </a:r>
            <a:r>
              <a:rPr lang="en-US" sz="2800" dirty="0"/>
              <a:t> </a:t>
            </a:r>
            <a:r>
              <a:rPr lang="en-US" sz="2800" dirty="0">
                <a:solidFill>
                  <a:schemeClr val="accent3">
                    <a:lumMod val="76000"/>
                  </a:schemeClr>
                </a:solidFill>
              </a:rPr>
              <a:t>cycle! But there is still a lot more amazing things they do!!!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9115E95-5240-BB03-B519-A2DF9EFF383F}"/>
              </a:ext>
            </a:extLst>
          </p:cNvPr>
          <p:cNvSpPr txBox="1"/>
          <p:nvPr/>
        </p:nvSpPr>
        <p:spPr>
          <a:xfrm>
            <a:off x="0" y="4638035"/>
            <a:ext cx="9517811" cy="138499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dirty="0">
                <a:solidFill>
                  <a:schemeClr val="accent3">
                    <a:lumMod val="76000"/>
                  </a:schemeClr>
                </a:solidFill>
              </a:rPr>
              <a:t>There is also a event called "brave the shave" where people get together</a:t>
            </a:r>
            <a:r>
              <a:rPr lang="en-US" dirty="0">
                <a:solidFill>
                  <a:schemeClr val="accent3">
                    <a:lumMod val="76000"/>
                  </a:schemeClr>
                </a:solidFill>
              </a:rPr>
              <a:t> </a:t>
            </a:r>
            <a:r>
              <a:rPr lang="en-US" sz="2800" dirty="0">
                <a:solidFill>
                  <a:schemeClr val="accent3">
                    <a:lumMod val="76000"/>
                  </a:schemeClr>
                </a:solidFill>
              </a:rPr>
              <a:t>and shave there head</a:t>
            </a:r>
            <a:r>
              <a:rPr lang="en-US" sz="2800" dirty="0"/>
              <a:t> </a:t>
            </a:r>
            <a:r>
              <a:rPr lang="en-US" sz="2800" dirty="0">
                <a:solidFill>
                  <a:schemeClr val="accent3">
                    <a:lumMod val="76000"/>
                  </a:schemeClr>
                </a:solidFill>
              </a:rPr>
              <a:t>and also you can donate hair to make wigs out of!</a:t>
            </a:r>
          </a:p>
        </p:txBody>
      </p:sp>
      <p:pic>
        <p:nvPicPr>
          <p:cNvPr id="2" name="Picture 1" descr="Full frame shot of green leaf">
            <a:extLst>
              <a:ext uri="{FF2B5EF4-FFF2-40B4-BE49-F238E27FC236}">
                <a16:creationId xmlns:a16="http://schemas.microsoft.com/office/drawing/2014/main" id="{1331DFA8-A994-0372-062B-B6C456CD62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13974794" y="2016072"/>
            <a:ext cx="402564" cy="338571"/>
          </a:xfrm>
          <a:prstGeom prst="rect">
            <a:avLst/>
          </a:prstGeom>
        </p:spPr>
      </p:pic>
      <p:pic>
        <p:nvPicPr>
          <p:cNvPr id="3" name="Picture 2" descr="Patch of short green grass">
            <a:extLst>
              <a:ext uri="{FF2B5EF4-FFF2-40B4-BE49-F238E27FC236}">
                <a16:creationId xmlns:a16="http://schemas.microsoft.com/office/drawing/2014/main" id="{6F78AFB6-B038-FD38-E59D-6722BB9ED5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 flipV="1">
            <a:off x="-6167886" y="1013604"/>
            <a:ext cx="1883433" cy="1178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393021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52663" y="-2807"/>
            <a:ext cx="5202381" cy="1998517"/>
          </a:xfrm>
        </p:spPr>
        <p:txBody>
          <a:bodyPr>
            <a:normAutofit/>
          </a:bodyPr>
          <a:lstStyle/>
          <a:p>
            <a:r>
              <a:rPr lang="en-US" sz="6600" b="1" dirty="0">
                <a:solidFill>
                  <a:srgbClr val="00B050"/>
                </a:solidFill>
                <a:latin typeface="Walbaum Display"/>
                <a:ea typeface="Microsoft Sans Serif"/>
                <a:cs typeface="Microsoft Sans Serif"/>
              </a:rPr>
              <a:t>Q</a:t>
            </a:r>
            <a:r>
              <a:rPr lang="en-US" sz="6600" b="1" dirty="0">
                <a:solidFill>
                  <a:srgbClr val="7030A0"/>
                </a:solidFill>
                <a:latin typeface="Microsoft Sans Serif"/>
                <a:ea typeface="Microsoft Sans Serif"/>
                <a:cs typeface="Microsoft Sans Serif"/>
              </a:rPr>
              <a:t>U</a:t>
            </a:r>
            <a:r>
              <a:rPr lang="en-US" sz="6600" i="1" dirty="0">
                <a:solidFill>
                  <a:srgbClr val="FF0000"/>
                </a:solidFill>
                <a:latin typeface="MS Mincho"/>
                <a:ea typeface="Microsoft Sans Serif"/>
                <a:cs typeface="Microsoft Sans Serif"/>
              </a:rPr>
              <a:t>I</a:t>
            </a:r>
            <a:r>
              <a:rPr lang="en-US" sz="6600" i="1" dirty="0">
                <a:solidFill>
                  <a:srgbClr val="00B0F0"/>
                </a:solidFill>
                <a:latin typeface="Walbaum Display SemiBold"/>
                <a:ea typeface="Microsoft Sans Serif"/>
                <a:cs typeface="Microsoft Sans Serif"/>
              </a:rPr>
              <a:t>Z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1345" y="3414578"/>
            <a:ext cx="9585963" cy="2548191"/>
          </a:xfrm>
        </p:spPr>
        <p:txBody>
          <a:bodyPr anchor="b">
            <a:normAutofit/>
          </a:bodyPr>
          <a:lstStyle/>
          <a:p>
            <a:r>
              <a:rPr lang="en-US" sz="4400" dirty="0">
                <a:solidFill>
                  <a:srgbClr val="7030A0"/>
                </a:solidFill>
                <a:latin typeface="Constantia"/>
              </a:rPr>
              <a:t>Is </a:t>
            </a:r>
            <a:r>
              <a:rPr lang="en-US" sz="4400" dirty="0">
                <a:solidFill>
                  <a:srgbClr val="00B050"/>
                </a:solidFill>
                <a:latin typeface="Segoe Script"/>
                <a:ea typeface="MS Mincho"/>
              </a:rPr>
              <a:t>Macmillan</a:t>
            </a:r>
            <a:r>
              <a:rPr lang="en-US" sz="4400" dirty="0">
                <a:solidFill>
                  <a:srgbClr val="7030A0"/>
                </a:solidFill>
                <a:latin typeface="Constantia"/>
              </a:rPr>
              <a:t>  </a:t>
            </a:r>
            <a:r>
              <a:rPr lang="en-US" sz="4400" i="1" dirty="0">
                <a:solidFill>
                  <a:srgbClr val="C00000"/>
                </a:solidFill>
                <a:latin typeface="Rage Italic"/>
              </a:rPr>
              <a:t>funded</a:t>
            </a:r>
            <a:r>
              <a:rPr lang="en-US" sz="4400" dirty="0">
                <a:solidFill>
                  <a:srgbClr val="7030A0"/>
                </a:solidFill>
                <a:latin typeface="Constantia"/>
              </a:rPr>
              <a:t> by</a:t>
            </a:r>
            <a:r>
              <a:rPr lang="en-US" sz="3200" dirty="0">
                <a:solidFill>
                  <a:srgbClr val="7030A0"/>
                </a:solidFill>
                <a:latin typeface="Constantia"/>
              </a:rPr>
              <a:t> </a:t>
            </a:r>
            <a:r>
              <a:rPr lang="en-US" sz="4400" dirty="0">
                <a:solidFill>
                  <a:srgbClr val="FFFF00"/>
                </a:solidFill>
                <a:latin typeface="Constantia"/>
              </a:rPr>
              <a:t>NHS</a:t>
            </a:r>
            <a:r>
              <a:rPr lang="en-US" sz="5400" dirty="0">
                <a:solidFill>
                  <a:srgbClr val="7030A0"/>
                </a:solidFill>
                <a:latin typeface="Constantia"/>
              </a:rPr>
              <a:t>?          </a:t>
            </a:r>
          </a:p>
          <a:p>
            <a:endParaRPr lang="en-US" sz="4400" dirty="0">
              <a:solidFill>
                <a:srgbClr val="7030A0"/>
              </a:solidFill>
              <a:latin typeface="Constantia"/>
            </a:endParaRPr>
          </a:p>
        </p:txBody>
      </p:sp>
      <p:pic>
        <p:nvPicPr>
          <p:cNvPr id="4" name="Picture 3" descr="A green sign with white text&#10;&#10;Description automatically generated">
            <a:extLst>
              <a:ext uri="{FF2B5EF4-FFF2-40B4-BE49-F238E27FC236}">
                <a16:creationId xmlns:a16="http://schemas.microsoft.com/office/drawing/2014/main" id="{7B2BCB01-3798-2F86-044D-FB2B9D0C7F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6092525" y="361091"/>
            <a:ext cx="2549484" cy="16400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3487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981D902D-A18D-0F3E-05A0-3A8960DB8628}"/>
              </a:ext>
            </a:extLst>
          </p:cNvPr>
          <p:cNvSpPr txBox="1"/>
          <p:nvPr/>
        </p:nvSpPr>
        <p:spPr>
          <a:xfrm>
            <a:off x="291859" y="193575"/>
            <a:ext cx="11162204" cy="286232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000" dirty="0"/>
              <a:t>How did </a:t>
            </a:r>
            <a:r>
              <a:rPr lang="en-US" sz="2000" i="1" dirty="0">
                <a:solidFill>
                  <a:srgbClr val="00B050"/>
                </a:solidFill>
                <a:latin typeface="Walbaum Display SemiBold"/>
                <a:ea typeface="MS Mincho"/>
              </a:rPr>
              <a:t>Macmillan</a:t>
            </a:r>
            <a:r>
              <a:rPr lang="en-US" sz="2000" i="1" dirty="0">
                <a:latin typeface="Walbaum Display SemiBold"/>
              </a:rPr>
              <a:t> </a:t>
            </a:r>
            <a:r>
              <a:rPr lang="en-US" sz="2000" dirty="0"/>
              <a:t>cancer support start? </a:t>
            </a:r>
            <a:endParaRPr lang="en-US" sz="2000" dirty="0" smtClean="0"/>
          </a:p>
          <a:p>
            <a:r>
              <a:rPr lang="en-US" sz="2000" dirty="0" smtClean="0"/>
              <a:t>                                                       </a:t>
            </a:r>
            <a:endParaRPr lang="en-US" sz="2000" dirty="0"/>
          </a:p>
          <a:p>
            <a:r>
              <a:rPr lang="en-US" sz="2000" dirty="0">
                <a:solidFill>
                  <a:srgbClr val="C00000"/>
                </a:solidFill>
              </a:rPr>
              <a:t>A] </a:t>
            </a:r>
            <a:r>
              <a:rPr lang="en-US" sz="2000" dirty="0"/>
              <a:t>Too many people were</a:t>
            </a:r>
            <a:r>
              <a:rPr lang="en-US" sz="2000" dirty="0">
                <a:ea typeface="Microsoft Sans Serif"/>
                <a:cs typeface="Microsoft Sans Serif"/>
              </a:rPr>
              <a:t> </a:t>
            </a:r>
            <a:r>
              <a:rPr lang="en-US" sz="2000" dirty="0">
                <a:solidFill>
                  <a:srgbClr val="C00000"/>
                </a:solidFill>
                <a:latin typeface="Microsoft Sans Serif"/>
                <a:ea typeface="Microsoft Sans Serif"/>
                <a:cs typeface="Microsoft Sans Serif"/>
              </a:rPr>
              <a:t>dying </a:t>
            </a:r>
            <a:r>
              <a:rPr lang="en-US" sz="2000" dirty="0"/>
              <a:t>of cancer so a group of </a:t>
            </a:r>
            <a:r>
              <a:rPr lang="en-US" sz="2000" dirty="0">
                <a:solidFill>
                  <a:schemeClr val="accent5">
                    <a:lumMod val="60000"/>
                    <a:lumOff val="40000"/>
                  </a:schemeClr>
                </a:solidFill>
                <a:latin typeface="MS Mincho"/>
                <a:ea typeface="MS Mincho"/>
              </a:rPr>
              <a:t>people</a:t>
            </a:r>
            <a:r>
              <a:rPr lang="en-US" sz="2000" dirty="0"/>
              <a:t> started this </a:t>
            </a:r>
            <a:r>
              <a:rPr lang="en-US" sz="2000" dirty="0">
                <a:solidFill>
                  <a:schemeClr val="accent1"/>
                </a:solidFill>
              </a:rPr>
              <a:t>charity</a:t>
            </a:r>
          </a:p>
          <a:p>
            <a:endParaRPr lang="en-US" sz="2000" dirty="0"/>
          </a:p>
          <a:p>
            <a:r>
              <a:rPr lang="en-US" sz="2000" dirty="0">
                <a:solidFill>
                  <a:srgbClr val="FFC000"/>
                </a:solidFill>
              </a:rPr>
              <a:t>B] </a:t>
            </a:r>
            <a:r>
              <a:rPr lang="en-US" sz="2000" dirty="0"/>
              <a:t>In </a:t>
            </a:r>
            <a:r>
              <a:rPr lang="en-US" sz="2000" dirty="0">
                <a:solidFill>
                  <a:schemeClr val="accent5"/>
                </a:solidFill>
                <a:latin typeface="Verdana Pro"/>
              </a:rPr>
              <a:t>1911</a:t>
            </a:r>
            <a:r>
              <a:rPr lang="en-US" sz="2000" dirty="0"/>
              <a:t> a young man called </a:t>
            </a:r>
            <a:r>
              <a:rPr lang="en-US" sz="2000" dirty="0">
                <a:solidFill>
                  <a:srgbClr val="00B050"/>
                </a:solidFill>
                <a:latin typeface="Consolas"/>
              </a:rPr>
              <a:t>Douglas Macmillan </a:t>
            </a:r>
            <a:r>
              <a:rPr lang="en-US" sz="2000" dirty="0"/>
              <a:t>watched his father</a:t>
            </a:r>
            <a:r>
              <a:rPr lang="en-US" sz="2000" b="1" dirty="0">
                <a:solidFill>
                  <a:srgbClr val="C00000"/>
                </a:solidFill>
                <a:latin typeface="Arial Nova"/>
              </a:rPr>
              <a:t> die </a:t>
            </a:r>
            <a:r>
              <a:rPr lang="en-US" sz="2000" dirty="0"/>
              <a:t>of cancer so he started a </a:t>
            </a:r>
            <a:r>
              <a:rPr lang="en-US" sz="2000" dirty="0">
                <a:solidFill>
                  <a:schemeClr val="tx1">
                    <a:lumMod val="49000"/>
                  </a:schemeClr>
                </a:solidFill>
                <a:latin typeface="Segoe Script"/>
              </a:rPr>
              <a:t>group </a:t>
            </a:r>
            <a:r>
              <a:rPr lang="en-US" sz="2000" dirty="0"/>
              <a:t>to stop it</a:t>
            </a:r>
          </a:p>
          <a:p>
            <a:endParaRPr lang="en-US" sz="2000" dirty="0"/>
          </a:p>
          <a:p>
            <a:r>
              <a:rPr lang="en-US" sz="2000" dirty="0">
                <a:solidFill>
                  <a:srgbClr val="FFFF00"/>
                </a:solidFill>
              </a:rPr>
              <a:t>C]</a:t>
            </a:r>
            <a:r>
              <a:rPr lang="en-US" sz="2000" dirty="0"/>
              <a:t> Its name was </a:t>
            </a:r>
            <a:r>
              <a:rPr lang="en-US" sz="2000" dirty="0">
                <a:solidFill>
                  <a:schemeClr val="tx2">
                    <a:lumMod val="49000"/>
                  </a:schemeClr>
                </a:solidFill>
                <a:latin typeface="Consolas"/>
              </a:rPr>
              <a:t>changed</a:t>
            </a:r>
            <a:r>
              <a:rPr lang="en-US" sz="2000" dirty="0"/>
              <a:t> 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1699E0-D965-D093-B91F-B4BA69B7479B}"/>
              </a:ext>
            </a:extLst>
          </p:cNvPr>
          <p:cNvSpPr txBox="1"/>
          <p:nvPr/>
        </p:nvSpPr>
        <p:spPr>
          <a:xfrm>
            <a:off x="513240" y="3277220"/>
            <a:ext cx="5059787" cy="36009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What age was Douglas Macmillan when he died?</a:t>
            </a:r>
          </a:p>
          <a:p>
            <a:endParaRPr lang="en-US" sz="2400" dirty="0">
              <a:solidFill>
                <a:srgbClr val="00B050"/>
              </a:solidFill>
            </a:endParaRPr>
          </a:p>
          <a:p>
            <a:r>
              <a:rPr lang="en-US" sz="2400" dirty="0">
                <a:solidFill>
                  <a:srgbClr val="00B050"/>
                </a:solidFill>
              </a:rPr>
              <a:t>A] 1998</a:t>
            </a:r>
          </a:p>
          <a:p>
            <a:endParaRPr lang="en-US" sz="2400" dirty="0">
              <a:solidFill>
                <a:srgbClr val="00B050"/>
              </a:solidFill>
            </a:endParaRPr>
          </a:p>
          <a:p>
            <a:r>
              <a:rPr lang="en-US" sz="2400" dirty="0">
                <a:solidFill>
                  <a:srgbClr val="00B050"/>
                </a:solidFill>
              </a:rPr>
              <a:t>B]1969</a:t>
            </a:r>
          </a:p>
          <a:p>
            <a:endParaRPr lang="en-US" sz="2400" dirty="0">
              <a:solidFill>
                <a:srgbClr val="00B050"/>
              </a:solidFill>
            </a:endParaRPr>
          </a:p>
          <a:p>
            <a:r>
              <a:rPr lang="en-US" sz="2400" dirty="0">
                <a:solidFill>
                  <a:srgbClr val="00B050"/>
                </a:solidFill>
              </a:rPr>
              <a:t>C]1946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3DC8727-7DF2-1DD2-C529-61A8D4CC8F01}"/>
              </a:ext>
            </a:extLst>
          </p:cNvPr>
          <p:cNvSpPr txBox="1"/>
          <p:nvPr/>
        </p:nvSpPr>
        <p:spPr>
          <a:xfrm>
            <a:off x="7946108" y="3444240"/>
            <a:ext cx="3694981" cy="267765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dirty="0"/>
              <a:t>How did Douglas Macmillan die?</a:t>
            </a:r>
          </a:p>
          <a:p>
            <a:endParaRPr lang="en-US" sz="2800" dirty="0"/>
          </a:p>
          <a:p>
            <a:r>
              <a:rPr lang="en-US" sz="2800" dirty="0"/>
              <a:t>A] Old age</a:t>
            </a:r>
          </a:p>
          <a:p>
            <a:endParaRPr lang="en-US" sz="2800" dirty="0"/>
          </a:p>
          <a:p>
            <a:r>
              <a:rPr lang="en-US" sz="2800" dirty="0"/>
              <a:t>B</a:t>
            </a:r>
            <a:r>
              <a:rPr lang="en-US" sz="2800" dirty="0" smtClean="0"/>
              <a:t>] </a:t>
            </a:r>
            <a:r>
              <a:rPr lang="en-US" sz="2800" dirty="0"/>
              <a:t>Cancer</a:t>
            </a:r>
          </a:p>
        </p:txBody>
      </p:sp>
    </p:spTree>
    <p:extLst>
      <p:ext uri="{BB962C8B-B14F-4D97-AF65-F5344CB8AC3E}">
        <p14:creationId xmlns:p14="http://schemas.microsoft.com/office/powerpoint/2010/main" val="3497683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The Top 10 Health Benefits of Praying Regularly - The KJV Store">
            <a:extLst>
              <a:ext uri="{FF2B5EF4-FFF2-40B4-BE49-F238E27FC236}">
                <a16:creationId xmlns:a16="http://schemas.microsoft.com/office/drawing/2014/main" id="{8170049F-E4DC-2C48-17A0-2A05772DBA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61231" y="4446343"/>
            <a:ext cx="3936520" cy="2407919"/>
          </a:xfrm>
          <a:prstGeom prst="rect">
            <a:avLst/>
          </a:prstGeom>
        </p:spPr>
      </p:pic>
      <p:pic>
        <p:nvPicPr>
          <p:cNvPr id="2" name="Picture 1" descr="Macmillan Cancer Support">
            <a:extLst>
              <a:ext uri="{FF2B5EF4-FFF2-40B4-BE49-F238E27FC236}">
                <a16:creationId xmlns:a16="http://schemas.microsoft.com/office/drawing/2014/main" id="{A86BE48D-755D-9923-212D-342734EE4E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551532" y="-316752"/>
            <a:ext cx="3537728" cy="319267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5696266-B470-52F9-52A5-271E71B97C44}"/>
              </a:ext>
            </a:extLst>
          </p:cNvPr>
          <p:cNvSpPr txBox="1"/>
          <p:nvPr/>
        </p:nvSpPr>
        <p:spPr>
          <a:xfrm>
            <a:off x="425250" y="1163926"/>
            <a:ext cx="8015217" cy="655564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dirty="0">
                <a:solidFill>
                  <a:schemeClr val="bg2">
                    <a:lumMod val="10000"/>
                  </a:schemeClr>
                </a:solidFill>
              </a:rPr>
              <a:t>Dear God,</a:t>
            </a:r>
          </a:p>
          <a:p>
            <a:endParaRPr lang="en-US" sz="2800" dirty="0">
              <a:solidFill>
                <a:schemeClr val="bg2">
                  <a:lumMod val="10000"/>
                </a:schemeClr>
              </a:solidFill>
            </a:endParaRPr>
          </a:p>
          <a:p>
            <a:r>
              <a:rPr lang="en-US" sz="2800" dirty="0">
                <a:solidFill>
                  <a:schemeClr val="bg2">
                    <a:lumMod val="10000"/>
                  </a:schemeClr>
                </a:solidFill>
              </a:rPr>
              <a:t>Please help others who are undergoing treatment for cancer and the others who are about to,</a:t>
            </a:r>
          </a:p>
          <a:p>
            <a:r>
              <a:rPr lang="en-US" sz="2800" dirty="0">
                <a:solidFill>
                  <a:schemeClr val="bg2">
                    <a:lumMod val="10000"/>
                  </a:schemeClr>
                </a:solidFill>
              </a:rPr>
              <a:t>Thank you for the workers who help others in need ,</a:t>
            </a:r>
          </a:p>
          <a:p>
            <a:r>
              <a:rPr lang="en-US" sz="2800" dirty="0">
                <a:solidFill>
                  <a:schemeClr val="bg2">
                    <a:lumMod val="10000"/>
                  </a:schemeClr>
                </a:solidFill>
              </a:rPr>
              <a:t>Thank you for the volunteers which sign up every year to help out and support others,</a:t>
            </a:r>
            <a:endParaRPr lang="en-US">
              <a:solidFill>
                <a:schemeClr val="bg2">
                  <a:lumMod val="10000"/>
                </a:schemeClr>
              </a:solidFill>
            </a:endParaRPr>
          </a:p>
          <a:p>
            <a:r>
              <a:rPr lang="en-US" sz="2800" dirty="0">
                <a:solidFill>
                  <a:schemeClr val="bg2">
                    <a:lumMod val="10000"/>
                  </a:schemeClr>
                </a:solidFill>
              </a:rPr>
              <a:t>Please help the people who have cancer that are needing support,</a:t>
            </a:r>
          </a:p>
          <a:p>
            <a:endParaRPr lang="en-US" sz="2800" dirty="0">
              <a:solidFill>
                <a:schemeClr val="bg2">
                  <a:lumMod val="10000"/>
                </a:schemeClr>
              </a:solidFill>
            </a:endParaRPr>
          </a:p>
          <a:p>
            <a:r>
              <a:rPr lang="en-US" sz="2800" dirty="0">
                <a:solidFill>
                  <a:schemeClr val="bg2">
                    <a:lumMod val="10000"/>
                  </a:schemeClr>
                </a:solidFill>
              </a:rPr>
              <a:t>Lord in your mercy,</a:t>
            </a:r>
          </a:p>
          <a:p>
            <a:r>
              <a:rPr lang="en-US" sz="2800" dirty="0">
                <a:solidFill>
                  <a:schemeClr val="bg2">
                    <a:lumMod val="10000"/>
                  </a:schemeClr>
                </a:solidFill>
              </a:rPr>
              <a:t>Here our prayer.</a:t>
            </a:r>
            <a:endParaRPr lang="en-US" dirty="0">
              <a:solidFill>
                <a:schemeClr val="bg2">
                  <a:lumMod val="10000"/>
                </a:schemeClr>
              </a:solidFill>
            </a:endParaRPr>
          </a:p>
          <a:p>
            <a:endParaRPr lang="en-US" sz="2800" dirty="0">
              <a:solidFill>
                <a:srgbClr val="FFFFFF"/>
              </a:solidFill>
            </a:endParaRPr>
          </a:p>
          <a:p>
            <a:endParaRPr lang="en-US" sz="2800" dirty="0">
              <a:solidFill>
                <a:srgbClr val="FFFFFF"/>
              </a:solidFill>
            </a:endParaRPr>
          </a:p>
          <a:p>
            <a:endParaRPr lang="en-US" sz="2800" dirty="0">
              <a:solidFill>
                <a:srgbClr val="00000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8B309F1-B5A5-D6E3-401F-27946918BEC9}"/>
              </a:ext>
            </a:extLst>
          </p:cNvPr>
          <p:cNvSpPr txBox="1"/>
          <p:nvPr/>
        </p:nvSpPr>
        <p:spPr>
          <a:xfrm>
            <a:off x="423332" y="338667"/>
            <a:ext cx="4538133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600" u="sng" dirty="0">
                <a:solidFill>
                  <a:schemeClr val="accent6">
                    <a:lumMod val="76000"/>
                  </a:schemeClr>
                </a:solidFill>
                <a:latin typeface="Sitka Heading"/>
              </a:rPr>
              <a:t>Let us pray</a:t>
            </a:r>
          </a:p>
        </p:txBody>
      </p:sp>
    </p:spTree>
    <p:extLst>
      <p:ext uri="{BB962C8B-B14F-4D97-AF65-F5344CB8AC3E}">
        <p14:creationId xmlns:p14="http://schemas.microsoft.com/office/powerpoint/2010/main" val="2008170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5D5254-F4D1-15C4-1DDA-F7B697C76C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55785" y="2924294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US" sz="5400" dirty="0">
                <a:solidFill>
                  <a:schemeClr val="accent2">
                    <a:lumMod val="49000"/>
                  </a:schemeClr>
                </a:solidFill>
                <a:latin typeface="Dreaming Outloud Script Pro"/>
                <a:cs typeface="Dreaming Outloud Script Pro"/>
              </a:rPr>
              <a:t>Thank you for listening!</a:t>
            </a:r>
            <a:br>
              <a:rPr lang="en-US" sz="5400" dirty="0">
                <a:solidFill>
                  <a:schemeClr val="accent2">
                    <a:lumMod val="49000"/>
                  </a:schemeClr>
                </a:solidFill>
                <a:latin typeface="Dreaming Outloud Script Pro"/>
                <a:cs typeface="Dreaming Outloud Script Pro"/>
              </a:rPr>
            </a:br>
            <a:r>
              <a:rPr lang="en-US" sz="5400" dirty="0">
                <a:solidFill>
                  <a:schemeClr val="accent2">
                    <a:lumMod val="49000"/>
                  </a:schemeClr>
                </a:solidFill>
                <a:latin typeface="Dreaming Outloud Script Pro"/>
                <a:cs typeface="Dreaming Outloud Script Pro"/>
              </a:rPr>
              <a:t>Enjoy the rest of your day!</a:t>
            </a:r>
            <a:endParaRPr lang="en-US" dirty="0">
              <a:solidFill>
                <a:schemeClr val="accent2">
                  <a:lumMod val="49000"/>
                </a:schemeClr>
              </a:solidFill>
            </a:endParaRPr>
          </a:p>
        </p:txBody>
      </p:sp>
      <p:pic>
        <p:nvPicPr>
          <p:cNvPr id="4" name="Picture 3" descr="Bye Pusheen">
            <a:extLst>
              <a:ext uri="{FF2B5EF4-FFF2-40B4-BE49-F238E27FC236}">
                <a16:creationId xmlns:a16="http://schemas.microsoft.com/office/drawing/2014/main" id="{41D4E75A-EF49-9482-279A-B79BED4356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8811" y="-215660"/>
            <a:ext cx="3810000" cy="3810000"/>
          </a:xfrm>
          <a:prstGeom prst="rect">
            <a:avLst/>
          </a:prstGeom>
        </p:spPr>
      </p:pic>
      <p:pic>
        <p:nvPicPr>
          <p:cNvPr id="5" name="Graphic 4" descr="Wave Gesture outline">
            <a:extLst>
              <a:ext uri="{FF2B5EF4-FFF2-40B4-BE49-F238E27FC236}">
                <a16:creationId xmlns:a16="http://schemas.microsoft.com/office/drawing/2014/main" id="{DEAED44D-6751-6978-4389-7D1F76E9D6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5164347" y="5229045"/>
            <a:ext cx="2078966" cy="2064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860546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96B24"/>
      </a:accent1>
      <a:accent2>
        <a:srgbClr val="4EA72E"/>
      </a:accent2>
      <a:accent3>
        <a:srgbClr val="156082"/>
      </a:accent3>
      <a:accent4>
        <a:srgbClr val="0F9ED5"/>
      </a:accent4>
      <a:accent5>
        <a:srgbClr val="A02B93"/>
      </a:accent5>
      <a:accent6>
        <a:srgbClr val="E97132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97E0A228-C590-4D20-B05F-A6BF04A0544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</TotalTime>
  <Words>306</Words>
  <Application>Microsoft Office PowerPoint</Application>
  <PresentationFormat>Widescreen</PresentationFormat>
  <Paragraphs>52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26" baseType="lpstr">
      <vt:lpstr>Aptos</vt:lpstr>
      <vt:lpstr>Aptos Display</vt:lpstr>
      <vt:lpstr>Arial</vt:lpstr>
      <vt:lpstr>Arial Nova</vt:lpstr>
      <vt:lpstr>Consolas</vt:lpstr>
      <vt:lpstr>Constantia</vt:lpstr>
      <vt:lpstr>Dreaming Outloud Script Pro</vt:lpstr>
      <vt:lpstr>Helvetica</vt:lpstr>
      <vt:lpstr>Microsoft Sans Serif</vt:lpstr>
      <vt:lpstr>MS Mincho</vt:lpstr>
      <vt:lpstr>Rage Italic</vt:lpstr>
      <vt:lpstr>Segoe Script</vt:lpstr>
      <vt:lpstr>Sitka Heading</vt:lpstr>
      <vt:lpstr>Verdana Pro</vt:lpstr>
      <vt:lpstr>Walbaum Display</vt:lpstr>
      <vt:lpstr>Walbaum Display SemiBold</vt:lpstr>
      <vt:lpstr>Wingdings</vt:lpstr>
      <vt:lpstr>Office Theme</vt:lpstr>
      <vt:lpstr>PowerPoint Presentation</vt:lpstr>
      <vt:lpstr> </vt:lpstr>
      <vt:lpstr>PowerPoint Presentation</vt:lpstr>
      <vt:lpstr>PowerPoint Presentation</vt:lpstr>
      <vt:lpstr>QUIZ</vt:lpstr>
      <vt:lpstr>PowerPoint Presentation</vt:lpstr>
      <vt:lpstr>PowerPoint Presentation</vt:lpstr>
      <vt:lpstr>Thank you for listening! Enjoy the rest of your day!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creator/>
  <cp:lastModifiedBy>Matthew Wickenden</cp:lastModifiedBy>
  <cp:revision>143</cp:revision>
  <dcterms:created xsi:type="dcterms:W3CDTF">2024-09-09T12:59:13Z</dcterms:created>
  <dcterms:modified xsi:type="dcterms:W3CDTF">2024-10-02T07:23:11Z</dcterms:modified>
</cp:coreProperties>
</file>