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5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DE710B-B2D0-43DD-B6FB-73CB49D89F34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AC4301-86D9-4AD8-8533-2CAC74A2AA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577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1200" dirty="0">
                <a:solidFill>
                  <a:schemeClr val="accent5"/>
                </a:solidFill>
              </a:rPr>
              <a:t>Teaching note: Pause briefly after the initial sound of each word to assist students to identify the sounds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8358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1200" dirty="0">
                <a:solidFill>
                  <a:schemeClr val="accent5"/>
                </a:solidFill>
              </a:rPr>
              <a:t>Teaching note: Pause briefly after the initial sound of each word to assist students to identify the sounds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8048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1200" dirty="0">
                <a:solidFill>
                  <a:schemeClr val="accent5"/>
                </a:solidFill>
              </a:rPr>
              <a:t>Teaching note: Pause briefly after the initial sound of each word to assist students to identify the sounds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8405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1200" dirty="0">
                <a:solidFill>
                  <a:schemeClr val="accent5"/>
                </a:solidFill>
              </a:rPr>
              <a:t>Teaching note: Pause briefly after the initial sound of each word to assist students to identify the sounds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0535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88420-EF33-4DA9-980C-D13CDE66DC32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F4CDF-FCDD-4D68-81A0-6AC52780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761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88420-EF33-4DA9-980C-D13CDE66DC32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F4CDF-FCDD-4D68-81A0-6AC52780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0023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88420-EF33-4DA9-980C-D13CDE66DC32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F4CDF-FCDD-4D68-81A0-6AC52780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885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88420-EF33-4DA9-980C-D13CDE66DC32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F4CDF-FCDD-4D68-81A0-6AC52780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932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88420-EF33-4DA9-980C-D13CDE66DC32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F4CDF-FCDD-4D68-81A0-6AC52780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683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88420-EF33-4DA9-980C-D13CDE66DC32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F4CDF-FCDD-4D68-81A0-6AC52780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551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88420-EF33-4DA9-980C-D13CDE66DC32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F4CDF-FCDD-4D68-81A0-6AC52780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2712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88420-EF33-4DA9-980C-D13CDE66DC32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F4CDF-FCDD-4D68-81A0-6AC52780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624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88420-EF33-4DA9-980C-D13CDE66DC32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F4CDF-FCDD-4D68-81A0-6AC52780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804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88420-EF33-4DA9-980C-D13CDE66DC32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F4CDF-FCDD-4D68-81A0-6AC52780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8130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88420-EF33-4DA9-980C-D13CDE66DC32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CF4CDF-FCDD-4D68-81A0-6AC52780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6199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95974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94724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88631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48794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23417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54878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96650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24450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4565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00880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85204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69130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28969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4793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88420-EF33-4DA9-980C-D13CDE66DC32}" type="datetimeFigureOut">
              <a:rPr lang="en-GB" smtClean="0"/>
              <a:t>27/01/2022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CF4CDF-FCDD-4D68-81A0-6AC52780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215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2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2.png"/><Relationship Id="rId4" Type="http://schemas.openxmlformats.org/officeDocument/2006/relationships/image" Target="../media/image16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2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2843" y="951201"/>
            <a:ext cx="2849790" cy="30204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3527" y="951201"/>
            <a:ext cx="2642755" cy="314798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444353" y="4099189"/>
            <a:ext cx="40907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Sassoon Primary" pitchFamily="50" charset="0"/>
              </a:rPr>
              <a:t>Down bear’s back, up and round his </a:t>
            </a:r>
          </a:p>
          <a:p>
            <a:pPr algn="ctr"/>
            <a:r>
              <a:rPr lang="en-GB" dirty="0" smtClean="0">
                <a:latin typeface="Sassoon Primary" pitchFamily="50" charset="0"/>
              </a:rPr>
              <a:t>big tummy.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5627" y="4099188"/>
            <a:ext cx="47396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Sassoon Primary" pitchFamily="50" charset="0"/>
              </a:rPr>
              <a:t>Round the duck’s body, up to its head and </a:t>
            </a:r>
          </a:p>
          <a:p>
            <a:pPr algn="ctr"/>
            <a:r>
              <a:rPr lang="en-GB" dirty="0" smtClean="0">
                <a:latin typeface="Sassoon Primary" pitchFamily="50" charset="0"/>
              </a:rPr>
              <a:t>down to its feet.</a:t>
            </a:r>
            <a:endParaRPr lang="en-GB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97784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Sassoon Primary" pitchFamily="50" charset="0"/>
              </a:rPr>
              <a:t>The </a:t>
            </a:r>
            <a:r>
              <a:rPr lang="en-GB" sz="3600" dirty="0" smtClean="0">
                <a:latin typeface="Sassoon Primary" pitchFamily="50" charset="0"/>
              </a:rPr>
              <a:t>letter </a:t>
            </a:r>
            <a:r>
              <a:rPr lang="en-GB" sz="3600" dirty="0">
                <a:latin typeface="Sassoon Primary" pitchFamily="50" charset="0"/>
              </a:rPr>
              <a:t>d</a:t>
            </a:r>
            <a:r>
              <a:rPr lang="en-GB" sz="3600" dirty="0" smtClean="0">
                <a:latin typeface="Sassoon Primary" pitchFamily="50" charset="0"/>
              </a:rPr>
              <a:t> </a:t>
            </a:r>
            <a:r>
              <a:rPr lang="en-GB" sz="3600" dirty="0">
                <a:latin typeface="Sassoon Primary" pitchFamily="50" charset="0"/>
              </a:rPr>
              <a:t>l</a:t>
            </a:r>
            <a:r>
              <a:rPr lang="en-GB" sz="3600" dirty="0" smtClean="0">
                <a:latin typeface="Sassoon Primary" pitchFamily="50" charset="0"/>
              </a:rPr>
              <a:t>ooks </a:t>
            </a:r>
            <a:r>
              <a:rPr lang="en-GB" sz="3600" dirty="0">
                <a:latin typeface="Sassoon Primary" pitchFamily="50" charset="0"/>
              </a:rPr>
              <a:t>like </a:t>
            </a:r>
            <a:r>
              <a:rPr lang="en-GB" sz="3600" dirty="0" smtClean="0">
                <a:latin typeface="Sassoon Primary" pitchFamily="50" charset="0"/>
              </a:rPr>
              <a:t>this</a:t>
            </a:r>
            <a:r>
              <a:rPr lang="en-GB" sz="3600" dirty="0">
                <a:latin typeface="Sassoon Primary" pitchFamily="50" charset="0"/>
              </a:rPr>
              <a:t>…</a:t>
            </a:r>
          </a:p>
        </p:txBody>
      </p:sp>
      <p:sp>
        <p:nvSpPr>
          <p:cNvPr id="19" name="Title 20">
            <a:extLst>
              <a:ext uri="{FF2B5EF4-FFF2-40B4-BE49-F238E27FC236}">
                <a16:creationId xmlns:a16="http://schemas.microsoft.com/office/drawing/2014/main" id="{85061EDE-9BA0-4E49-A6C7-613B392E41B2}"/>
              </a:ext>
            </a:extLst>
          </p:cNvPr>
          <p:cNvSpPr txBox="1">
            <a:spLocks/>
          </p:cNvSpPr>
          <p:nvPr/>
        </p:nvSpPr>
        <p:spPr>
          <a:xfrm>
            <a:off x="1981199" y="5426253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en-GB" sz="1800" b="0" dirty="0">
                <a:latin typeface="Sassoon Primary" pitchFamily="50" charset="0"/>
              </a:rPr>
              <a:t>Click on the pencil to see the letter formation.</a:t>
            </a:r>
          </a:p>
          <a:p>
            <a:pPr algn="ctr">
              <a:lnSpc>
                <a:spcPct val="120000"/>
              </a:lnSpc>
            </a:pPr>
            <a:r>
              <a:rPr lang="en-GB" sz="1800" b="0" dirty="0">
                <a:latin typeface="Sassoon Primary" pitchFamily="50" charset="0"/>
              </a:rPr>
              <a:t>Can you draw it with your finger?</a:t>
            </a:r>
            <a:endParaRPr lang="en-GB" sz="1800" dirty="0">
              <a:latin typeface="Sassoon Primary" pitchFamily="50" charset="0"/>
            </a:endParaRPr>
          </a:p>
        </p:txBody>
      </p:sp>
      <p:sp>
        <p:nvSpPr>
          <p:cNvPr id="16" name="Letter">
            <a:extLst>
              <a:ext uri="{FF2B5EF4-FFF2-40B4-BE49-F238E27FC236}">
                <a16:creationId xmlns:a16="http://schemas.microsoft.com/office/drawing/2014/main" id="{E727981F-3606-4F26-BEFF-C51FCA0332F7}"/>
              </a:ext>
            </a:extLst>
          </p:cNvPr>
          <p:cNvSpPr txBox="1">
            <a:spLocks/>
          </p:cNvSpPr>
          <p:nvPr/>
        </p:nvSpPr>
        <p:spPr>
          <a:xfrm>
            <a:off x="4355813" y="1595303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d</a:t>
            </a:r>
          </a:p>
        </p:txBody>
      </p:sp>
      <p:sp>
        <p:nvSpPr>
          <p:cNvPr id="17" name="Start">
            <a:extLst>
              <a:ext uri="{FF2B5EF4-FFF2-40B4-BE49-F238E27FC236}">
                <a16:creationId xmlns:a16="http://schemas.microsoft.com/office/drawing/2014/main" id="{C860A3DC-5AD0-4E23-A800-E21DA2FC4502}"/>
              </a:ext>
            </a:extLst>
          </p:cNvPr>
          <p:cNvSpPr/>
          <p:nvPr/>
        </p:nvSpPr>
        <p:spPr>
          <a:xfrm>
            <a:off x="6112506" y="2896641"/>
            <a:ext cx="234067" cy="234067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Finish">
            <a:extLst>
              <a:ext uri="{FF2B5EF4-FFF2-40B4-BE49-F238E27FC236}">
                <a16:creationId xmlns:a16="http://schemas.microsoft.com/office/drawing/2014/main" id="{4519F46A-229F-49D7-8646-BCDD30DAABB9}"/>
              </a:ext>
            </a:extLst>
          </p:cNvPr>
          <p:cNvSpPr/>
          <p:nvPr/>
        </p:nvSpPr>
        <p:spPr>
          <a:xfrm>
            <a:off x="6714072" y="4319050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encil Trigger">
            <a:extLst>
              <a:ext uri="{FF2B5EF4-FFF2-40B4-BE49-F238E27FC236}">
                <a16:creationId xmlns:a16="http://schemas.microsoft.com/office/drawing/2014/main" id="{6FE6F43E-5638-4EB9-B210-5F10CE4D95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562" y="1744456"/>
            <a:ext cx="2616200" cy="256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6648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7 L -2.77778E-7 3.7037E-7 C -0.00243 -0.00115 -0.00486 -0.00208 -0.00711 -0.00347 C -0.0092 -0.00486 -0.01059 -0.0074 -0.01267 -0.00833 C -0.01354 -0.00879 -0.01441 -0.00902 -0.01527 -0.00949 C -0.02309 -0.01389 -0.01527 -0.01018 -0.0217 -0.01319 C -0.03038 -0.01273 -0.03906 -0.01273 -0.04774 -0.0118 C -0.04878 -0.0118 -0.04948 -0.01111 -0.05052 -0.01065 C -0.05173 -0.01018 -0.05295 -0.00995 -0.05416 -0.00949 C -0.05503 -0.00879 -0.05573 -0.00787 -0.05677 -0.00717 C -0.06128 -0.00416 -0.0592 -0.00856 -0.06493 -0.00115 L -0.07031 0.00602 C -0.07118 0.00741 -0.07187 0.0088 -0.07309 0.00973 C -0.07621 0.0125 -0.07882 0.01412 -0.08107 0.01806 C -0.08246 0.02037 -0.08402 0.02269 -0.08472 0.02523 L -0.0901 0.04699 C -0.0934 0.06019 -0.08819 0.04028 -0.09288 0.05417 C -0.09357 0.05648 -0.09409 0.05903 -0.09461 0.06135 C -0.09496 0.0625 -0.09531 0.06366 -0.09548 0.06505 C -0.09583 0.0669 -0.096 0.06898 -0.09652 0.07107 C -0.09687 0.07338 -0.09757 0.0757 -0.09826 0.07824 C -0.09861 0.0794 -0.09895 0.08056 -0.09913 0.08172 L -0.1 0.08658 C -0.10034 0.08982 -0.10086 0.09306 -0.10086 0.0963 C -0.10086 0.11621 -0.10086 0.12547 -0.09913 0.1419 C -0.09895 0.14422 -0.09861 0.14653 -0.09826 0.14908 C -0.09774 0.15301 -0.09687 0.15695 -0.09652 0.16111 C -0.09566 0.16875 -0.096 0.16922 -0.09461 0.17547 C -0.09444 0.17662 -0.09409 0.17778 -0.09375 0.17917 C -0.09323 0.18079 -0.09236 0.18218 -0.09201 0.1838 C -0.09132 0.18611 -0.09114 0.18889 -0.0901 0.19098 C -0.08889 0.19375 -0.08767 0.19653 -0.08559 0.19838 C -0.08489 0.19908 -0.08385 0.19885 -0.08298 0.19954 C -0.08194 0.20023 -0.08107 0.20116 -0.0802 0.20185 C -0.07899 0.20278 -0.07777 0.20348 -0.07656 0.20417 C -0.07257 0.20764 -0.07239 0.20926 -0.06857 0.21019 C -0.06666 0.21088 -0.06493 0.21088 -0.06302 0.21158 C -0.06128 0.21204 -0.05764 0.21389 -0.05764 0.21389 C -0.05173 0.21343 -0.04566 0.21366 -0.03958 0.21273 C -0.03784 0.2125 -0.03611 0.21111 -0.0342 0.21019 L -0.02882 0.20787 C -0.02795 0.20741 -0.02708 0.20695 -0.02621 0.20672 C -0.01701 0.20371 -0.02135 0.20533 -0.01354 0.20185 L -0.01076 0.2007 L -0.00816 0.19954 C -0.00017 0.18889 -0.01024 0.20185 -0.00277 0.19352 C -0.00173 0.19236 -0.00104 0.19098 -2.77778E-7 0.18982 C 0.00087 0.18889 0.00191 0.18843 0.00278 0.1875 C 0.00695 0.18264 0.004 0.18542 0.0073 0.18033 C 0.00799 0.17894 0.00903 0.17801 0.0099 0.17662 C 0.01702 0.16528 0.0073 0.18033 0.01268 0.16945 C 0.01337 0.16806 0.01459 0.16713 0.01528 0.16574 C 0.0224 0.1544 0.01268 0.16945 0.01806 0.15857 C 0.01875 0.15718 0.0198 0.15625 0.02066 0.1551 C 0.02101 0.15394 0.02118 0.15255 0.02171 0.15139 C 0.02223 0.14977 0.02292 0.14838 0.02344 0.14653 C 0.02587 0.13773 0.02257 0.1456 0.02622 0.1382 C 0.02674 0.13473 0.02726 0.13102 0.02796 0.12732 C 0.02848 0.125 0.02934 0.12269 0.02969 0.12014 C 0.03056 0.11389 0.03108 0.10741 0.0316 0.10093 C 0.03282 0.08681 0.03143 0.09306 0.03334 0.08542 C 0.03368 0.02801 0.03421 -0.02916 0.03421 -0.08634 C 0.03421 -0.23889 0.03473 -0.16435 0.03247 -0.14282 C 0.0323 -0.14166 0.03195 -0.14051 0.0316 -0.13912 C 0.03125 -0.13634 0.03108 -0.13356 0.03073 -0.13078 C 0.03039 -0.1287 0.03004 -0.12685 0.02969 -0.12477 C 0.02934 -0.12152 0.02917 -0.11852 0.02882 -0.11527 C 0.02848 -0.08009 0.02848 -0.04467 0.02796 -0.00949 C 0.02796 -0.0074 0.02726 -0.00555 0.02709 -0.00347 C 0.02657 0.00162 0.02657 0.00695 0.02622 0.01204 C 0.0257 0.01713 0.02518 0.01945 0.02431 0.02408 C 0.02396 0.02801 0.02379 0.03218 0.02344 0.03611 C 0.01945 0.0757 0.02344 0.02963 0.02066 0.06135 C 0.02101 0.0801 0.02101 0.09908 0.02171 0.11783 C 0.02171 0.11945 0.0224 0.12107 0.02257 0.12269 C 0.02292 0.12547 0.02309 0.12824 0.02344 0.13102 C 0.02361 0.13264 0.02414 0.13426 0.02431 0.13588 C 0.02657 0.14954 0.02396 0.13496 0.02622 0.14653 C 0.02639 0.14977 0.02674 0.15301 0.02709 0.15625 C 0.02726 0.15857 0.02778 0.16111 0.02796 0.16343 C 0.02952 0.18264 0.02778 0.17199 0.02969 0.18264 C 0.03004 0.18635 0.03021 0.18982 0.03073 0.19352 C 0.03073 0.19468 0.03143 0.19584 0.0316 0.19699 C 0.03195 0.19954 0.03212 0.20185 0.03247 0.20417 C 0.03264 0.20556 0.03316 0.20672 0.03334 0.20787 C 0.03368 0.20949 0.03351 0.21135 0.03421 0.21273 C 0.0349 0.21389 0.03611 0.21412 0.03698 0.21505 C 0.03924 0.2176 0.03959 0.21945 0.04236 0.22107 C 0.04358 0.22176 0.0448 0.22176 0.04601 0.22223 C 0.04688 0.22269 0.04775 0.22315 0.04861 0.22361 C 0.0507 0.22315 0.05452 0.22269 0.05677 0.22107 C 0.05782 0.22037 0.05868 0.21945 0.05955 0.21875 C 0.06007 0.2176 0.06077 0.21644 0.06129 0.21505 C 0.06181 0.21389 0.06181 0.21273 0.06216 0.21158 C 0.0625 0.21065 0.06285 0.20996 0.0632 0.20903 L 0.0632 0.20903 " pathEditMode="relative" ptsTypes="AAAAAAAAAAAAAAAAAAAAAAAAAAAAA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459E-4155-4B2C-BF56-418DDF5B5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200" dirty="0">
                <a:latin typeface="Sassoon Primary" pitchFamily="50" charset="0"/>
                <a:ea typeface="Arial"/>
                <a:cs typeface="Arial"/>
                <a:sym typeface="Arial"/>
              </a:rPr>
              <a:t>Some </a:t>
            </a:r>
            <a:r>
              <a:rPr lang="en-AU" sz="3200" dirty="0" smtClean="0">
                <a:latin typeface="Sassoon Primary" pitchFamily="50" charset="0"/>
                <a:ea typeface="Arial"/>
                <a:cs typeface="Arial"/>
                <a:sym typeface="Arial"/>
              </a:rPr>
              <a:t>things </a:t>
            </a:r>
            <a:r>
              <a:rPr lang="en-AU" sz="3200" dirty="0">
                <a:latin typeface="Sassoon Primary" pitchFamily="50" charset="0"/>
                <a:sym typeface="Arial"/>
              </a:rPr>
              <a:t>t</a:t>
            </a:r>
            <a:r>
              <a:rPr lang="en-AU" sz="3200" dirty="0" smtClean="0">
                <a:latin typeface="Sassoon Primary" pitchFamily="50" charset="0"/>
                <a:ea typeface="Arial"/>
                <a:cs typeface="Arial"/>
                <a:sym typeface="Arial"/>
              </a:rPr>
              <a:t>hat </a:t>
            </a:r>
            <a:r>
              <a:rPr lang="en-AU" sz="3200" dirty="0">
                <a:latin typeface="Sassoon Primary" pitchFamily="50" charset="0"/>
                <a:sym typeface="Arial"/>
              </a:rPr>
              <a:t>s</a:t>
            </a:r>
            <a:r>
              <a:rPr lang="en-AU" sz="3200" dirty="0" smtClean="0">
                <a:latin typeface="Sassoon Primary" pitchFamily="50" charset="0"/>
                <a:ea typeface="Arial"/>
                <a:cs typeface="Arial"/>
                <a:sym typeface="Arial"/>
              </a:rPr>
              <a:t>tart </a:t>
            </a:r>
            <a:r>
              <a:rPr lang="en-AU" sz="3200" dirty="0">
                <a:latin typeface="Sassoon Primary" pitchFamily="50" charset="0"/>
                <a:ea typeface="Arial"/>
                <a:cs typeface="Arial"/>
                <a:sym typeface="Arial"/>
              </a:rPr>
              <a:t>with </a:t>
            </a:r>
            <a:r>
              <a:rPr lang="en-AU" sz="3200" dirty="0" smtClean="0">
                <a:latin typeface="Sassoon Primary" pitchFamily="50" charset="0"/>
                <a:ea typeface="Arial"/>
                <a:cs typeface="Arial"/>
                <a:sym typeface="Arial"/>
              </a:rPr>
              <a:t>d </a:t>
            </a:r>
            <a:r>
              <a:rPr lang="en-AU" sz="3200" dirty="0">
                <a:latin typeface="Sassoon Primary" pitchFamily="50" charset="0"/>
                <a:ea typeface="Arial"/>
                <a:cs typeface="Arial"/>
                <a:sym typeface="Arial"/>
              </a:rPr>
              <a:t>a</a:t>
            </a:r>
            <a:r>
              <a:rPr lang="en-AU" sz="3200" dirty="0" smtClean="0">
                <a:latin typeface="Sassoon Primary" pitchFamily="50" charset="0"/>
                <a:ea typeface="Arial"/>
                <a:cs typeface="Arial"/>
                <a:sym typeface="Arial"/>
              </a:rPr>
              <a:t>re</a:t>
            </a:r>
            <a:r>
              <a:rPr lang="en-AU" sz="3200" dirty="0">
                <a:latin typeface="Sassoon Primary" pitchFamily="50" charset="0"/>
                <a:ea typeface="Arial"/>
                <a:cs typeface="Arial"/>
                <a:sym typeface="Arial"/>
              </a:rPr>
              <a:t>…</a:t>
            </a:r>
            <a:endParaRPr lang="en-GB" sz="3200" dirty="0">
              <a:latin typeface="Sassoon Primary" pitchFamily="50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7650EC-A7B0-4E8A-9DAE-8FBCE64824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" t="12340" r="415" b="17236"/>
          <a:stretch/>
        </p:blipFill>
        <p:spPr>
          <a:xfrm>
            <a:off x="3803759" y="1473197"/>
            <a:ext cx="4565421" cy="45295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32F5F87-590E-4FB5-AFF6-E31900F843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06" t="1047" r="17107" b="1047"/>
          <a:stretch/>
        </p:blipFill>
        <p:spPr>
          <a:xfrm>
            <a:off x="3813290" y="1473196"/>
            <a:ext cx="4565421" cy="45295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3DC7D50-2DD7-44F4-9928-6072292DCA2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64" t="248" r="20136" b="496"/>
          <a:stretch/>
        </p:blipFill>
        <p:spPr>
          <a:xfrm>
            <a:off x="3803758" y="1473194"/>
            <a:ext cx="4574952" cy="4518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244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459E-4155-4B2C-BF56-418DDF5B5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200" dirty="0">
                <a:latin typeface="Sassoon Primary" pitchFamily="50" charset="0"/>
                <a:ea typeface="Arial"/>
                <a:cs typeface="Arial"/>
                <a:sym typeface="Arial"/>
              </a:rPr>
              <a:t>Some </a:t>
            </a:r>
            <a:r>
              <a:rPr lang="en-AU" sz="3200" dirty="0" smtClean="0">
                <a:latin typeface="Sassoon Primary" pitchFamily="50" charset="0"/>
                <a:ea typeface="Arial"/>
                <a:cs typeface="Arial"/>
                <a:sym typeface="Arial"/>
              </a:rPr>
              <a:t>things </a:t>
            </a:r>
            <a:r>
              <a:rPr lang="en-AU" sz="3200" dirty="0">
                <a:latin typeface="Sassoon Primary" pitchFamily="50" charset="0"/>
                <a:sym typeface="Arial"/>
              </a:rPr>
              <a:t>t</a:t>
            </a:r>
            <a:r>
              <a:rPr lang="en-AU" sz="3200" dirty="0" smtClean="0">
                <a:latin typeface="Sassoon Primary" pitchFamily="50" charset="0"/>
                <a:ea typeface="Arial"/>
                <a:cs typeface="Arial"/>
                <a:sym typeface="Arial"/>
              </a:rPr>
              <a:t>hat </a:t>
            </a:r>
            <a:r>
              <a:rPr lang="en-AU" sz="3200" dirty="0">
                <a:latin typeface="Sassoon Primary" pitchFamily="50" charset="0"/>
                <a:sym typeface="Arial"/>
              </a:rPr>
              <a:t>s</a:t>
            </a:r>
            <a:r>
              <a:rPr lang="en-AU" sz="3200" dirty="0" smtClean="0">
                <a:latin typeface="Sassoon Primary" pitchFamily="50" charset="0"/>
                <a:ea typeface="Arial"/>
                <a:cs typeface="Arial"/>
                <a:sym typeface="Arial"/>
              </a:rPr>
              <a:t>tart </a:t>
            </a:r>
            <a:r>
              <a:rPr lang="en-AU" sz="3200" dirty="0">
                <a:latin typeface="Sassoon Primary" pitchFamily="50" charset="0"/>
                <a:ea typeface="Arial"/>
                <a:cs typeface="Arial"/>
                <a:sym typeface="Arial"/>
              </a:rPr>
              <a:t>with </a:t>
            </a:r>
            <a:r>
              <a:rPr lang="en-AU" sz="3200" dirty="0" smtClean="0">
                <a:latin typeface="Sassoon Primary" pitchFamily="50" charset="0"/>
                <a:ea typeface="Arial"/>
                <a:cs typeface="Arial"/>
                <a:sym typeface="Arial"/>
              </a:rPr>
              <a:t>d </a:t>
            </a:r>
            <a:r>
              <a:rPr lang="en-AU" sz="3200" dirty="0">
                <a:latin typeface="Sassoon Primary" pitchFamily="50" charset="0"/>
                <a:ea typeface="Arial"/>
                <a:cs typeface="Arial"/>
                <a:sym typeface="Arial"/>
              </a:rPr>
              <a:t>a</a:t>
            </a:r>
            <a:r>
              <a:rPr lang="en-AU" sz="3200" dirty="0" smtClean="0">
                <a:latin typeface="Sassoon Primary" pitchFamily="50" charset="0"/>
                <a:ea typeface="Arial"/>
                <a:cs typeface="Arial"/>
                <a:sym typeface="Arial"/>
              </a:rPr>
              <a:t>re</a:t>
            </a:r>
            <a:r>
              <a:rPr lang="en-AU" sz="3200" dirty="0">
                <a:latin typeface="Sassoon Primary" pitchFamily="50" charset="0"/>
                <a:ea typeface="Arial"/>
                <a:cs typeface="Arial"/>
                <a:sym typeface="Arial"/>
              </a:rPr>
              <a:t>…</a:t>
            </a:r>
            <a:endParaRPr lang="en-GB" sz="3200" dirty="0">
              <a:latin typeface="Sassoon Primary" pitchFamily="50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7650EC-A7B0-4E8A-9DAE-8FBCE64824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21" r="7694"/>
          <a:stretch/>
        </p:blipFill>
        <p:spPr>
          <a:xfrm>
            <a:off x="3819462" y="1473201"/>
            <a:ext cx="4537483" cy="452957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32F5F87-590E-4FB5-AFF6-E31900F843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2" r="27285"/>
          <a:stretch/>
        </p:blipFill>
        <p:spPr>
          <a:xfrm>
            <a:off x="3819460" y="1473201"/>
            <a:ext cx="4537484" cy="452957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3DC7D50-2DD7-44F4-9928-6072292DCA2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27" r="9389"/>
          <a:stretch/>
        </p:blipFill>
        <p:spPr>
          <a:xfrm>
            <a:off x="3819460" y="1473201"/>
            <a:ext cx="4537485" cy="4529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268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459E-4155-4B2C-BF56-418DDF5B5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D?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A0438D-1672-4861-AEFD-C85C8604F4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18467" y="2467826"/>
            <a:ext cx="4552654" cy="207511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7190648-B9A6-4A93-B79A-9DA2AF81F19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01405" y="1718945"/>
            <a:ext cx="2182802" cy="2979424"/>
          </a:xfrm>
          <a:prstGeom prst="rect">
            <a:avLst/>
          </a:prstGeom>
        </p:spPr>
      </p:pic>
      <p:pic>
        <p:nvPicPr>
          <p:cNvPr id="13" name="Picture 12" descr="A screen shot of a computer&#10;&#10;Description automatically generated">
            <a:extLst>
              <a:ext uri="{FF2B5EF4-FFF2-40B4-BE49-F238E27FC236}">
                <a16:creationId xmlns:a16="http://schemas.microsoft.com/office/drawing/2014/main" id="{92E2DB2C-1FD8-49A6-8268-A2BE285D718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177" y="-125112"/>
            <a:ext cx="9939646" cy="710822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0F09CE5-F783-4018-9950-D9F9CF101EDB}"/>
              </a:ext>
            </a:extLst>
          </p:cNvPr>
          <p:cNvSpPr txBox="1"/>
          <p:nvPr/>
        </p:nvSpPr>
        <p:spPr>
          <a:xfrm>
            <a:off x="3798191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0340051-F162-4A80-A91D-9DE2EBDE8414}"/>
              </a:ext>
            </a:extLst>
          </p:cNvPr>
          <p:cNvSpPr txBox="1"/>
          <p:nvPr/>
        </p:nvSpPr>
        <p:spPr>
          <a:xfrm>
            <a:off x="3283700" y="1858488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2375738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9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459E-4155-4B2C-BF56-418DDF5B5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D?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190648-B9A6-4A93-B79A-9DA2AF81F1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45598" y="1802229"/>
            <a:ext cx="2048114" cy="367871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D61A3CF-BC1D-4D61-A80E-D3282F3843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94592" y="1870909"/>
            <a:ext cx="2341334" cy="3610036"/>
          </a:xfrm>
          <a:prstGeom prst="rect">
            <a:avLst/>
          </a:prstGeom>
        </p:spPr>
      </p:pic>
      <p:pic>
        <p:nvPicPr>
          <p:cNvPr id="13" name="Picture 12" descr="A screen shot of a computer&#10;&#10;Description automatically generated">
            <a:extLst>
              <a:ext uri="{FF2B5EF4-FFF2-40B4-BE49-F238E27FC236}">
                <a16:creationId xmlns:a16="http://schemas.microsoft.com/office/drawing/2014/main" id="{92E2DB2C-1FD8-49A6-8268-A2BE285D718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177" y="-125112"/>
            <a:ext cx="9939646" cy="710822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0F09CE5-F783-4018-9950-D9F9CF101EDB}"/>
              </a:ext>
            </a:extLst>
          </p:cNvPr>
          <p:cNvSpPr txBox="1"/>
          <p:nvPr/>
        </p:nvSpPr>
        <p:spPr>
          <a:xfrm>
            <a:off x="3798191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0340051-F162-4A80-A91D-9DE2EBDE8414}"/>
              </a:ext>
            </a:extLst>
          </p:cNvPr>
          <p:cNvSpPr txBox="1"/>
          <p:nvPr/>
        </p:nvSpPr>
        <p:spPr>
          <a:xfrm>
            <a:off x="3283700" y="1858488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1380893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459E-4155-4B2C-BF56-418DDF5B5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D?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A0438D-1672-4861-AEFD-C85C8604F4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39377" y="1875474"/>
            <a:ext cx="3175118" cy="310705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7190648-B9A6-4A93-B79A-9DA2AF81F19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45090" y="1915701"/>
            <a:ext cx="2987095" cy="3166628"/>
          </a:xfrm>
          <a:prstGeom prst="rect">
            <a:avLst/>
          </a:prstGeom>
        </p:spPr>
      </p:pic>
      <p:pic>
        <p:nvPicPr>
          <p:cNvPr id="13" name="Picture 12" descr="A screen shot of a computer&#10;&#10;Description automatically generated">
            <a:extLst>
              <a:ext uri="{FF2B5EF4-FFF2-40B4-BE49-F238E27FC236}">
                <a16:creationId xmlns:a16="http://schemas.microsoft.com/office/drawing/2014/main" id="{92E2DB2C-1FD8-49A6-8268-A2BE285D718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177" y="-125112"/>
            <a:ext cx="9939646" cy="710822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0F09CE5-F783-4018-9950-D9F9CF101EDB}"/>
              </a:ext>
            </a:extLst>
          </p:cNvPr>
          <p:cNvSpPr txBox="1"/>
          <p:nvPr/>
        </p:nvSpPr>
        <p:spPr>
          <a:xfrm>
            <a:off x="3798191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0340051-F162-4A80-A91D-9DE2EBDE8414}"/>
              </a:ext>
            </a:extLst>
          </p:cNvPr>
          <p:cNvSpPr txBox="1"/>
          <p:nvPr/>
        </p:nvSpPr>
        <p:spPr>
          <a:xfrm>
            <a:off x="3283700" y="1858488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1407231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9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459E-4155-4B2C-BF56-418DDF5B5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D?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A0438D-1672-4861-AEFD-C85C8604F4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6466" y="1883714"/>
            <a:ext cx="2369024" cy="33759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7190648-B9A6-4A93-B79A-9DA2AF81F19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76444" y="1986597"/>
            <a:ext cx="2099090" cy="3085392"/>
          </a:xfrm>
          <a:prstGeom prst="rect">
            <a:avLst/>
          </a:prstGeom>
        </p:spPr>
      </p:pic>
      <p:pic>
        <p:nvPicPr>
          <p:cNvPr id="13" name="Picture 12" descr="A screen shot of a computer&#10;&#10;Description automatically generated">
            <a:extLst>
              <a:ext uri="{FF2B5EF4-FFF2-40B4-BE49-F238E27FC236}">
                <a16:creationId xmlns:a16="http://schemas.microsoft.com/office/drawing/2014/main" id="{92E2DB2C-1FD8-49A6-8268-A2BE285D718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177" y="-125112"/>
            <a:ext cx="9939646" cy="710822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0F09CE5-F783-4018-9950-D9F9CF101EDB}"/>
              </a:ext>
            </a:extLst>
          </p:cNvPr>
          <p:cNvSpPr txBox="1"/>
          <p:nvPr/>
        </p:nvSpPr>
        <p:spPr>
          <a:xfrm>
            <a:off x="3798191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0340051-F162-4A80-A91D-9DE2EBDE8414}"/>
              </a:ext>
            </a:extLst>
          </p:cNvPr>
          <p:cNvSpPr txBox="1"/>
          <p:nvPr/>
        </p:nvSpPr>
        <p:spPr>
          <a:xfrm>
            <a:off x="3283700" y="1858488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1017846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9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5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Letter B Looks like This…</a:t>
            </a:r>
          </a:p>
        </p:txBody>
      </p:sp>
      <p:sp>
        <p:nvSpPr>
          <p:cNvPr id="19" name="Title 20">
            <a:extLst>
              <a:ext uri="{FF2B5EF4-FFF2-40B4-BE49-F238E27FC236}">
                <a16:creationId xmlns:a16="http://schemas.microsoft.com/office/drawing/2014/main" id="{85061EDE-9BA0-4E49-A6C7-613B392E41B2}"/>
              </a:ext>
            </a:extLst>
          </p:cNvPr>
          <p:cNvSpPr txBox="1">
            <a:spLocks/>
          </p:cNvSpPr>
          <p:nvPr/>
        </p:nvSpPr>
        <p:spPr>
          <a:xfrm>
            <a:off x="1981199" y="5426253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en-GB" sz="1800" b="0" dirty="0"/>
              <a:t>Click on the pencil to see the letter formation.</a:t>
            </a:r>
          </a:p>
          <a:p>
            <a:pPr algn="ctr">
              <a:lnSpc>
                <a:spcPct val="120000"/>
              </a:lnSpc>
            </a:pPr>
            <a:r>
              <a:rPr lang="en-GB" sz="1800" b="0" dirty="0"/>
              <a:t>Can you draw it with your finger?</a:t>
            </a:r>
            <a:endParaRPr lang="en-GB" sz="1800" dirty="0">
              <a:latin typeface="+mn-lt"/>
            </a:endParaRPr>
          </a:p>
        </p:txBody>
      </p:sp>
      <p:sp>
        <p:nvSpPr>
          <p:cNvPr id="8" name="Letter">
            <a:extLst>
              <a:ext uri="{FF2B5EF4-FFF2-40B4-BE49-F238E27FC236}">
                <a16:creationId xmlns:a16="http://schemas.microsoft.com/office/drawing/2014/main" id="{891C1D8E-FDF4-4B0E-9D33-E244F34590C9}"/>
              </a:ext>
            </a:extLst>
          </p:cNvPr>
          <p:cNvSpPr txBox="1">
            <a:spLocks/>
          </p:cNvSpPr>
          <p:nvPr/>
        </p:nvSpPr>
        <p:spPr>
          <a:xfrm>
            <a:off x="6079859" y="2119152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b</a:t>
            </a:r>
          </a:p>
        </p:txBody>
      </p:sp>
      <p:sp>
        <p:nvSpPr>
          <p:cNvPr id="9" name="Start">
            <a:extLst>
              <a:ext uri="{FF2B5EF4-FFF2-40B4-BE49-F238E27FC236}">
                <a16:creationId xmlns:a16="http://schemas.microsoft.com/office/drawing/2014/main" id="{6C7A7B68-DB36-46C2-8020-2E6BE2501134}"/>
              </a:ext>
            </a:extLst>
          </p:cNvPr>
          <p:cNvSpPr/>
          <p:nvPr/>
        </p:nvSpPr>
        <p:spPr>
          <a:xfrm>
            <a:off x="7113357" y="2414095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>
            <a:extLst>
              <a:ext uri="{FF2B5EF4-FFF2-40B4-BE49-F238E27FC236}">
                <a16:creationId xmlns:a16="http://schemas.microsoft.com/office/drawing/2014/main" id="{1E56704F-F23F-4846-A6CC-41A5E2B4A058}"/>
              </a:ext>
            </a:extLst>
          </p:cNvPr>
          <p:cNvSpPr/>
          <p:nvPr/>
        </p:nvSpPr>
        <p:spPr>
          <a:xfrm>
            <a:off x="7084345" y="4684938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encil">
            <a:extLst>
              <a:ext uri="{FF2B5EF4-FFF2-40B4-BE49-F238E27FC236}">
                <a16:creationId xmlns:a16="http://schemas.microsoft.com/office/drawing/2014/main" id="{562B0679-C3D6-4BE4-B515-8314C65DE8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192" y="1305636"/>
            <a:ext cx="1291904" cy="1287878"/>
          </a:xfrm>
          <a:prstGeom prst="rect">
            <a:avLst/>
          </a:prstGeom>
        </p:spPr>
      </p:pic>
      <p:sp>
        <p:nvSpPr>
          <p:cNvPr id="12" name="Letter">
            <a:extLst>
              <a:ext uri="{FF2B5EF4-FFF2-40B4-BE49-F238E27FC236}">
                <a16:creationId xmlns:a16="http://schemas.microsoft.com/office/drawing/2014/main" id="{09442E1C-C6FE-46EA-AD72-D844B04BA1D8}"/>
              </a:ext>
            </a:extLst>
          </p:cNvPr>
          <p:cNvSpPr txBox="1">
            <a:spLocks/>
          </p:cNvSpPr>
          <p:nvPr/>
        </p:nvSpPr>
        <p:spPr>
          <a:xfrm>
            <a:off x="2784133" y="1964158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B</a:t>
            </a:r>
          </a:p>
        </p:txBody>
      </p:sp>
      <p:sp>
        <p:nvSpPr>
          <p:cNvPr id="13" name="Start">
            <a:extLst>
              <a:ext uri="{FF2B5EF4-FFF2-40B4-BE49-F238E27FC236}">
                <a16:creationId xmlns:a16="http://schemas.microsoft.com/office/drawing/2014/main" id="{7B3468AA-DCD8-4884-88BC-A967823413A1}"/>
              </a:ext>
            </a:extLst>
          </p:cNvPr>
          <p:cNvSpPr/>
          <p:nvPr/>
        </p:nvSpPr>
        <p:spPr>
          <a:xfrm>
            <a:off x="3777147" y="2395851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Finish">
            <a:extLst>
              <a:ext uri="{FF2B5EF4-FFF2-40B4-BE49-F238E27FC236}">
                <a16:creationId xmlns:a16="http://schemas.microsoft.com/office/drawing/2014/main" id="{1FD4D33E-E93A-46CC-8659-C02D2FA1C913}"/>
              </a:ext>
            </a:extLst>
          </p:cNvPr>
          <p:cNvSpPr/>
          <p:nvPr/>
        </p:nvSpPr>
        <p:spPr>
          <a:xfrm>
            <a:off x="3732733" y="4534312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encil">
            <a:extLst>
              <a:ext uri="{FF2B5EF4-FFF2-40B4-BE49-F238E27FC236}">
                <a16:creationId xmlns:a16="http://schemas.microsoft.com/office/drawing/2014/main" id="{6BECF767-4012-4E72-A05B-5602AA591B7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8568" y="1262712"/>
            <a:ext cx="1291904" cy="1287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645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7.03704E-6 L -0.00834 0.34027 L 0.00729 0.19305 L 0.03958 0.15277 C 0.04236 0.15092 0.04496 0.14884 0.04791 0.14722 C 0.04878 0.14652 0.05 0.14629 0.05104 0.14583 C 0.05243 0.1449 0.05364 0.14374 0.0552 0.14305 C 0.05711 0.14189 0.05937 0.1412 0.06145 0.14027 L 0.06458 0.13888 C 0.07083 0.13935 0.07708 0.13935 0.08333 0.14027 C 0.08437 0.14027 0.08524 0.1412 0.08645 0.14166 C 0.08802 0.14212 0.08993 0.14259 0.09166 0.14305 C 0.09305 0.14398 0.09427 0.1449 0.09583 0.14583 C 0.0967 0.14629 0.09791 0.14652 0.09895 0.14722 C 0.10086 0.14814 0.10434 0.15069 0.10625 0.15277 C 0.10763 0.15439 0.10902 0.15648 0.11041 0.15833 C 0.11076 0.16064 0.11076 0.16296 0.11145 0.16527 C 0.1118 0.16712 0.11284 0.16874 0.11354 0.17083 C 0.11388 0.17199 0.11423 0.17361 0.11458 0.17499 C 0.11493 0.17962 0.1151 0.18425 0.11562 0.18888 C 0.11579 0.19074 0.11666 0.19236 0.11666 0.19444 C 0.11666 0.21944 0.11614 0.24444 0.11562 0.26944 C 0.11545 0.27361 0.11423 0.28773 0.11354 0.29305 C 0.11284 0.29722 0.11145 0.30694 0.11041 0.31249 C 0.11006 0.31388 0.10972 0.31527 0.10937 0.31666 C 0.10868 0.31805 0.10763 0.31921 0.10729 0.32083 C 0.10625 0.32337 0.10642 0.32661 0.1052 0.32916 C 0.10451 0.33055 0.10364 0.33171 0.10312 0.33333 C 0.1026 0.33449 0.1026 0.33634 0.10208 0.33749 C 0.10052 0.33981 0.09774 0.34074 0.09583 0.34166 C 0.09479 0.34305 0.09392 0.34467 0.0927 0.34583 C 0.09166 0.34652 0.09045 0.34652 0.08958 0.34722 C 0.08836 0.34791 0.0875 0.34907 0.08645 0.34999 C 0.08541 0.35046 0.0842 0.35069 0.08333 0.35138 C 0.08211 0.35208 0.08142 0.3537 0.0802 0.35416 C 0.07673 0.35509 0.07326 0.35509 0.06979 0.35555 C 0.06354 0.35486 0.04947 0.3537 0.0427 0.35277 C 0.04079 0.35231 0.03923 0.35161 0.0375 0.35138 C 0.03368 0.35069 0.02986 0.35046 0.02604 0.34999 C 0.02048 0.34745 0.02378 0.3493 0.01666 0.34305 C 0.01562 0.34212 0.01458 0.34074 0.01354 0.34027 C 0.00555 0.33657 0.01527 0.34143 0.00729 0.33611 C 0.00572 0.33495 0.00121 0.33356 3.61111E-6 0.33333 L -0.00625 0.32777 L -0.00625 0.32777 " pathEditMode="relative" ptsTypes="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07407E-6 L -0.00538 0.32292 L 0.01111 0.00487 L 0.10643 0.00348 L 0.11563 0.01204 C 0.1165 0.01297 0.11841 0.01459 0.11841 0.01482 C 0.11927 0.01806 0.11927 0.01899 0.12118 0.02199 C 0.12275 0.02454 0.12657 0.02917 0.12657 0.0294 C 0.1283 0.04028 0.12657 0.03033 0.12934 0.0426 C 0.13282 0.05811 0.12813 0.03889 0.13125 0.05116 C 0.13073 0.05996 0.13073 0.07153 0.12934 0.08056 C 0.12917 0.08195 0.12882 0.08311 0.12848 0.08426 C 0.12639 0.10301 0.12917 0.08588 0.1257 0.09653 C 0.12327 0.10371 0.12483 0.1051 0.12014 0.11112 L 0.11476 0.11852 C 0.11233 0.12778 0.11545 0.11644 0.11198 0.12593 C 0.11146 0.12709 0.11164 0.12848 0.11094 0.12963 C 0.10955 0.13241 0.10747 0.1338 0.10556 0.13565 C 0.10486 0.13681 0.10417 0.13797 0.10365 0.13936 C 0.1033 0.14051 0.10278 0.14306 0.10278 0.14329 L 0.01198 0.15533 L 0.10556 0.15162 L 0.13854 0.18588 C 0.14289 0.19375 0.14323 0.19306 0.14497 0.20162 L 0.14688 0.21158 C 0.14653 0.22987 0.14636 0.24815 0.14584 0.26644 C 0.14584 0.26899 0.14532 0.27153 0.14497 0.27385 C 0.14445 0.27639 0.14358 0.2794 0.14219 0.28125 C 0.1415 0.28218 0.14045 0.28287 0.13941 0.28357 C 0.13525 0.29213 0.13768 0.28936 0.13299 0.29352 C 0.13247 0.29468 0.13195 0.29607 0.13125 0.29723 C 0.12674 0.30232 0.12535 0.30209 0.12014 0.3044 C 0.11927 0.30487 0.11841 0.30556 0.11736 0.30579 L 0.10452 0.30695 C 0.10278 0.30764 0.1007 0.30787 0.09914 0.30926 L 0.09636 0.31181 L -0.00277 0.31783 " pathEditMode="relative" rAng="0" ptsTypes="AAAAAAAAAAAAAAAAAAAAAAAAAAAAAAAAAAAAA">
                                      <p:cBhvr>
                                        <p:cTn id="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66" y="1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459E-4155-4B2C-BF56-418DDF5B5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200" dirty="0">
                <a:latin typeface="+mn-lt"/>
                <a:ea typeface="Arial"/>
                <a:cs typeface="Arial"/>
                <a:sym typeface="Arial"/>
              </a:rPr>
              <a:t>Some Things </a:t>
            </a:r>
            <a:r>
              <a:rPr lang="en-AU" sz="3200" dirty="0">
                <a:latin typeface="+mn-lt"/>
              </a:rPr>
              <a:t>T</a:t>
            </a:r>
            <a:r>
              <a:rPr lang="en-AU" sz="3200" dirty="0">
                <a:latin typeface="+mn-lt"/>
                <a:ea typeface="Arial"/>
                <a:cs typeface="Arial"/>
                <a:sym typeface="Arial"/>
              </a:rPr>
              <a:t>hat </a:t>
            </a:r>
            <a:r>
              <a:rPr lang="en-AU" sz="3200" dirty="0">
                <a:latin typeface="+mn-lt"/>
              </a:rPr>
              <a:t>S</a:t>
            </a:r>
            <a:r>
              <a:rPr lang="en-AU" sz="3200" dirty="0">
                <a:latin typeface="+mn-lt"/>
                <a:ea typeface="Arial"/>
                <a:cs typeface="Arial"/>
                <a:sym typeface="Arial"/>
              </a:rPr>
              <a:t>tart with B Are…</a:t>
            </a:r>
            <a:endParaRPr lang="en-GB" sz="3200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7650EC-A7B0-4E8A-9DAE-8FBCE64824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21" t="509" r="24662" b="511"/>
          <a:stretch/>
        </p:blipFill>
        <p:spPr>
          <a:xfrm>
            <a:off x="3813285" y="1473188"/>
            <a:ext cx="4574956" cy="45295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32F5F87-590E-4FB5-AFF6-E31900F843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52" r="3114"/>
          <a:stretch/>
        </p:blipFill>
        <p:spPr>
          <a:xfrm>
            <a:off x="3813285" y="1473187"/>
            <a:ext cx="4574956" cy="452960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3DC7D50-2DD7-44F4-9928-6072292DCA2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03" r="16262"/>
          <a:stretch/>
        </p:blipFill>
        <p:spPr>
          <a:xfrm>
            <a:off x="3813285" y="1473186"/>
            <a:ext cx="4574956" cy="4529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052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459E-4155-4B2C-BF56-418DDF5B5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3200" dirty="0">
                <a:ea typeface="Arial"/>
                <a:cs typeface="Arial"/>
                <a:sym typeface="Arial"/>
              </a:rPr>
              <a:t>Some Things </a:t>
            </a:r>
            <a:r>
              <a:rPr lang="en-AU" sz="3200" dirty="0"/>
              <a:t>T</a:t>
            </a:r>
            <a:r>
              <a:rPr lang="en-AU" sz="3200" dirty="0">
                <a:ea typeface="Arial"/>
                <a:cs typeface="Arial"/>
                <a:sym typeface="Arial"/>
              </a:rPr>
              <a:t>hat </a:t>
            </a:r>
            <a:r>
              <a:rPr lang="en-AU" sz="3200" dirty="0"/>
              <a:t>S</a:t>
            </a:r>
            <a:r>
              <a:rPr lang="en-AU" sz="3200" dirty="0">
                <a:ea typeface="Arial"/>
                <a:cs typeface="Arial"/>
                <a:sym typeface="Arial"/>
              </a:rPr>
              <a:t>tart with B Are…</a:t>
            </a:r>
            <a:endParaRPr lang="en-GB" sz="3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7650EC-A7B0-4E8A-9DAE-8FBCE64824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89" r="21601"/>
          <a:stretch/>
        </p:blipFill>
        <p:spPr>
          <a:xfrm>
            <a:off x="3819462" y="1472065"/>
            <a:ext cx="4537484" cy="45318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32F5F87-590E-4FB5-AFF6-E31900F843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64" b="16780"/>
          <a:stretch/>
        </p:blipFill>
        <p:spPr>
          <a:xfrm>
            <a:off x="3819462" y="1472065"/>
            <a:ext cx="4537484" cy="45307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3DC7D50-2DD7-44F4-9928-6072292DCA2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97" b="23337"/>
          <a:stretch/>
        </p:blipFill>
        <p:spPr>
          <a:xfrm>
            <a:off x="3819462" y="1470928"/>
            <a:ext cx="4537484" cy="4530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609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459E-4155-4B2C-BF56-418DDF5B5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B?</a:t>
            </a:r>
            <a:endParaRPr lang="en-GB" dirty="0"/>
          </a:p>
        </p:txBody>
      </p:sp>
      <p:sp>
        <p:nvSpPr>
          <p:cNvPr id="6" name="Title 20">
            <a:extLst>
              <a:ext uri="{FF2B5EF4-FFF2-40B4-BE49-F238E27FC236}">
                <a16:creationId xmlns:a16="http://schemas.microsoft.com/office/drawing/2014/main" id="{6669ECA2-D759-496A-A691-0886F4FE0B0B}"/>
              </a:ext>
            </a:extLst>
          </p:cNvPr>
          <p:cNvSpPr txBox="1">
            <a:spLocks/>
          </p:cNvSpPr>
          <p:nvPr/>
        </p:nvSpPr>
        <p:spPr>
          <a:xfrm>
            <a:off x="1715981" y="5692163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AU" sz="1200" dirty="0">
                <a:solidFill>
                  <a:schemeClr val="accent5"/>
                </a:solidFill>
              </a:rPr>
              <a:t>Teaching note: Pause briefly after the initial sound of each word to assist students to identify the sounds.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A0438D-1672-4861-AEFD-C85C8604F4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61236" y="2358583"/>
            <a:ext cx="3581656" cy="200293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7190648-B9A6-4A93-B79A-9DA2AF81F1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13711" y="1788965"/>
            <a:ext cx="2028744" cy="3142165"/>
          </a:xfrm>
          <a:prstGeom prst="rect">
            <a:avLst/>
          </a:prstGeom>
        </p:spPr>
      </p:pic>
      <p:pic>
        <p:nvPicPr>
          <p:cNvPr id="13" name="Picture 12" descr="A screen shot of a computer&#10;&#10;Description automatically generated">
            <a:extLst>
              <a:ext uri="{FF2B5EF4-FFF2-40B4-BE49-F238E27FC236}">
                <a16:creationId xmlns:a16="http://schemas.microsoft.com/office/drawing/2014/main" id="{92E2DB2C-1FD8-49A6-8268-A2BE285D71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177" y="-125112"/>
            <a:ext cx="9939646" cy="710822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0F09CE5-F783-4018-9950-D9F9CF101EDB}"/>
              </a:ext>
            </a:extLst>
          </p:cNvPr>
          <p:cNvSpPr txBox="1"/>
          <p:nvPr/>
        </p:nvSpPr>
        <p:spPr>
          <a:xfrm>
            <a:off x="3798191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0340051-F162-4A80-A91D-9DE2EBDE8414}"/>
              </a:ext>
            </a:extLst>
          </p:cNvPr>
          <p:cNvSpPr txBox="1"/>
          <p:nvPr/>
        </p:nvSpPr>
        <p:spPr>
          <a:xfrm>
            <a:off x="3283700" y="1858488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3701865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9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5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459E-4155-4B2C-BF56-418DDF5B5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B?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190648-B9A6-4A93-B79A-9DA2AF81F19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92807" y="2077517"/>
            <a:ext cx="2080676" cy="272846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D61A3CF-BC1D-4D61-A80E-D3282F3843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52759" y="2267400"/>
            <a:ext cx="2328134" cy="2323200"/>
          </a:xfrm>
          <a:prstGeom prst="rect">
            <a:avLst/>
          </a:prstGeom>
        </p:spPr>
      </p:pic>
      <p:sp>
        <p:nvSpPr>
          <p:cNvPr id="10" name="Title 20">
            <a:extLst>
              <a:ext uri="{FF2B5EF4-FFF2-40B4-BE49-F238E27FC236}">
                <a16:creationId xmlns:a16="http://schemas.microsoft.com/office/drawing/2014/main" id="{122F69AD-1AAD-4CFB-90B4-784A0DE56F25}"/>
              </a:ext>
            </a:extLst>
          </p:cNvPr>
          <p:cNvSpPr txBox="1">
            <a:spLocks/>
          </p:cNvSpPr>
          <p:nvPr/>
        </p:nvSpPr>
        <p:spPr>
          <a:xfrm>
            <a:off x="1715981" y="5692163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AU" sz="1200" dirty="0">
                <a:solidFill>
                  <a:schemeClr val="accent5"/>
                </a:solidFill>
              </a:rPr>
              <a:t>Teaching note: Pause briefly after the initial sound of each word to assist students to identify the sounds.  </a:t>
            </a:r>
          </a:p>
        </p:txBody>
      </p:sp>
      <p:pic>
        <p:nvPicPr>
          <p:cNvPr id="13" name="Picture 12" descr="A screen shot of a computer&#10;&#10;Description automatically generated">
            <a:extLst>
              <a:ext uri="{FF2B5EF4-FFF2-40B4-BE49-F238E27FC236}">
                <a16:creationId xmlns:a16="http://schemas.microsoft.com/office/drawing/2014/main" id="{92E2DB2C-1FD8-49A6-8268-A2BE285D71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177" y="-125112"/>
            <a:ext cx="9939646" cy="710822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0F09CE5-F783-4018-9950-D9F9CF101EDB}"/>
              </a:ext>
            </a:extLst>
          </p:cNvPr>
          <p:cNvSpPr txBox="1"/>
          <p:nvPr/>
        </p:nvSpPr>
        <p:spPr>
          <a:xfrm>
            <a:off x="3798191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0340051-F162-4A80-A91D-9DE2EBDE8414}"/>
              </a:ext>
            </a:extLst>
          </p:cNvPr>
          <p:cNvSpPr txBox="1"/>
          <p:nvPr/>
        </p:nvSpPr>
        <p:spPr>
          <a:xfrm>
            <a:off x="3283700" y="1858488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1048819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5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459E-4155-4B2C-BF56-418DDF5B5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B?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A0438D-1672-4861-AEFD-C85C8604F4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64685" y="1998786"/>
            <a:ext cx="3075134" cy="28604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7190648-B9A6-4A93-B79A-9DA2AF81F1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37739" y="2727041"/>
            <a:ext cx="3040040" cy="1543946"/>
          </a:xfrm>
          <a:prstGeom prst="rect">
            <a:avLst/>
          </a:prstGeom>
        </p:spPr>
      </p:pic>
      <p:sp>
        <p:nvSpPr>
          <p:cNvPr id="9" name="Title 20">
            <a:extLst>
              <a:ext uri="{FF2B5EF4-FFF2-40B4-BE49-F238E27FC236}">
                <a16:creationId xmlns:a16="http://schemas.microsoft.com/office/drawing/2014/main" id="{6D71FBB7-2154-48C4-98B6-CF2148769D72}"/>
              </a:ext>
            </a:extLst>
          </p:cNvPr>
          <p:cNvSpPr txBox="1">
            <a:spLocks/>
          </p:cNvSpPr>
          <p:nvPr/>
        </p:nvSpPr>
        <p:spPr>
          <a:xfrm>
            <a:off x="1715981" y="5692163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AU" sz="1200" dirty="0">
                <a:solidFill>
                  <a:schemeClr val="accent5"/>
                </a:solidFill>
              </a:rPr>
              <a:t>Teaching note: Pause briefly after the initial sound of each word to assist students to identify the sounds.  </a:t>
            </a:r>
          </a:p>
        </p:txBody>
      </p:sp>
      <p:pic>
        <p:nvPicPr>
          <p:cNvPr id="13" name="Picture 12" descr="A screen shot of a computer&#10;&#10;Description automatically generated">
            <a:extLst>
              <a:ext uri="{FF2B5EF4-FFF2-40B4-BE49-F238E27FC236}">
                <a16:creationId xmlns:a16="http://schemas.microsoft.com/office/drawing/2014/main" id="{92E2DB2C-1FD8-49A6-8268-A2BE285D71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177" y="-125112"/>
            <a:ext cx="9939646" cy="710822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0F09CE5-F783-4018-9950-D9F9CF101EDB}"/>
              </a:ext>
            </a:extLst>
          </p:cNvPr>
          <p:cNvSpPr txBox="1"/>
          <p:nvPr/>
        </p:nvSpPr>
        <p:spPr>
          <a:xfrm>
            <a:off x="3798191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0340051-F162-4A80-A91D-9DE2EBDE8414}"/>
              </a:ext>
            </a:extLst>
          </p:cNvPr>
          <p:cNvSpPr txBox="1"/>
          <p:nvPr/>
        </p:nvSpPr>
        <p:spPr>
          <a:xfrm>
            <a:off x="3283700" y="1858488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1611144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9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5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459E-4155-4B2C-BF56-418DDF5B5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B?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A0438D-1672-4861-AEFD-C85C8604F4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78836" y="2066431"/>
            <a:ext cx="3253849" cy="27251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7190648-B9A6-4A93-B79A-9DA2AF81F1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82370" y="2303454"/>
            <a:ext cx="3242630" cy="2201214"/>
          </a:xfrm>
          <a:prstGeom prst="rect">
            <a:avLst/>
          </a:prstGeom>
        </p:spPr>
      </p:pic>
      <p:sp>
        <p:nvSpPr>
          <p:cNvPr id="9" name="Title 20">
            <a:extLst>
              <a:ext uri="{FF2B5EF4-FFF2-40B4-BE49-F238E27FC236}">
                <a16:creationId xmlns:a16="http://schemas.microsoft.com/office/drawing/2014/main" id="{C3B65A2C-48AD-4186-B2A9-85946A9A2849}"/>
              </a:ext>
            </a:extLst>
          </p:cNvPr>
          <p:cNvSpPr txBox="1">
            <a:spLocks/>
          </p:cNvSpPr>
          <p:nvPr/>
        </p:nvSpPr>
        <p:spPr>
          <a:xfrm>
            <a:off x="1715981" y="5692163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AU" sz="1200" dirty="0">
                <a:solidFill>
                  <a:schemeClr val="accent5"/>
                </a:solidFill>
              </a:rPr>
              <a:t>Teaching note: Pause briefly after the initial sound of each word to assist students to identify the sounds.  </a:t>
            </a:r>
          </a:p>
        </p:txBody>
      </p:sp>
      <p:pic>
        <p:nvPicPr>
          <p:cNvPr id="13" name="Picture 12" descr="A screen shot of a computer&#10;&#10;Description automatically generated">
            <a:extLst>
              <a:ext uri="{FF2B5EF4-FFF2-40B4-BE49-F238E27FC236}">
                <a16:creationId xmlns:a16="http://schemas.microsoft.com/office/drawing/2014/main" id="{92E2DB2C-1FD8-49A6-8268-A2BE285D71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177" y="-125112"/>
            <a:ext cx="9939646" cy="710822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0F09CE5-F783-4018-9950-D9F9CF101EDB}"/>
              </a:ext>
            </a:extLst>
          </p:cNvPr>
          <p:cNvSpPr txBox="1"/>
          <p:nvPr/>
        </p:nvSpPr>
        <p:spPr>
          <a:xfrm>
            <a:off x="3798191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0340051-F162-4A80-A91D-9DE2EBDE8414}"/>
              </a:ext>
            </a:extLst>
          </p:cNvPr>
          <p:cNvSpPr txBox="1"/>
          <p:nvPr/>
        </p:nvSpPr>
        <p:spPr>
          <a:xfrm>
            <a:off x="3283700" y="1858488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1751086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9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5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6546" y="655782"/>
            <a:ext cx="1125567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dirty="0" smtClean="0">
                <a:latin typeface="Sassoon Primary" pitchFamily="50" charset="0"/>
              </a:rPr>
              <a:t>Have a go at the worksheets</a:t>
            </a:r>
          </a:p>
          <a:p>
            <a:r>
              <a:rPr lang="en-GB" sz="5000" dirty="0">
                <a:latin typeface="Sassoon Primary" pitchFamily="50" charset="0"/>
              </a:rPr>
              <a:t>a</a:t>
            </a:r>
            <a:r>
              <a:rPr lang="en-GB" sz="5000" dirty="0" smtClean="0">
                <a:latin typeface="Sassoon Primary" pitchFamily="50" charset="0"/>
              </a:rPr>
              <a:t>nd games.  Can you challenge </a:t>
            </a:r>
          </a:p>
          <a:p>
            <a:r>
              <a:rPr lang="en-GB" sz="5000" dirty="0">
                <a:latin typeface="Sassoon Primary" pitchFamily="50" charset="0"/>
              </a:rPr>
              <a:t>y</a:t>
            </a:r>
            <a:r>
              <a:rPr lang="en-GB" sz="5000" dirty="0" smtClean="0">
                <a:latin typeface="Sassoon Primary" pitchFamily="50" charset="0"/>
              </a:rPr>
              <a:t>ourself to write a sentence or your own story by looking at the pictures from the extra challenge story?  Write some words containing the sounds ‘d’ and ‘b’.</a:t>
            </a:r>
            <a:endParaRPr lang="en-GB" sz="50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0779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412</Words>
  <Application>Microsoft Office PowerPoint</Application>
  <PresentationFormat>Widescreen</PresentationFormat>
  <Paragraphs>56</Paragraphs>
  <Slides>16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Sassoon Primary</vt:lpstr>
      <vt:lpstr>Twinkl</vt:lpstr>
      <vt:lpstr>Twinkl SemiBold</vt:lpstr>
      <vt:lpstr>Office Theme</vt:lpstr>
      <vt:lpstr>PowerPoint Presentation</vt:lpstr>
      <vt:lpstr>The letter d looks like this…</vt:lpstr>
      <vt:lpstr>Some things that start with d are…</vt:lpstr>
      <vt:lpstr>Some things that start with d are…</vt:lpstr>
      <vt:lpstr>Which of These Start with D?</vt:lpstr>
      <vt:lpstr>Which of These Start with D?</vt:lpstr>
      <vt:lpstr>Which of These Start with D?</vt:lpstr>
      <vt:lpstr>Which of These Start with D?</vt:lpstr>
      <vt:lpstr>The Letter B Looks like This…</vt:lpstr>
      <vt:lpstr>Some Things That Start with B Are…</vt:lpstr>
      <vt:lpstr>Some Things That Start with B Are…</vt:lpstr>
      <vt:lpstr>Which of These Start with B?</vt:lpstr>
      <vt:lpstr>Which of These Start with B?</vt:lpstr>
      <vt:lpstr>Which of These Start with B?</vt:lpstr>
      <vt:lpstr>Which of These Start with B?</vt:lpstr>
      <vt:lpstr>PowerPoint Presentation</vt:lpstr>
    </vt:vector>
  </TitlesOfParts>
  <Company>Charters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Deanna Coe</dc:creator>
  <cp:lastModifiedBy>Deanna Coe</cp:lastModifiedBy>
  <cp:revision>4</cp:revision>
  <dcterms:created xsi:type="dcterms:W3CDTF">2022-01-27T16:29:08Z</dcterms:created>
  <dcterms:modified xsi:type="dcterms:W3CDTF">2022-01-27T16:59:10Z</dcterms:modified>
</cp:coreProperties>
</file>