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9" r:id="rId2"/>
    <p:sldId id="258" r:id="rId3"/>
    <p:sldId id="262" r:id="rId4"/>
    <p:sldId id="256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A3D46B-EB23-0D79-8F83-5C0E7ED42312}" v="69" dt="2024-09-20T13:15:25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A6A15-6E39-4FFA-B5DC-89EB633E6D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8300" y="1371600"/>
            <a:ext cx="8127574" cy="2736443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169311-3201-45EC-B973-82EC27DA5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8300" y="4299358"/>
            <a:ext cx="8127574" cy="1187042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AE4B9-EDEF-4A2C-B464-332C5C624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4C951-4861-4549-8E72-CEECA89E4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E1401-5637-41BC-AC21-891056450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470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B3747-9ADB-4FCC-89CE-6E84D1347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C9C6-5D7D-4249-8820-D4C99D0AE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F35F7-46A1-40A9-ACD7-C49239926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345637-B780-4999-A87D-0039BC5A9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9777F-E471-4CC5-B27B-137CB061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02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DCB1D-064E-46DE-B533-7CDA331E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748406"/>
            <a:ext cx="8115300" cy="273799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222C0-D002-4A94-BAFF-FD1A1CCA6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1371600"/>
            <a:ext cx="8115300" cy="133327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E7D7E-EC9F-4AA5-A559-EF556C6A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7A8EE-88C1-400C-A23F-656DC76B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245A4-F9C6-44E9-929F-78C657C8B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148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DF34F-B65E-4FA0-87E8-8890F482B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9382348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25A67-10CA-4531-93E1-39892C087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38297" y="2057400"/>
            <a:ext cx="4553103" cy="4125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2BE36-0CAF-4D92-9AC2-9249276B96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7000" y="2057400"/>
            <a:ext cx="4543647" cy="4125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C36479-3B04-43BD-9B59-DBF6CA2BF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D4449-57DB-41D2-B49E-694E7C13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60CC2C-E50B-47D2-B62F-D5C4C9CDA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722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530B-D0F2-4FC4-A10F-1E54EF82C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755118"/>
            <a:ext cx="9378304" cy="12227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8865C-9D06-4FA3-BA3D-7187BB41B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56570-8F97-4B7E-A805-96925AC47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8300" y="2748405"/>
            <a:ext cx="4529391" cy="34412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57EF54-F63F-4730-99EE-0E472578F5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7213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08453E-B012-4889-9F49-E1351532A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7213" y="2748405"/>
            <a:ext cx="4529391" cy="34412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9FC47A-8514-4C98-B1BE-FF6CC666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D4301A-D375-4163-9488-27A9CDC6F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D6105-4A37-4D4B-9BE8-715FB732C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943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3007F-6649-4D23-8869-C1CC29D0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8B85A1-41F9-4BC1-9C40-3E5D5C042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B23774-EAA9-47ED-87EF-EE2B29A2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526550-DD4D-45E2-8916-8314C5D06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40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35FACD-1A4D-49F3-8EA8-21B5C1A6A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FD9DD-0E4E-4C36-AF85-B3EAD7FE6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F4C8-14FA-4405-85EE-ABF53FB03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18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7C28-5DEE-493D-ABAD-38E4F2D75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621" y="1085481"/>
            <a:ext cx="365118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E79C5-E567-4F12-96B8-8BBEAE3D8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6900" y="1132676"/>
            <a:ext cx="5289480" cy="4728374"/>
          </a:xfrm>
        </p:spPr>
        <p:txBody>
          <a:bodyPr/>
          <a:lstStyle>
            <a:lvl1pPr>
              <a:lnSpc>
                <a:spcPct val="110000"/>
              </a:lnSpc>
              <a:defRPr sz="3200"/>
            </a:lvl1pPr>
            <a:lvl2pPr>
              <a:lnSpc>
                <a:spcPct val="110000"/>
              </a:lnSpc>
              <a:defRPr sz="2800"/>
            </a:lvl2pPr>
            <a:lvl3pPr>
              <a:lnSpc>
                <a:spcPct val="110000"/>
              </a:lnSpc>
              <a:defRPr sz="2400"/>
            </a:lvl3pPr>
            <a:lvl4pPr>
              <a:lnSpc>
                <a:spcPct val="110000"/>
              </a:lnSpc>
              <a:defRPr sz="2000"/>
            </a:lvl4pPr>
            <a:lvl5pPr>
              <a:lnSpc>
                <a:spcPct val="110000"/>
              </a:lnSpc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33DF7F-0B5C-40CE-A65F-779FA7EFB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25621" y="2748406"/>
            <a:ext cx="365118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2248C-1826-4833-9592-383B5873A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219DC-2646-42AD-897A-EB765DCBE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238D7-4EEA-475B-B1CA-C44B89BEA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347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65BE-C907-4660-A586-71C6A1D10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085481"/>
            <a:ext cx="365760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44C8A9-67DF-419C-B2FC-3A879CCEF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6900" y="1061885"/>
            <a:ext cx="5331069" cy="477556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A94A1-3058-402A-9C3F-2F210D91D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2748406"/>
            <a:ext cx="365760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C3CA50-C8D8-4F83-B2F6-BCE82586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7E5BE3-7B02-4281-BD90-C1FAAF636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E256D-ACD5-438F-BA6F-605E5260E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201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D0E6-AD36-493C-9DC3-5ACC2059E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0B8558-FA83-4F6C-A6D1-2DF9D3F74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38299" y="2057399"/>
            <a:ext cx="8915401" cy="41148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DE619-0CC6-4480-ABDE-277D36BDF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791E6-BE35-4ECA-8AD1-E8EC09B85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94606-B928-42D6-85CC-9576F60E3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09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F18D8A-5002-491C-922A-E9624E2DBD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5882C6-2BE9-4E25-B8BB-A2346A2B0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BEFF9-B3BC-4C07-BF6C-2E3C91B54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F4CF6-CDF1-4AFD-8319-71FD4FED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1A026-57F4-47F7-B4F0-E0D48E012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7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31A689-589E-4A73-9313-EF44F7E4E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2B11B8-9E77-4144-B9C1-FD164D9A1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57400"/>
            <a:ext cx="8915402" cy="4137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6E4CC-CF79-4C8D-9E5F-1BB517435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1001475" y="1517536"/>
            <a:ext cx="28011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B6D41BCC-AD73-4203-A5A6-E62EB28B0FE6}" type="datetimeFigureOut">
              <a:rPr lang="en-US" smtClean="0"/>
              <a:pPr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79449-05F6-4BC7-95DF-F04E1F1614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118764" y="4237870"/>
            <a:ext cx="33440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17FE5-2D1F-4ECC-9460-08145C3BB9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8877" y="6319138"/>
            <a:ext cx="710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D637F8FC-4B86-4690-8888-22AB2F781B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2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2" r:id="rId6"/>
    <p:sldLayoutId id="2147483698" r:id="rId7"/>
    <p:sldLayoutId id="2147483699" r:id="rId8"/>
    <p:sldLayoutId id="2147483700" r:id="rId9"/>
    <p:sldLayoutId id="2147483701" r:id="rId10"/>
    <p:sldLayoutId id="214748370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en.wikipedia.org/wiki/Cancer_Research_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Candle_flame_(1)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Candle-flame-no-reflection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hristmasstockimages.com/free/ideas_concepts/slides/christmas_candles.htm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C7CB82F-C66E-9D2C-D49C-096B2E9C6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15072" t="-1051" r="5987" b="840"/>
          <a:stretch/>
        </p:blipFill>
        <p:spPr>
          <a:xfrm>
            <a:off x="-179673" y="0"/>
            <a:ext cx="1237167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55266" y="4936376"/>
            <a:ext cx="6868301" cy="1750731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Cancer research UK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16160" y="5103524"/>
            <a:ext cx="3295006" cy="8471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/>
              <a:t>By oak team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3759B5-A2AA-1A49-6056-4AE6A43952D8}"/>
              </a:ext>
            </a:extLst>
          </p:cNvPr>
          <p:cNvSpPr txBox="1"/>
          <p:nvPr/>
        </p:nvSpPr>
        <p:spPr>
          <a:xfrm>
            <a:off x="-4763" y="6858000"/>
            <a:ext cx="12196763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DAD18D-D47E-D2BB-BBE1-0A7E0EC569DA}"/>
              </a:ext>
            </a:extLst>
          </p:cNvPr>
          <p:cNvSpPr txBox="1"/>
          <p:nvPr/>
        </p:nvSpPr>
        <p:spPr>
          <a:xfrm>
            <a:off x="-4763" y="6858000"/>
            <a:ext cx="12196763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08480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744909"/>
            <a:ext cx="4785546" cy="3155419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endParaRPr lang="en-US" sz="1800">
              <a:solidFill>
                <a:srgbClr val="FFFFFF"/>
              </a:solidFill>
              <a:cs typeface="Aharon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739237"/>
            <a:ext cx="4785545" cy="5389853"/>
          </a:xfrm>
        </p:spPr>
        <p:txBody>
          <a:bodyPr anchor="t">
            <a:normAutofit fontScale="92500" lnSpcReduction="10000"/>
          </a:bodyPr>
          <a:lstStyle/>
          <a:p>
            <a:pPr algn="l"/>
            <a:r>
              <a:rPr lang="en-US" sz="4400" dirty="0"/>
              <a:t>When cancer research starred</a:t>
            </a:r>
            <a:endParaRPr lang="en-US" dirty="0"/>
          </a:p>
          <a:p>
            <a:pPr algn="l"/>
            <a:r>
              <a:rPr lang="en-US" sz="2200" dirty="0"/>
              <a:t>Cancer research was founded on the </a:t>
            </a:r>
            <a:r>
              <a:rPr lang="en-US" sz="2200" dirty="0" smtClean="0"/>
              <a:t>4th </a:t>
            </a:r>
            <a:r>
              <a:rPr lang="en-US" sz="2200" dirty="0"/>
              <a:t>of February 2002 by nick James who went Birmingham university.</a:t>
            </a:r>
          </a:p>
          <a:p>
            <a:pPr algn="l"/>
            <a:r>
              <a:rPr lang="en-US" sz="2200" dirty="0"/>
              <a:t>Hopefully cancer research  will carry on for much longer.</a:t>
            </a:r>
          </a:p>
        </p:txBody>
      </p:sp>
      <p:pic>
        <p:nvPicPr>
          <p:cNvPr id="7" name="Picture 6" descr="Nick JAMES | Director of Cancer Research Unit | The University of Warwick,  Coventry | Warwick Medical School (WMS) | Research profile">
            <a:extLst>
              <a:ext uri="{FF2B5EF4-FFF2-40B4-BE49-F238E27FC236}">
                <a16:creationId xmlns:a16="http://schemas.microsoft.com/office/drawing/2014/main" id="{9B42021D-11EC-52A1-C265-98751C0535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2793" r="3" b="20547"/>
          <a:stretch/>
        </p:blipFill>
        <p:spPr>
          <a:xfrm>
            <a:off x="5956963" y="0"/>
            <a:ext cx="6069006" cy="3438811"/>
          </a:xfrm>
          <a:prstGeom prst="rect">
            <a:avLst/>
          </a:prstGeom>
        </p:spPr>
      </p:pic>
      <p:pic>
        <p:nvPicPr>
          <p:cNvPr id="4" name="Picture 3" descr="Colorful drops of water">
            <a:extLst>
              <a:ext uri="{FF2B5EF4-FFF2-40B4-BE49-F238E27FC236}">
                <a16:creationId xmlns:a16="http://schemas.microsoft.com/office/drawing/2014/main" id="{8D394161-39B2-B79F-EC74-E1262568DF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96" r="3" b="11220"/>
          <a:stretch/>
        </p:blipFill>
        <p:spPr>
          <a:xfrm>
            <a:off x="6143776" y="3419179"/>
            <a:ext cx="6069006" cy="343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2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744909"/>
            <a:ext cx="4785546" cy="3155419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r>
              <a:rPr lang="en-US" sz="1800">
                <a:solidFill>
                  <a:srgbClr val="FFFFFF"/>
                </a:solidFill>
                <a:cs typeface="Aharoni"/>
              </a:rPr>
              <a:t/>
            </a:r>
            <a:br>
              <a:rPr lang="en-US" sz="1800">
                <a:solidFill>
                  <a:srgbClr val="FFFFFF"/>
                </a:solidFill>
                <a:cs typeface="Aharoni"/>
              </a:rPr>
            </a:br>
            <a:endParaRPr lang="en-US" sz="1800">
              <a:solidFill>
                <a:srgbClr val="FFFFFF"/>
              </a:solidFill>
              <a:cs typeface="Aharon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739237"/>
            <a:ext cx="4785545" cy="5389853"/>
          </a:xfrm>
        </p:spPr>
        <p:txBody>
          <a:bodyPr anchor="t">
            <a:normAutofit fontScale="92500"/>
          </a:bodyPr>
          <a:lstStyle/>
          <a:p>
            <a:pPr algn="l"/>
            <a:r>
              <a:rPr lang="en-US" sz="4400" dirty="0" smtClean="0"/>
              <a:t>What do they do?</a:t>
            </a:r>
            <a:endParaRPr lang="en-US" dirty="0"/>
          </a:p>
          <a:p>
            <a:pPr algn="l"/>
            <a:r>
              <a:rPr lang="en-US" sz="2200" dirty="0" smtClean="0"/>
              <a:t>-Race for life. You can run a certain distance to raise money for charity. </a:t>
            </a:r>
          </a:p>
          <a:p>
            <a:pPr algn="l"/>
            <a:r>
              <a:rPr lang="en-US" sz="2200" dirty="0" smtClean="0"/>
              <a:t>-Charity shops. People donate items to charity shops and people volunteer to work there. </a:t>
            </a:r>
          </a:p>
          <a:p>
            <a:pPr algn="l"/>
            <a:r>
              <a:rPr lang="en-US" sz="2200" dirty="0" smtClean="0"/>
              <a:t>-Fundraising and fun ideas to raise money. </a:t>
            </a:r>
            <a:endParaRPr lang="en-US" sz="2200" dirty="0"/>
          </a:p>
        </p:txBody>
      </p:sp>
      <p:pic>
        <p:nvPicPr>
          <p:cNvPr id="7" name="Picture 6" descr="Nick JAMES | Director of Cancer Research Unit | The University of Warwick,  Coventry | Warwick Medical School (WMS) | Research profile">
            <a:extLst>
              <a:ext uri="{FF2B5EF4-FFF2-40B4-BE49-F238E27FC236}">
                <a16:creationId xmlns:a16="http://schemas.microsoft.com/office/drawing/2014/main" id="{9B42021D-11EC-52A1-C265-98751C0535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2793" r="3" b="20547"/>
          <a:stretch/>
        </p:blipFill>
        <p:spPr>
          <a:xfrm>
            <a:off x="5956963" y="0"/>
            <a:ext cx="6069006" cy="3438811"/>
          </a:xfrm>
          <a:prstGeom prst="rect">
            <a:avLst/>
          </a:prstGeom>
        </p:spPr>
      </p:pic>
      <p:pic>
        <p:nvPicPr>
          <p:cNvPr id="4" name="Picture 3" descr="Colorful drops of water">
            <a:extLst>
              <a:ext uri="{FF2B5EF4-FFF2-40B4-BE49-F238E27FC236}">
                <a16:creationId xmlns:a16="http://schemas.microsoft.com/office/drawing/2014/main" id="{8D394161-39B2-B79F-EC74-E1262568DF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96" r="3" b="11220"/>
          <a:stretch/>
        </p:blipFill>
        <p:spPr>
          <a:xfrm>
            <a:off x="6143776" y="3419179"/>
            <a:ext cx="6069006" cy="343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9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44DFB53-C7FE-4BC7-BA96-83262BE099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049" y="1748"/>
            <a:ext cx="3080350" cy="103063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u="sng"/>
              <a:t>Oak's Prayer!</a:t>
            </a:r>
            <a:br>
              <a:rPr lang="en-US" sz="2400" u="sng"/>
            </a:br>
            <a:endParaRPr lang="en-US" sz="22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H="1">
            <a:off x="13457926" y="1306948"/>
            <a:ext cx="643387" cy="88735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endParaRPr lang="en-US" sz="1600"/>
          </a:p>
          <a:p>
            <a:endParaRPr lang="en-US" sz="2000">
              <a:latin typeface="Avenir Next LT Pro"/>
            </a:endParaRPr>
          </a:p>
        </p:txBody>
      </p:sp>
      <p:pic>
        <p:nvPicPr>
          <p:cNvPr id="4" name="Picture 3" descr="An abstract burst of blue and pink">
            <a:extLst>
              <a:ext uri="{FF2B5EF4-FFF2-40B4-BE49-F238E27FC236}">
                <a16:creationId xmlns:a16="http://schemas.microsoft.com/office/drawing/2014/main" id="{B3591A34-EEAD-0193-98E8-C2E4E4D4BC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000" b="15000"/>
          <a:stretch/>
        </p:blipFill>
        <p:spPr>
          <a:xfrm>
            <a:off x="20" y="1719271"/>
            <a:ext cx="12191980" cy="4369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A2BE53-DB9C-6420-412A-8DE596F921F6}"/>
              </a:ext>
            </a:extLst>
          </p:cNvPr>
          <p:cNvSpPr txBox="1"/>
          <p:nvPr/>
        </p:nvSpPr>
        <p:spPr>
          <a:xfrm>
            <a:off x="0" y="1035170"/>
            <a:ext cx="12189123" cy="47705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/>
              <a:t>Dear God,</a:t>
            </a:r>
          </a:p>
          <a:p>
            <a:r>
              <a:rPr lang="en-US" sz="2800"/>
              <a:t>We pray that everyone enjoys there time at school with all our kind and lovely teachers.</a:t>
            </a:r>
          </a:p>
          <a:p>
            <a:r>
              <a:rPr lang="en-US" sz="2800"/>
              <a:t>We pray that this school year will be alright for all of us  and a time to remember.</a:t>
            </a:r>
          </a:p>
          <a:p>
            <a:r>
              <a:rPr lang="en-US" sz="2800"/>
              <a:t>Oak will work very hard get team ticks which will raise money for cancer research UK.</a:t>
            </a:r>
          </a:p>
          <a:p>
            <a:r>
              <a:rPr lang="en-US" sz="2800"/>
              <a:t> We hope we have changed your mind about cancer research and how important it is to all of us. </a:t>
            </a:r>
          </a:p>
          <a:p>
            <a:endParaRPr lang="en-US" sz="2400"/>
          </a:p>
          <a:p>
            <a:r>
              <a:rPr lang="en-US" sz="2800"/>
              <a:t>Lord in your mercy, hear our prayer.</a:t>
            </a:r>
          </a:p>
        </p:txBody>
      </p:sp>
      <p:pic>
        <p:nvPicPr>
          <p:cNvPr id="5" name="Picture 4" descr="A group of candles with a flame&#10;&#10;Description automatically generated">
            <a:extLst>
              <a:ext uri="{FF2B5EF4-FFF2-40B4-BE49-F238E27FC236}">
                <a16:creationId xmlns:a16="http://schemas.microsoft.com/office/drawing/2014/main" id="{1A481C5B-226C-1220-0251-3EEDED75E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8913962" y="4614039"/>
            <a:ext cx="3278038" cy="2173167"/>
          </a:xfrm>
          <a:prstGeom prst="rect">
            <a:avLst/>
          </a:prstGeom>
        </p:spPr>
      </p:pic>
      <p:pic>
        <p:nvPicPr>
          <p:cNvPr id="9" name="Picture 8" descr="A lit candle with a flame&#10;&#10;Description automatically generated">
            <a:extLst>
              <a:ext uri="{FF2B5EF4-FFF2-40B4-BE49-F238E27FC236}">
                <a16:creationId xmlns:a16="http://schemas.microsoft.com/office/drawing/2014/main" id="{704FE0C6-4708-8C94-2C63-46F0847A98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418987" t="8291" r="-419620" b="-7545"/>
          <a:stretch/>
        </p:blipFill>
        <p:spPr>
          <a:xfrm>
            <a:off x="-4307717" y="3664070"/>
            <a:ext cx="2289420" cy="1902202"/>
          </a:xfrm>
          <a:prstGeom prst="rect">
            <a:avLst/>
          </a:prstGeom>
        </p:spPr>
      </p:pic>
      <p:pic>
        <p:nvPicPr>
          <p:cNvPr id="12" name="Picture 11" descr="A close up of a candle&#10;&#10;Description automatically generated">
            <a:extLst>
              <a:ext uri="{FF2B5EF4-FFF2-40B4-BE49-F238E27FC236}">
                <a16:creationId xmlns:a16="http://schemas.microsoft.com/office/drawing/2014/main" id="{96A0B581-0344-A07C-A4D9-E1C5265512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r="92593" b="-2958"/>
          <a:stretch/>
        </p:blipFill>
        <p:spPr>
          <a:xfrm>
            <a:off x="-12676230" y="3547470"/>
            <a:ext cx="4716159" cy="212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C48C4-61FF-5E39-C98A-FC7CB03D1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                              </a:t>
            </a:r>
            <a:r>
              <a:rPr lang="en-US" sz="9600" dirty="0"/>
              <a:t>Cancer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667B5-B2C2-B23F-86CB-8FD14F71D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400" dirty="0"/>
              <a:t>Oak is going to try to get as many team ticks as we can to try to rase money to cancer research </a:t>
            </a:r>
          </a:p>
          <a:p>
            <a:pPr marL="0" indent="0">
              <a:buNone/>
            </a:pPr>
            <a:r>
              <a:rPr lang="en-US" sz="4400" dirty="0"/>
              <a:t>                    Thanks for watching!!!</a:t>
            </a:r>
          </a:p>
        </p:txBody>
      </p:sp>
    </p:spTree>
    <p:extLst>
      <p:ext uri="{BB962C8B-B14F-4D97-AF65-F5344CB8AC3E}">
        <p14:creationId xmlns:p14="http://schemas.microsoft.com/office/powerpoint/2010/main" val="9367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caseVTI">
  <a:themeElements>
    <a:clrScheme name="Encase">
      <a:dk1>
        <a:sysClr val="windowText" lastClr="000000"/>
      </a:dk1>
      <a:lt1>
        <a:sysClr val="window" lastClr="FFFFFF"/>
      </a:lt1>
      <a:dk2>
        <a:srgbClr val="1E2121"/>
      </a:dk2>
      <a:lt2>
        <a:srgbClr val="EFECEB"/>
      </a:lt2>
      <a:accent1>
        <a:srgbClr val="717059"/>
      </a:accent1>
      <a:accent2>
        <a:srgbClr val="B9A17E"/>
      </a:accent2>
      <a:accent3>
        <a:srgbClr val="766752"/>
      </a:accent3>
      <a:accent4>
        <a:srgbClr val="A28578"/>
      </a:accent4>
      <a:accent5>
        <a:srgbClr val="6E736D"/>
      </a:accent5>
      <a:accent6>
        <a:srgbClr val="BE8366"/>
      </a:accent6>
      <a:hlink>
        <a:srgbClr val="B5714F"/>
      </a:hlink>
      <a:folHlink>
        <a:srgbClr val="7B6B4C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caseVTI" id="{C293990F-FDB3-4ED3-8175-FB79CE5A2A12}" vid="{A5662C19-271F-459F-B4ED-861A982376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163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Aharoni</vt:lpstr>
      <vt:lpstr>Arial</vt:lpstr>
      <vt:lpstr>Avenir Next LT Pro</vt:lpstr>
      <vt:lpstr>Avenir Next LT Pro Light</vt:lpstr>
      <vt:lpstr>EncaseVTI</vt:lpstr>
      <vt:lpstr>Cancer research UK</vt:lpstr>
      <vt:lpstr>           </vt:lpstr>
      <vt:lpstr>           </vt:lpstr>
      <vt:lpstr>Oak's Prayer! </vt:lpstr>
      <vt:lpstr>                              Cancer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Oak's Prayer! </dc:title>
  <dc:creator/>
  <cp:lastModifiedBy>Matthew Wickenden</cp:lastModifiedBy>
  <cp:revision>73</cp:revision>
  <dcterms:created xsi:type="dcterms:W3CDTF">2024-09-09T12:56:30Z</dcterms:created>
  <dcterms:modified xsi:type="dcterms:W3CDTF">2024-10-02T14:43:24Z</dcterms:modified>
</cp:coreProperties>
</file>