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70" r:id="rId4"/>
    <p:sldId id="271" r:id="rId5"/>
    <p:sldId id="272" r:id="rId6"/>
    <p:sldId id="275" r:id="rId7"/>
    <p:sldId id="274" r:id="rId8"/>
    <p:sldId id="267" r:id="rId9"/>
  </p:sldIdLst>
  <p:sldSz cx="9144000" cy="6858000" type="screen4x3"/>
  <p:notesSz cx="6858000" cy="9144000"/>
  <p:embeddedFontLst>
    <p:embeddedFont>
      <p:font typeface="Sassoon Infant Md" panose="02000603050000020003" charset="0"/>
      <p:regular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Sassoon Infant Rg" panose="02000503030000020003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61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6F2A"/>
    <a:srgbClr val="FCA84D"/>
    <a:srgbClr val="E26E4A"/>
    <a:srgbClr val="ED5555"/>
    <a:srgbClr val="FFFC61"/>
    <a:srgbClr val="80C1EB"/>
    <a:srgbClr val="ACDDFC"/>
    <a:srgbClr val="21A6F9"/>
    <a:srgbClr val="1C1C1C"/>
    <a:srgbClr val="2898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104" y="44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61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06/04/2022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06/04/2022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 smtClean="0"/>
              <a:t>Click to edit Master text styles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57197" y="1513944"/>
            <a:ext cx="8220075" cy="488209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 tIns="252000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81332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55650" y="1513944"/>
            <a:ext cx="7632700" cy="45788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3" name="Group 2"/>
          <p:cNvGrpSpPr/>
          <p:nvPr userDrawn="1"/>
        </p:nvGrpSpPr>
        <p:grpSpPr>
          <a:xfrm>
            <a:off x="4002736" y="1738841"/>
            <a:ext cx="4189074" cy="4129086"/>
            <a:chOff x="4002736" y="1755885"/>
            <a:chExt cx="4189074" cy="4129086"/>
          </a:xfrm>
        </p:grpSpPr>
        <p:sp>
          <p:nvSpPr>
            <p:cNvPr id="9" name="Oval 8"/>
            <p:cNvSpPr/>
            <p:nvPr userDrawn="1"/>
          </p:nvSpPr>
          <p:spPr bwMode="auto">
            <a:xfrm>
              <a:off x="4002736" y="1755885"/>
              <a:ext cx="1998662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/>
              <a:endParaRPr lang="en-US" dirty="0" smtClea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1" name="Oval 10"/>
            <p:cNvSpPr/>
            <p:nvPr userDrawn="1"/>
          </p:nvSpPr>
          <p:spPr bwMode="auto">
            <a:xfrm>
              <a:off x="6193147" y="1755885"/>
              <a:ext cx="1998663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/>
              <a:endParaRPr lang="en-US" dirty="0" smtClea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2" name="Oval 11"/>
            <p:cNvSpPr/>
            <p:nvPr userDrawn="1"/>
          </p:nvSpPr>
          <p:spPr bwMode="auto">
            <a:xfrm>
              <a:off x="6193147" y="3886309"/>
              <a:ext cx="1997075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/>
              <a:endParaRPr lang="en-US" dirty="0" smtClea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" name="Oval 12"/>
            <p:cNvSpPr/>
            <p:nvPr userDrawn="1"/>
          </p:nvSpPr>
          <p:spPr bwMode="auto">
            <a:xfrm>
              <a:off x="4002736" y="3886309"/>
              <a:ext cx="1998663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/>
              <a:endParaRPr lang="en-US" dirty="0" smtClean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14" name="Content Placeholder 2"/>
          <p:cNvSpPr>
            <a:spLocks noGrp="1"/>
          </p:cNvSpPr>
          <p:nvPr userDrawn="1">
            <p:ph idx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 userDrawn="1">
            <p:ph idx="10"/>
          </p:nvPr>
        </p:nvSpPr>
        <p:spPr>
          <a:xfrm>
            <a:off x="4012772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1"/>
          </p:nvPr>
        </p:nvSpPr>
        <p:spPr>
          <a:xfrm>
            <a:off x="6197375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2"/>
          </p:nvPr>
        </p:nvSpPr>
        <p:spPr>
          <a:xfrm>
            <a:off x="4012772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3"/>
          </p:nvPr>
        </p:nvSpPr>
        <p:spPr>
          <a:xfrm>
            <a:off x="6197375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87576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60233" y="1513945"/>
            <a:ext cx="3691606" cy="45788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750885" y="1513945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750885" y="2678233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750885" y="3842521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>
            <a:off x="750885" y="5006809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4660233" y="1513945"/>
            <a:ext cx="3691606" cy="4578879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1"/>
          </p:nvPr>
        </p:nvSpPr>
        <p:spPr>
          <a:xfrm>
            <a:off x="754587" y="1513946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2"/>
          </p:nvPr>
        </p:nvSpPr>
        <p:spPr>
          <a:xfrm>
            <a:off x="754587" y="2678233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3"/>
          </p:nvPr>
        </p:nvSpPr>
        <p:spPr>
          <a:xfrm>
            <a:off x="754587" y="3842520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4"/>
          </p:nvPr>
        </p:nvSpPr>
        <p:spPr>
          <a:xfrm>
            <a:off x="754587" y="5006808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061849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895600" y="1513944"/>
            <a:ext cx="5492750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755650" y="1513944"/>
            <a:ext cx="2036763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1"/>
          </p:nvPr>
        </p:nvSpPr>
        <p:spPr>
          <a:xfrm>
            <a:off x="750884" y="1513945"/>
            <a:ext cx="2041529" cy="287933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2"/>
          </p:nvPr>
        </p:nvSpPr>
        <p:spPr>
          <a:xfrm>
            <a:off x="2895600" y="1513946"/>
            <a:ext cx="5492750" cy="2879334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>
            <a:off x="750884" y="4481512"/>
            <a:ext cx="7637466" cy="1611312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985678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3945"/>
            <a:ext cx="2852738" cy="45788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683001" y="461427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683001" y="1519198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3683001" y="306673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2"/>
          </p:nvPr>
        </p:nvSpPr>
        <p:spPr>
          <a:xfrm>
            <a:off x="3682999" y="1513946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3"/>
          </p:nvPr>
        </p:nvSpPr>
        <p:spPr>
          <a:xfrm>
            <a:off x="3682999" y="306148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4"/>
          </p:nvPr>
        </p:nvSpPr>
        <p:spPr>
          <a:xfrm>
            <a:off x="3682999" y="460902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>
            <a:off x="755651" y="1513946"/>
            <a:ext cx="2852738" cy="4578879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976229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12104" y="1513946"/>
            <a:ext cx="3776245" cy="28158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2683877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2"/>
          </p:nvPr>
        </p:nvSpPr>
        <p:spPr>
          <a:xfrm>
            <a:off x="4612104" y="1513946"/>
            <a:ext cx="3776245" cy="2815834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51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>
            <a:off x="755650" y="4418012"/>
            <a:ext cx="7632699" cy="1674812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2683877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34843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03238" y="2502606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760416" y="5125507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3"/>
          </p:nvPr>
        </p:nvSpPr>
        <p:spPr>
          <a:xfrm flipH="1">
            <a:off x="503236" y="2502605"/>
            <a:ext cx="8137526" cy="258762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036067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18" name="Rounded Rectangle 17"/>
          <p:cNvSpPr/>
          <p:nvPr userDrawn="1"/>
        </p:nvSpPr>
        <p:spPr>
          <a:xfrm>
            <a:off x="760416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9" name="Rounded Rectangle 18"/>
          <p:cNvSpPr/>
          <p:nvPr userDrawn="1"/>
        </p:nvSpPr>
        <p:spPr>
          <a:xfrm>
            <a:off x="3337553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20" name="Rounded Rectangle 19"/>
          <p:cNvSpPr/>
          <p:nvPr userDrawn="1"/>
        </p:nvSpPr>
        <p:spPr>
          <a:xfrm>
            <a:off x="5914690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ounded Rectangle 5"/>
          <p:cNvSpPr/>
          <p:nvPr userDrawn="1"/>
        </p:nvSpPr>
        <p:spPr>
          <a:xfrm>
            <a:off x="755650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 userDrawn="1"/>
        </p:nvSpPr>
        <p:spPr>
          <a:xfrm>
            <a:off x="3332787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 userDrawn="1"/>
        </p:nvSpPr>
        <p:spPr>
          <a:xfrm>
            <a:off x="5909924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48" y="2494138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 flipH="1">
            <a:off x="3337552" y="2494138"/>
            <a:ext cx="2464127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5909923" y="248161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755647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337553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8"/>
          </p:nvPr>
        </p:nvSpPr>
        <p:spPr>
          <a:xfrm flipH="1">
            <a:off x="5909924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114932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49" y="1513946"/>
            <a:ext cx="2997201" cy="4569354"/>
          </a:xfrm>
          <a:prstGeom prst="roundRect">
            <a:avLst>
              <a:gd name="adj" fmla="val 1874"/>
            </a:avLst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752850" y="4616560"/>
            <a:ext cx="2275417" cy="14667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752850" y="3066910"/>
            <a:ext cx="2275417" cy="146011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752850" y="1513945"/>
            <a:ext cx="2275417" cy="146342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6119282" y="4616560"/>
            <a:ext cx="2275417" cy="14667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>
          <a:xfrm>
            <a:off x="6119282" y="3066910"/>
            <a:ext cx="2275417" cy="146011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5" name="Rectangle 24"/>
          <p:cNvSpPr/>
          <p:nvPr userDrawn="1"/>
        </p:nvSpPr>
        <p:spPr>
          <a:xfrm>
            <a:off x="6119282" y="1513945"/>
            <a:ext cx="2275417" cy="14634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 flipH="1">
            <a:off x="3752849" y="1513944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4"/>
          </p:nvPr>
        </p:nvSpPr>
        <p:spPr>
          <a:xfrm flipH="1">
            <a:off x="6117162" y="1513943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5"/>
          </p:nvPr>
        </p:nvSpPr>
        <p:spPr>
          <a:xfrm flipH="1">
            <a:off x="3765547" y="3059085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6117162" y="3062996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752849" y="4612048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8"/>
          </p:nvPr>
        </p:nvSpPr>
        <p:spPr>
          <a:xfrm flipH="1">
            <a:off x="6117162" y="4616560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568871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Success Criteria</a:t>
            </a:r>
            <a:endParaRPr lang="en-US" sz="3600" dirty="0"/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Aim</a:t>
            </a:r>
            <a:endParaRPr lang="en-US" sz="3600" dirty="0"/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  <a:endParaRPr lang="en-GB" dirty="0" smtClean="0"/>
          </a:p>
          <a:p>
            <a:r>
              <a:rPr lang="en-GB" dirty="0" smtClean="0"/>
              <a:t>Statement 2</a:t>
            </a:r>
          </a:p>
          <a:p>
            <a:pPr lvl="1"/>
            <a:r>
              <a:rPr lang="en-GB" dirty="0" smtClean="0"/>
              <a:t>Sub statement</a:t>
            </a:r>
            <a:endParaRPr lang="en-GB" dirty="0"/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  <a:endParaRPr lang="en-GB" dirty="0" smtClean="0"/>
          </a:p>
          <a:p>
            <a:r>
              <a:rPr lang="en-GB" dirty="0" smtClean="0"/>
              <a:t>Statement 2</a:t>
            </a:r>
          </a:p>
          <a:p>
            <a:pPr lvl="1"/>
            <a:r>
              <a:rPr lang="en-GB" dirty="0" smtClean="0"/>
              <a:t>Sub statement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5" r:id="rId3"/>
    <p:sldLayoutId id="2147483672" r:id="rId4"/>
    <p:sldLayoutId id="2147483671" r:id="rId5"/>
    <p:sldLayoutId id="2147483667" r:id="rId6"/>
    <p:sldLayoutId id="2147483668" r:id="rId7"/>
    <p:sldLayoutId id="2147483669" r:id="rId8"/>
    <p:sldLayoutId id="2147483670" r:id="rId9"/>
    <p:sldLayoutId id="2147483673" r:id="rId10"/>
    <p:sldLayoutId id="2147483674" r:id="rId11"/>
    <p:sldLayoutId id="2147483663" r:id="rId12"/>
    <p:sldLayoutId id="2147483666" r:id="rId1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55650" y="1473201"/>
            <a:ext cx="7632700" cy="1955799"/>
          </a:xfrm>
          <a:prstGeom prst="rect">
            <a:avLst/>
          </a:prstGeom>
          <a:solidFill>
            <a:srgbClr val="EA6F2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Persuasive</a:t>
            </a:r>
            <a:endParaRPr lang="en-GB" b="1" dirty="0"/>
          </a:p>
        </p:txBody>
      </p:sp>
      <p:sp>
        <p:nvSpPr>
          <p:cNvPr id="2" name="Rounded Rectangle 1"/>
          <p:cNvSpPr/>
          <p:nvPr/>
        </p:nvSpPr>
        <p:spPr>
          <a:xfrm>
            <a:off x="755650" y="1473201"/>
            <a:ext cx="7632700" cy="195579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+mj-lt"/>
              </a:rPr>
              <a:t>Purpose: </a:t>
            </a:r>
            <a:endParaRPr lang="en-GB" sz="2000" dirty="0" smtClean="0">
              <a:solidFill>
                <a:schemeClr val="tx1"/>
              </a:solidFill>
              <a:latin typeface="+mj-lt"/>
            </a:endParaRPr>
          </a:p>
          <a:p>
            <a:pPr algn="ctr"/>
            <a:endParaRPr lang="en-GB" sz="2000" dirty="0" smtClean="0">
              <a:solidFill>
                <a:schemeClr val="tx1"/>
              </a:solidFill>
            </a:endParaRPr>
          </a:p>
          <a:p>
            <a:pPr algn="ctr"/>
            <a:r>
              <a:rPr lang="en-GB" sz="2000" dirty="0" smtClean="0">
                <a:solidFill>
                  <a:schemeClr val="tx1"/>
                </a:solidFill>
              </a:rPr>
              <a:t>To </a:t>
            </a:r>
            <a:r>
              <a:rPr lang="en-GB" sz="2000" dirty="0">
                <a:solidFill>
                  <a:schemeClr val="tx1"/>
                </a:solidFill>
                <a:latin typeface="+mj-lt"/>
              </a:rPr>
              <a:t>argue</a:t>
            </a:r>
            <a:r>
              <a:rPr lang="en-GB" sz="2000" dirty="0">
                <a:solidFill>
                  <a:schemeClr val="tx1"/>
                </a:solidFill>
              </a:rPr>
              <a:t> the case for a point of </a:t>
            </a:r>
            <a:r>
              <a:rPr lang="en-GB" sz="2000" dirty="0" smtClean="0">
                <a:solidFill>
                  <a:schemeClr val="tx1"/>
                </a:solidFill>
              </a:rPr>
              <a:t>view. </a:t>
            </a:r>
          </a:p>
          <a:p>
            <a:pPr algn="ctr"/>
            <a:endParaRPr lang="en-GB" sz="2000" dirty="0">
              <a:solidFill>
                <a:schemeClr val="tx1"/>
              </a:solidFill>
            </a:endParaRPr>
          </a:p>
          <a:p>
            <a:pPr algn="ctr"/>
            <a:r>
              <a:rPr lang="en-GB" sz="2000" dirty="0" smtClean="0">
                <a:solidFill>
                  <a:schemeClr val="tx1"/>
                </a:solidFill>
              </a:rPr>
              <a:t>To </a:t>
            </a:r>
            <a:r>
              <a:rPr lang="en-GB" sz="2000" dirty="0">
                <a:solidFill>
                  <a:schemeClr val="tx1"/>
                </a:solidFill>
              </a:rPr>
              <a:t>attempt to </a:t>
            </a:r>
            <a:r>
              <a:rPr lang="en-GB" sz="2000" dirty="0">
                <a:solidFill>
                  <a:schemeClr val="tx1"/>
                </a:solidFill>
                <a:latin typeface="+mj-lt"/>
              </a:rPr>
              <a:t>convince</a:t>
            </a:r>
            <a:r>
              <a:rPr lang="en-GB" sz="2000" dirty="0">
                <a:solidFill>
                  <a:schemeClr val="tx1"/>
                </a:solidFill>
              </a:rPr>
              <a:t> the reader. 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3577389"/>
            <a:ext cx="7632700" cy="2551949"/>
          </a:xfrm>
          <a:prstGeom prst="rect">
            <a:avLst/>
          </a:prstGeom>
          <a:solidFill>
            <a:srgbClr val="FCA84D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755650" y="3577389"/>
            <a:ext cx="7632700" cy="255194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+mj-lt"/>
              </a:rPr>
              <a:t>Structure</a:t>
            </a:r>
          </a:p>
          <a:p>
            <a:pPr algn="ctr"/>
            <a:endParaRPr lang="en-GB" dirty="0"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GB" dirty="0" smtClean="0">
                <a:solidFill>
                  <a:schemeClr val="tx1"/>
                </a:solidFill>
                <a:latin typeface="+mj-lt"/>
              </a:rPr>
              <a:t>Opening </a:t>
            </a:r>
            <a:r>
              <a:rPr lang="en-GB" dirty="0">
                <a:solidFill>
                  <a:schemeClr val="tx1"/>
                </a:solidFill>
                <a:latin typeface="+mj-lt"/>
              </a:rPr>
              <a:t>statement </a:t>
            </a:r>
            <a:r>
              <a:rPr lang="en-GB" dirty="0">
                <a:solidFill>
                  <a:schemeClr val="tx1"/>
                </a:solidFill>
              </a:rPr>
              <a:t>– Introduce your point of view to the reader.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  <a:latin typeface="+mj-lt"/>
              </a:rPr>
              <a:t>Arguments</a:t>
            </a:r>
            <a:r>
              <a:rPr lang="en-GB" dirty="0">
                <a:solidFill>
                  <a:schemeClr val="tx1"/>
                </a:solidFill>
              </a:rPr>
              <a:t> – state the point of view and evidence for each argument.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  <a:latin typeface="+mj-lt"/>
              </a:rPr>
              <a:t>Conclusion</a:t>
            </a:r>
            <a:r>
              <a:rPr lang="en-GB" dirty="0">
                <a:solidFill>
                  <a:schemeClr val="tx1"/>
                </a:solidFill>
              </a:rPr>
              <a:t> – summarise the points, repeating your point of view</a:t>
            </a:r>
            <a:r>
              <a:rPr lang="en-GB" dirty="0" smtClean="0">
                <a:solidFill>
                  <a:schemeClr val="tx1"/>
                </a:solidFill>
              </a:rPr>
              <a:t>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3429000"/>
            <a:ext cx="7632700" cy="2700338"/>
          </a:xfrm>
          <a:prstGeom prst="rect">
            <a:avLst/>
          </a:prstGeom>
          <a:solidFill>
            <a:srgbClr val="EA6F2A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Features</a:t>
            </a:r>
            <a:endParaRPr lang="en-GB" b="1" dirty="0"/>
          </a:p>
        </p:txBody>
      </p:sp>
      <p:sp>
        <p:nvSpPr>
          <p:cNvPr id="2" name="Rounded Rectangle 1"/>
          <p:cNvSpPr/>
          <p:nvPr/>
        </p:nvSpPr>
        <p:spPr>
          <a:xfrm>
            <a:off x="755650" y="3429000"/>
            <a:ext cx="4835024" cy="270033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chemeClr val="tx1"/>
                </a:solidFill>
              </a:rPr>
              <a:t>Logical connectives are used in persuasive writing to make the points and evidence flow. </a:t>
            </a:r>
          </a:p>
          <a:p>
            <a:endParaRPr lang="en-GB" dirty="0" smtClean="0">
              <a:solidFill>
                <a:schemeClr val="tx1"/>
              </a:solidFill>
            </a:endParaRPr>
          </a:p>
          <a:p>
            <a:r>
              <a:rPr lang="en-GB" dirty="0" smtClean="0">
                <a:solidFill>
                  <a:schemeClr val="tx1"/>
                </a:solidFill>
              </a:rPr>
              <a:t>Here are some examples: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because 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however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this shows 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50885" y="1473201"/>
            <a:ext cx="7632700" cy="1856790"/>
          </a:xfrm>
          <a:prstGeom prst="rect">
            <a:avLst/>
          </a:prstGeom>
          <a:solidFill>
            <a:srgbClr val="FCA84D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755650" y="1473201"/>
            <a:ext cx="7632700" cy="185679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Persuasive writing is written in the </a:t>
            </a:r>
            <a:r>
              <a:rPr lang="en-GB" dirty="0">
                <a:solidFill>
                  <a:schemeClr val="tx1"/>
                </a:solidFill>
                <a:latin typeface="+mj-lt"/>
              </a:rPr>
              <a:t>present tense.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r>
              <a:rPr lang="en-GB" dirty="0" smtClean="0">
                <a:solidFill>
                  <a:schemeClr val="tx1"/>
                </a:solidFill>
              </a:rPr>
              <a:t>e.g. Most </a:t>
            </a:r>
            <a:r>
              <a:rPr lang="en-GB" dirty="0">
                <a:solidFill>
                  <a:schemeClr val="tx1"/>
                </a:solidFill>
              </a:rPr>
              <a:t>beef sold in the UK is not British</a:t>
            </a:r>
            <a:r>
              <a:rPr lang="en-GB" dirty="0" smtClean="0">
                <a:solidFill>
                  <a:schemeClr val="tx1"/>
                </a:solidFill>
              </a:rPr>
              <a:t>.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864"/>
          <a:stretch/>
        </p:blipFill>
        <p:spPr>
          <a:xfrm>
            <a:off x="5095791" y="2253917"/>
            <a:ext cx="3294230" cy="401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751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Features</a:t>
            </a:r>
            <a:endParaRPr lang="en-GB" b="1" dirty="0"/>
          </a:p>
        </p:txBody>
      </p:sp>
      <p:sp>
        <p:nvSpPr>
          <p:cNvPr id="6" name="Rectangle 5"/>
          <p:cNvSpPr/>
          <p:nvPr/>
        </p:nvSpPr>
        <p:spPr>
          <a:xfrm>
            <a:off x="755650" y="1473201"/>
            <a:ext cx="7632700" cy="844810"/>
          </a:xfrm>
          <a:prstGeom prst="rect">
            <a:avLst/>
          </a:prstGeom>
          <a:solidFill>
            <a:srgbClr val="EA6F2A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755651" y="1473201"/>
            <a:ext cx="7632699" cy="84480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+mj-lt"/>
              </a:rPr>
              <a:t>Use facts </a:t>
            </a:r>
            <a:r>
              <a:rPr lang="en-GB" dirty="0">
                <a:solidFill>
                  <a:schemeClr val="tx1"/>
                </a:solidFill>
              </a:rPr>
              <a:t>when writing persuasive text, it gives evidence and proof to the argument rather than persuasive comments. </a:t>
            </a:r>
          </a:p>
        </p:txBody>
      </p:sp>
      <p:sp>
        <p:nvSpPr>
          <p:cNvPr id="8" name="Rectangle 7"/>
          <p:cNvSpPr/>
          <p:nvPr/>
        </p:nvSpPr>
        <p:spPr>
          <a:xfrm>
            <a:off x="755650" y="2430813"/>
            <a:ext cx="7632700" cy="844811"/>
          </a:xfrm>
          <a:prstGeom prst="rect">
            <a:avLst/>
          </a:prstGeom>
          <a:solidFill>
            <a:srgbClr val="FCA84D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755651" y="2437497"/>
            <a:ext cx="7632699" cy="83019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Give </a:t>
            </a:r>
            <a:r>
              <a:rPr lang="en-GB" dirty="0">
                <a:solidFill>
                  <a:schemeClr val="tx1"/>
                </a:solidFill>
              </a:rPr>
              <a:t>the reader a </a:t>
            </a:r>
            <a:r>
              <a:rPr lang="en-GB" dirty="0">
                <a:solidFill>
                  <a:schemeClr val="tx1"/>
                </a:solidFill>
                <a:latin typeface="+mj-lt"/>
              </a:rPr>
              <a:t>reasonable argument</a:t>
            </a:r>
            <a:r>
              <a:rPr lang="en-GB" dirty="0">
                <a:solidFill>
                  <a:schemeClr val="tx1"/>
                </a:solidFill>
              </a:rPr>
              <a:t>, get the reader interested and on your side. 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5650" y="3389337"/>
            <a:ext cx="7632700" cy="844811"/>
          </a:xfrm>
          <a:prstGeom prst="rect">
            <a:avLst/>
          </a:prstGeom>
          <a:solidFill>
            <a:srgbClr val="EA6F2A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755651" y="3396021"/>
            <a:ext cx="7632699" cy="83019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+mj-lt"/>
              </a:rPr>
              <a:t>Fascinate</a:t>
            </a:r>
            <a:r>
              <a:rPr lang="en-GB" dirty="0">
                <a:solidFill>
                  <a:schemeClr val="tx1"/>
                </a:solidFill>
              </a:rPr>
              <a:t> the reader, with interesting and shocking facts so that they agree with you.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55650" y="4341334"/>
            <a:ext cx="7632700" cy="835768"/>
          </a:xfrm>
          <a:prstGeom prst="rect">
            <a:avLst/>
          </a:prstGeom>
          <a:solidFill>
            <a:srgbClr val="FCA84D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755651" y="4347862"/>
            <a:ext cx="7632699" cy="82130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+mj-lt"/>
              </a:rPr>
              <a:t>Short sentences</a:t>
            </a:r>
            <a:r>
              <a:rPr lang="en-GB" dirty="0">
                <a:solidFill>
                  <a:schemeClr val="tx1"/>
                </a:solidFill>
              </a:rPr>
              <a:t> help give points emphasis.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55650" y="5292461"/>
            <a:ext cx="7632700" cy="844811"/>
          </a:xfrm>
          <a:prstGeom prst="rect">
            <a:avLst/>
          </a:prstGeom>
          <a:solidFill>
            <a:srgbClr val="EA6F2A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/>
          <p:cNvSpPr/>
          <p:nvPr/>
        </p:nvSpPr>
        <p:spPr>
          <a:xfrm>
            <a:off x="755651" y="5299145"/>
            <a:ext cx="7632699" cy="83019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Persuasive writing is about </a:t>
            </a:r>
            <a:r>
              <a:rPr lang="en-GB" dirty="0">
                <a:solidFill>
                  <a:schemeClr val="tx1"/>
                </a:solidFill>
                <a:latin typeface="+mj-lt"/>
              </a:rPr>
              <a:t>informing</a:t>
            </a:r>
            <a:r>
              <a:rPr lang="en-GB" dirty="0">
                <a:solidFill>
                  <a:schemeClr val="tx1"/>
                </a:solidFill>
              </a:rPr>
              <a:t> the reader about a subject and getting them to agree. Writing in a </a:t>
            </a:r>
            <a:r>
              <a:rPr lang="en-GB" dirty="0">
                <a:solidFill>
                  <a:schemeClr val="tx1"/>
                </a:solidFill>
                <a:latin typeface="+mj-lt"/>
              </a:rPr>
              <a:t>friendly manner</a:t>
            </a:r>
            <a:r>
              <a:rPr lang="en-GB" dirty="0">
                <a:solidFill>
                  <a:schemeClr val="tx1"/>
                </a:solidFill>
              </a:rPr>
              <a:t> is key. </a:t>
            </a:r>
          </a:p>
        </p:txBody>
      </p:sp>
    </p:spTree>
    <p:extLst>
      <p:ext uri="{BB962C8B-B14F-4D97-AF65-F5344CB8AC3E}">
        <p14:creationId xmlns:p14="http://schemas.microsoft.com/office/powerpoint/2010/main" val="630275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1" grpId="0"/>
      <p:bldP spid="13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50885" y="2567354"/>
            <a:ext cx="7632700" cy="3561983"/>
          </a:xfrm>
          <a:prstGeom prst="rect">
            <a:avLst/>
          </a:prstGeom>
          <a:solidFill>
            <a:srgbClr val="EA6F2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50885" y="1473202"/>
            <a:ext cx="7632700" cy="994306"/>
          </a:xfrm>
          <a:prstGeom prst="rect">
            <a:avLst/>
          </a:prstGeom>
          <a:solidFill>
            <a:srgbClr val="FCA84D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Features</a:t>
            </a:r>
            <a:endParaRPr lang="en-GB" b="1" dirty="0"/>
          </a:p>
        </p:txBody>
      </p:sp>
      <p:sp>
        <p:nvSpPr>
          <p:cNvPr id="2" name="Rounded Rectangle 1"/>
          <p:cNvSpPr/>
          <p:nvPr/>
        </p:nvSpPr>
        <p:spPr>
          <a:xfrm>
            <a:off x="755650" y="2567353"/>
            <a:ext cx="7632700" cy="352547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+mj-lt"/>
              </a:rPr>
              <a:t>Persuasive </a:t>
            </a:r>
            <a:r>
              <a:rPr lang="en-GB" sz="2000" dirty="0">
                <a:solidFill>
                  <a:schemeClr val="tx1"/>
                </a:solidFill>
                <a:latin typeface="+mj-lt"/>
              </a:rPr>
              <a:t>phrases</a:t>
            </a:r>
            <a:r>
              <a:rPr lang="en-GB" sz="2000" dirty="0" smtClean="0">
                <a:solidFill>
                  <a:schemeClr val="tx1"/>
                </a:solidFill>
                <a:latin typeface="+mj-lt"/>
              </a:rPr>
              <a:t>:</a:t>
            </a:r>
          </a:p>
          <a:p>
            <a:pPr algn="ctr"/>
            <a:r>
              <a:rPr lang="en-GB" dirty="0" smtClean="0">
                <a:solidFill>
                  <a:schemeClr val="tx1"/>
                </a:solidFill>
              </a:rPr>
              <a:t> </a:t>
            </a:r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As a result…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This causes…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Another reason…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It goes without saying…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I strongly believe…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Is it really worth…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How could we possibly</a:t>
            </a:r>
            <a:r>
              <a:rPr lang="en-GB" dirty="0" smtClean="0">
                <a:solidFill>
                  <a:schemeClr val="tx1"/>
                </a:solidFill>
              </a:rPr>
              <a:t>…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755650" y="1486511"/>
            <a:ext cx="7632700" cy="98099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Using </a:t>
            </a:r>
            <a:r>
              <a:rPr lang="en-GB" dirty="0">
                <a:solidFill>
                  <a:schemeClr val="tx1"/>
                </a:solidFill>
                <a:latin typeface="+mj-lt"/>
              </a:rPr>
              <a:t>strong, clear, positive language</a:t>
            </a:r>
            <a:r>
              <a:rPr lang="en-GB" dirty="0">
                <a:solidFill>
                  <a:schemeClr val="tx1"/>
                </a:solidFill>
              </a:rPr>
              <a:t> helps the reader to agree with you. </a:t>
            </a:r>
            <a:endParaRPr lang="en-GB" dirty="0" smtClean="0">
              <a:solidFill>
                <a:schemeClr val="tx1"/>
              </a:solidFill>
            </a:endParaRPr>
          </a:p>
          <a:p>
            <a:pPr algn="ctr"/>
            <a:r>
              <a:rPr lang="en-GB" dirty="0" smtClean="0">
                <a:solidFill>
                  <a:schemeClr val="tx1"/>
                </a:solidFill>
              </a:rPr>
              <a:t>Below </a:t>
            </a:r>
            <a:r>
              <a:rPr lang="en-GB" dirty="0">
                <a:solidFill>
                  <a:schemeClr val="tx1"/>
                </a:solidFill>
              </a:rPr>
              <a:t>are some helpful phrases that are used in persuasive writing. </a:t>
            </a:r>
          </a:p>
        </p:txBody>
      </p:sp>
    </p:spTree>
    <p:extLst>
      <p:ext uri="{BB962C8B-B14F-4D97-AF65-F5344CB8AC3E}">
        <p14:creationId xmlns:p14="http://schemas.microsoft.com/office/powerpoint/2010/main" val="141220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Features</a:t>
            </a:r>
            <a:endParaRPr lang="en-GB" b="1" dirty="0"/>
          </a:p>
        </p:txBody>
      </p:sp>
      <p:sp>
        <p:nvSpPr>
          <p:cNvPr id="6" name="Rectangle 5"/>
          <p:cNvSpPr/>
          <p:nvPr/>
        </p:nvSpPr>
        <p:spPr>
          <a:xfrm>
            <a:off x="755650" y="1473201"/>
            <a:ext cx="7632700" cy="1666938"/>
          </a:xfrm>
          <a:prstGeom prst="rect">
            <a:avLst/>
          </a:prstGeom>
          <a:solidFill>
            <a:srgbClr val="EA6F2A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755651" y="1473201"/>
            <a:ext cx="7632699" cy="166693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Make the reader think that everyone else does this, agrees or that it will make their life better or them a happier person. 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 smtClean="0">
                <a:solidFill>
                  <a:schemeClr val="tx1"/>
                </a:solidFill>
              </a:rPr>
              <a:t>e.g. Everyone </a:t>
            </a:r>
            <a:r>
              <a:rPr lang="en-GB" dirty="0">
                <a:solidFill>
                  <a:schemeClr val="tx1"/>
                </a:solidFill>
              </a:rPr>
              <a:t>agrees that….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We all know that…</a:t>
            </a:r>
          </a:p>
        </p:txBody>
      </p:sp>
      <p:sp>
        <p:nvSpPr>
          <p:cNvPr id="8" name="Rectangle 7"/>
          <p:cNvSpPr/>
          <p:nvPr/>
        </p:nvSpPr>
        <p:spPr>
          <a:xfrm>
            <a:off x="755650" y="3256196"/>
            <a:ext cx="7632700" cy="1124147"/>
          </a:xfrm>
          <a:prstGeom prst="rect">
            <a:avLst/>
          </a:prstGeom>
          <a:solidFill>
            <a:srgbClr val="FCA84D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755651" y="3267714"/>
            <a:ext cx="7632699" cy="110469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+mj-lt"/>
              </a:rPr>
              <a:t>Alliteration</a:t>
            </a:r>
            <a:r>
              <a:rPr lang="en-GB" dirty="0">
                <a:solidFill>
                  <a:schemeClr val="tx1"/>
                </a:solidFill>
              </a:rPr>
              <a:t> can make slogans more memorable.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 smtClean="0">
                <a:solidFill>
                  <a:schemeClr val="tx1"/>
                </a:solidFill>
              </a:rPr>
              <a:t>e.g. Buy </a:t>
            </a:r>
            <a:r>
              <a:rPr lang="en-GB" dirty="0">
                <a:solidFill>
                  <a:schemeClr val="tx1"/>
                </a:solidFill>
              </a:rPr>
              <a:t>British Beef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5650" y="4496402"/>
            <a:ext cx="7632700" cy="762519"/>
          </a:xfrm>
          <a:prstGeom prst="rect">
            <a:avLst/>
          </a:prstGeom>
          <a:solidFill>
            <a:srgbClr val="EA6F2A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755651" y="4501662"/>
            <a:ext cx="7632699" cy="7493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Using </a:t>
            </a:r>
            <a:r>
              <a:rPr lang="en-GB" dirty="0">
                <a:solidFill>
                  <a:schemeClr val="tx1"/>
                </a:solidFill>
                <a:latin typeface="+mj-lt"/>
              </a:rPr>
              <a:t>humour</a:t>
            </a:r>
            <a:r>
              <a:rPr lang="en-GB" dirty="0">
                <a:solidFill>
                  <a:schemeClr val="tx1"/>
                </a:solidFill>
              </a:rPr>
              <a:t> in persuasive writing can help people take your side.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55650" y="5374980"/>
            <a:ext cx="7632700" cy="754357"/>
          </a:xfrm>
          <a:prstGeom prst="rect">
            <a:avLst/>
          </a:prstGeom>
          <a:solidFill>
            <a:srgbClr val="FCA84D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755651" y="5380100"/>
            <a:ext cx="7632699" cy="74130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 </a:t>
            </a:r>
            <a:r>
              <a:rPr lang="en-GB" dirty="0">
                <a:solidFill>
                  <a:schemeClr val="tx1"/>
                </a:solidFill>
                <a:latin typeface="+mj-lt"/>
              </a:rPr>
              <a:t>picture</a:t>
            </a:r>
            <a:r>
              <a:rPr lang="en-GB" dirty="0">
                <a:solidFill>
                  <a:schemeClr val="tx1"/>
                </a:solidFill>
              </a:rPr>
              <a:t> that tugs at the heart-strings can be more powerful than 1000 words.</a:t>
            </a:r>
          </a:p>
        </p:txBody>
      </p:sp>
    </p:spTree>
    <p:extLst>
      <p:ext uri="{BB962C8B-B14F-4D97-AF65-F5344CB8AC3E}">
        <p14:creationId xmlns:p14="http://schemas.microsoft.com/office/powerpoint/2010/main" val="2778667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1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1473200"/>
            <a:ext cx="7632700" cy="4656138"/>
          </a:xfrm>
          <a:prstGeom prst="rect">
            <a:avLst/>
          </a:prstGeom>
          <a:solidFill>
            <a:srgbClr val="EA6F2A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Features</a:t>
            </a:r>
            <a:endParaRPr lang="en-GB" b="1" dirty="0"/>
          </a:p>
        </p:txBody>
      </p:sp>
      <p:sp>
        <p:nvSpPr>
          <p:cNvPr id="2" name="Rounded Rectangle 1"/>
          <p:cNvSpPr/>
          <p:nvPr/>
        </p:nvSpPr>
        <p:spPr>
          <a:xfrm>
            <a:off x="755650" y="1473202"/>
            <a:ext cx="7632700" cy="157082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Finally re-read.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 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Would you be persuaded?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3462" y="3044023"/>
            <a:ext cx="3487545" cy="3085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415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1227</TotalTime>
  <Words>335</Words>
  <Application>Microsoft Office PowerPoint</Application>
  <PresentationFormat>On-screen Show (4:3)</PresentationFormat>
  <Paragraphs>55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Sassoon Infant Md</vt:lpstr>
      <vt:lpstr>Calibri</vt:lpstr>
      <vt:lpstr>Sassoon Infant Rg</vt:lpstr>
      <vt:lpstr>Arial</vt:lpstr>
      <vt:lpstr>Office Theme</vt:lpstr>
      <vt:lpstr>PowerPoint Presentation</vt:lpstr>
      <vt:lpstr>Persuasive</vt:lpstr>
      <vt:lpstr>Features</vt:lpstr>
      <vt:lpstr>Features</vt:lpstr>
      <vt:lpstr>Features</vt:lpstr>
      <vt:lpstr>Features</vt:lpstr>
      <vt:lpstr>Features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Mr A. Searle</cp:lastModifiedBy>
  <cp:revision>106</cp:revision>
  <dcterms:created xsi:type="dcterms:W3CDTF">2014-10-01T16:09:27Z</dcterms:created>
  <dcterms:modified xsi:type="dcterms:W3CDTF">2022-04-06T07:25:17Z</dcterms:modified>
</cp:coreProperties>
</file>