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1"/>
  </p:notesMasterIdLst>
  <p:handoutMasterIdLst>
    <p:handoutMasterId r:id="rId32"/>
  </p:handoutMasterIdLst>
  <p:sldIdLst>
    <p:sldId id="304" r:id="rId5"/>
    <p:sldId id="258" r:id="rId6"/>
    <p:sldId id="294" r:id="rId7"/>
    <p:sldId id="311" r:id="rId8"/>
    <p:sldId id="305" r:id="rId9"/>
    <p:sldId id="312" r:id="rId10"/>
    <p:sldId id="306" r:id="rId11"/>
    <p:sldId id="313" r:id="rId12"/>
    <p:sldId id="314" r:id="rId13"/>
    <p:sldId id="315" r:id="rId14"/>
    <p:sldId id="316" r:id="rId15"/>
    <p:sldId id="317" r:id="rId16"/>
    <p:sldId id="319" r:id="rId17"/>
    <p:sldId id="320" r:id="rId18"/>
    <p:sldId id="321" r:id="rId19"/>
    <p:sldId id="323" r:id="rId20"/>
    <p:sldId id="322" r:id="rId21"/>
    <p:sldId id="324" r:id="rId22"/>
    <p:sldId id="325" r:id="rId23"/>
    <p:sldId id="326" r:id="rId24"/>
    <p:sldId id="327" r:id="rId25"/>
    <p:sldId id="309" r:id="rId26"/>
    <p:sldId id="328" r:id="rId27"/>
    <p:sldId id="329" r:id="rId28"/>
    <p:sldId id="308" r:id="rId29"/>
    <p:sldId id="267" r:id="rId30"/>
  </p:sldIdLst>
  <p:sldSz cx="9144000" cy="6858000" type="screen4x3"/>
  <p:notesSz cx="6858000" cy="9144000"/>
  <p:embeddedFontLst>
    <p:embeddedFont>
      <p:font typeface="Twinkl SemiBold" charset="0"/>
      <p:bold r:id="rId33"/>
    </p:embeddedFont>
    <p:embeddedFont>
      <p:font typeface="Tuffy" panose="020B0603060100000000" charset="0"/>
      <p:regular r:id="rId34"/>
      <p:bold r:id="rId35"/>
      <p:italic r:id="rId36"/>
      <p:boldItalic r:id="rId37"/>
    </p:embeddedFont>
    <p:embeddedFont>
      <p:font typeface="Twinkl" panose="020B0604020202020204" charset="0"/>
      <p:regular r:id="rId38"/>
      <p:bold r:id="rId39"/>
    </p:embeddedFont>
    <p:embeddedFont>
      <p:font typeface="Tuffy-TTF" panose="020B0603060100000000" charset="0"/>
      <p:regular r:id="rId40"/>
      <p:bold r:id="rId41"/>
      <p:italic r:id="rId42"/>
      <p:boldItalic r:id="rId4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DE1E5A"/>
    <a:srgbClr val="ECE9D4"/>
    <a:srgbClr val="D82233"/>
    <a:srgbClr val="AEE9EC"/>
    <a:srgbClr val="D83A5E"/>
    <a:srgbClr val="2DB6BC"/>
    <a:srgbClr val="F5CFD8"/>
    <a:srgbClr val="FAB001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7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23/01/2022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23/01/2022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tiff"/><Relationship Id="rId3" Type="http://schemas.openxmlformats.org/officeDocument/2006/relationships/image" Target="../media/image28.tiff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tiff"/><Relationship Id="rId5" Type="http://schemas.openxmlformats.org/officeDocument/2006/relationships/image" Target="../media/image29.tiff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tiff"/><Relationship Id="rId3" Type="http://schemas.openxmlformats.org/officeDocument/2006/relationships/image" Target="../media/image28.tiff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48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33" name="y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804692" y="2090615"/>
            <a:ext cx="873081" cy="3133238"/>
            <a:chOff x="3586454" y="2079309"/>
            <a:chExt cx="873081" cy="3133238"/>
          </a:xfrm>
        </p:grpSpPr>
        <p:pic>
          <p:nvPicPr>
            <p:cNvPr id="34" name="picture y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6454" y="3791925"/>
              <a:ext cx="753218" cy="1420622"/>
            </a:xfrm>
            <a:prstGeom prst="rect">
              <a:avLst/>
            </a:prstGeom>
          </p:spPr>
        </p:pic>
        <p:sp>
          <p:nvSpPr>
            <p:cNvPr id="35" name="y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870751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y</a:t>
              </a:r>
            </a:p>
          </p:txBody>
        </p:sp>
      </p:grpSp>
      <p:grpSp>
        <p:nvGrpSpPr>
          <p:cNvPr id="36" name="X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458538" y="2258125"/>
            <a:ext cx="1445525" cy="2954951"/>
            <a:chOff x="3148267" y="2079309"/>
            <a:chExt cx="1445525" cy="2954951"/>
          </a:xfrm>
        </p:grpSpPr>
        <p:pic>
          <p:nvPicPr>
            <p:cNvPr id="37" name="picture X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267" y="3786149"/>
              <a:ext cx="1445525" cy="1248111"/>
            </a:xfrm>
            <a:prstGeom prst="rect">
              <a:avLst/>
            </a:prstGeom>
          </p:spPr>
        </p:pic>
        <p:sp>
          <p:nvSpPr>
            <p:cNvPr id="38" name="X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4238" y="2079309"/>
              <a:ext cx="764953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x</a:t>
              </a:r>
            </a:p>
          </p:txBody>
        </p:sp>
      </p:grpSp>
      <p:grpSp>
        <p:nvGrpSpPr>
          <p:cNvPr id="39" name="W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204206" y="1883360"/>
            <a:ext cx="1910034" cy="2833074"/>
            <a:chOff x="3013371" y="1860729"/>
            <a:chExt cx="1910034" cy="2833074"/>
          </a:xfrm>
        </p:grpSpPr>
        <p:pic>
          <p:nvPicPr>
            <p:cNvPr id="40" name="picture W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3371" y="3979156"/>
              <a:ext cx="1910034" cy="7146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" name="W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1345240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11500" dirty="0"/>
                <a:t>w</a:t>
              </a:r>
            </a:p>
          </p:txBody>
        </p:sp>
      </p:grpSp>
      <p:grpSp>
        <p:nvGrpSpPr>
          <p:cNvPr id="42" name="V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679520" y="1908322"/>
            <a:ext cx="959407" cy="3331322"/>
            <a:chOff x="3291809" y="1860729"/>
            <a:chExt cx="959407" cy="3331322"/>
          </a:xfrm>
        </p:grpSpPr>
        <p:pic>
          <p:nvPicPr>
            <p:cNvPr id="43" name="picture V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09" y="3836590"/>
              <a:ext cx="959407" cy="1355461"/>
            </a:xfrm>
            <a:prstGeom prst="rect">
              <a:avLst/>
            </a:prstGeom>
          </p:spPr>
        </p:pic>
        <p:sp>
          <p:nvSpPr>
            <p:cNvPr id="44" name="V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899605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11500" dirty="0"/>
                <a:t>v</a:t>
              </a:r>
            </a:p>
          </p:txBody>
        </p:sp>
      </p:grpSp>
      <p:grpSp>
        <p:nvGrpSpPr>
          <p:cNvPr id="45" name="J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651382" y="2023955"/>
            <a:ext cx="959407" cy="3324884"/>
            <a:chOff x="3291809" y="2079309"/>
            <a:chExt cx="959407" cy="3324884"/>
          </a:xfrm>
        </p:grpSpPr>
        <p:pic>
          <p:nvPicPr>
            <p:cNvPr id="46" name="picture J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09" y="3791924"/>
              <a:ext cx="959407" cy="1612269"/>
            </a:xfrm>
            <a:prstGeom prst="rect">
              <a:avLst/>
            </a:prstGeom>
          </p:spPr>
        </p:pic>
        <p:sp>
          <p:nvSpPr>
            <p:cNvPr id="47" name="J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511679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j</a:t>
              </a:r>
            </a:p>
          </p:txBody>
        </p:sp>
      </p:grpSp>
      <p:grpSp>
        <p:nvGrpSpPr>
          <p:cNvPr id="8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016125" y="836613"/>
            <a:ext cx="5111750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20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8" name="h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7586" y="3194788"/>
            <a:ext cx="11304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he</a:t>
            </a:r>
          </a:p>
        </p:txBody>
      </p:sp>
      <p:sp>
        <p:nvSpPr>
          <p:cNvPr id="29" name="sh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5250" y="3158781"/>
            <a:ext cx="15103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she</a:t>
            </a:r>
          </a:p>
        </p:txBody>
      </p:sp>
      <p:grpSp>
        <p:nvGrpSpPr>
          <p:cNvPr id="48" name="z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738112" y="2214229"/>
            <a:ext cx="753218" cy="2832932"/>
            <a:chOff x="3586454" y="2079309"/>
            <a:chExt cx="753218" cy="2832932"/>
          </a:xfrm>
        </p:grpSpPr>
        <p:pic>
          <p:nvPicPr>
            <p:cNvPr id="49" name="picture z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6454" y="4092230"/>
              <a:ext cx="753218" cy="820011"/>
            </a:xfrm>
            <a:prstGeom prst="rect">
              <a:avLst/>
            </a:prstGeom>
          </p:spPr>
        </p:pic>
        <p:sp>
          <p:nvSpPr>
            <p:cNvPr id="50" name="z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73770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z</a:t>
              </a:r>
            </a:p>
          </p:txBody>
        </p:sp>
      </p:grpSp>
      <p:grpSp>
        <p:nvGrpSpPr>
          <p:cNvPr id="3" name="zz"/>
          <p:cNvGrpSpPr/>
          <p:nvPr/>
        </p:nvGrpSpPr>
        <p:grpSpPr>
          <a:xfrm>
            <a:off x="3277991" y="2204888"/>
            <a:ext cx="1532293" cy="2832932"/>
            <a:chOff x="4869538" y="2501210"/>
            <a:chExt cx="1532293" cy="2832932"/>
          </a:xfrm>
        </p:grpSpPr>
        <p:grpSp>
          <p:nvGrpSpPr>
            <p:cNvPr id="51" name="z">
              <a:extLst>
                <a:ext uri="{FF2B5EF4-FFF2-40B4-BE49-F238E27FC236}">
                  <a16:creationId xmlns:a16="http://schemas.microsoft.com/office/drawing/2014/main" id="{2E66F917-F5B6-46A3-8363-A08C259CD624}"/>
                </a:ext>
              </a:extLst>
            </p:cNvPr>
            <p:cNvGrpSpPr/>
            <p:nvPr/>
          </p:nvGrpSpPr>
          <p:grpSpPr>
            <a:xfrm>
              <a:off x="4869538" y="2501210"/>
              <a:ext cx="1430398" cy="2832932"/>
              <a:chOff x="3449124" y="2079309"/>
              <a:chExt cx="1430398" cy="2832932"/>
            </a:xfrm>
          </p:grpSpPr>
          <p:pic>
            <p:nvPicPr>
              <p:cNvPr id="52" name="picture z">
                <a:extLst>
                  <a:ext uri="{FF2B5EF4-FFF2-40B4-BE49-F238E27FC236}">
                    <a16:creationId xmlns:a16="http://schemas.microsoft.com/office/drawing/2014/main" id="{F1F6A752-6A40-44A5-B9F5-BA479DE071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49124" y="4092230"/>
                <a:ext cx="753218" cy="820011"/>
              </a:xfrm>
              <a:prstGeom prst="rect">
                <a:avLst/>
              </a:prstGeom>
            </p:spPr>
          </p:pic>
          <p:sp>
            <p:nvSpPr>
              <p:cNvPr id="53" name="z">
                <a:extLst>
                  <a:ext uri="{FF2B5EF4-FFF2-40B4-BE49-F238E27FC236}">
                    <a16:creationId xmlns:a16="http://schemas.microsoft.com/office/drawing/2014/main" id="{DF3F2C58-E949-43E2-8447-69F136E73C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88784" y="2079309"/>
                <a:ext cx="1290738" cy="15696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r>
                  <a:rPr lang="en-GB" altLang="en-US" sz="9600" dirty="0" err="1"/>
                  <a:t>zz</a:t>
                </a:r>
                <a:endParaRPr lang="en-GB" altLang="en-US" sz="9600" dirty="0"/>
              </a:p>
            </p:txBody>
          </p:sp>
        </p:grpSp>
        <p:pic>
          <p:nvPicPr>
            <p:cNvPr id="54" name="picture z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8613" y="4495896"/>
              <a:ext cx="753218" cy="820011"/>
            </a:xfrm>
            <a:prstGeom prst="rect">
              <a:avLst/>
            </a:prstGeom>
          </p:spPr>
        </p:pic>
      </p:grpSp>
      <p:grpSp>
        <p:nvGrpSpPr>
          <p:cNvPr id="56" name="qu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247233" y="2158712"/>
            <a:ext cx="1908870" cy="2935540"/>
            <a:chOff x="3426824" y="2079309"/>
            <a:chExt cx="1908870" cy="2935540"/>
          </a:xfrm>
        </p:grpSpPr>
        <p:pic>
          <p:nvPicPr>
            <p:cNvPr id="57" name="picture qu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6824" y="3916023"/>
              <a:ext cx="1908870" cy="1098826"/>
            </a:xfrm>
            <a:prstGeom prst="rect">
              <a:avLst/>
            </a:prstGeom>
          </p:spPr>
        </p:pic>
        <p:sp>
          <p:nvSpPr>
            <p:cNvPr id="58" name="qu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54882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qu</a:t>
              </a:r>
              <a:endParaRPr lang="en-GB" altLang="en-US" sz="9600" dirty="0"/>
            </a:p>
          </p:txBody>
        </p:sp>
      </p:grpSp>
      <p:grpSp>
        <p:nvGrpSpPr>
          <p:cNvPr id="60" name="ch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416837" y="2244142"/>
            <a:ext cx="1446230" cy="2935540"/>
            <a:chOff x="3588784" y="2079309"/>
            <a:chExt cx="1446230" cy="2935540"/>
          </a:xfrm>
        </p:grpSpPr>
        <p:pic>
          <p:nvPicPr>
            <p:cNvPr id="61" name="picture ch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2230" y="3916023"/>
              <a:ext cx="938058" cy="10988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" name="ch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44623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ch</a:t>
              </a:r>
              <a:endParaRPr lang="en-GB" altLang="en-US" sz="9600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5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043608" y="1340768"/>
            <a:ext cx="5111750" cy="752475"/>
          </a:xfrm>
          <a:prstGeom prst="wedgeRoundRectCallout">
            <a:avLst>
              <a:gd name="adj1" fmla="val 61029"/>
              <a:gd name="adj2" fmla="val 11620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week, we meet our next tricky words –</a:t>
            </a:r>
          </a:p>
          <a:p>
            <a:pPr algn="ctr"/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we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me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be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sp>
        <p:nvSpPr>
          <p:cNvPr id="55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025848" y="3789040"/>
            <a:ext cx="5111750" cy="752475"/>
          </a:xfrm>
          <a:prstGeom prst="wedgeRoundRectCallout">
            <a:avLst>
              <a:gd name="adj1" fmla="val 60863"/>
              <a:gd name="adj2" fmla="val -18084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Tricky words are words that can’t be sounded out. We just have to learn them off by heart!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419" y="1588923"/>
            <a:ext cx="1383774" cy="425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9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318" y="2648496"/>
            <a:ext cx="5891837" cy="254569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Tricky Aeroplanes</a:t>
            </a:r>
          </a:p>
        </p:txBody>
      </p: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Shout out the tricky words on the aeroplanes. Watch out for tricky words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we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me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be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!</a:t>
            </a:r>
          </a:p>
        </p:txBody>
      </p:sp>
      <p:grpSp>
        <p:nvGrpSpPr>
          <p:cNvPr id="9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3538946"/>
            <a:ext cx="4082752" cy="1534654"/>
          </a:xfrm>
          <a:prstGeom prst="wedgeRoundRectCallout">
            <a:avLst>
              <a:gd name="adj1" fmla="val -52136"/>
              <a:gd name="adj2" fmla="val 95684"/>
              <a:gd name="adj3" fmla="val 16667"/>
            </a:avLst>
          </a:prstGeom>
          <a:solidFill>
            <a:schemeClr val="bg1"/>
          </a:solidFill>
          <a:ln w="28575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Remember, tricky words from this level are shown in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red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in the story and decodable or familiar words are in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purple.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Digraphs and 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trigraphs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are underlined.</a:t>
            </a:r>
          </a:p>
        </p:txBody>
      </p:sp>
      <p:sp>
        <p:nvSpPr>
          <p:cNvPr id="1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263933" y="3521694"/>
            <a:ext cx="284162" cy="284163"/>
          </a:xfrm>
          <a:prstGeom prst="ellipse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5" name="HE top"/>
          <p:cNvGrpSpPr/>
          <p:nvPr/>
        </p:nvGrpSpPr>
        <p:grpSpPr>
          <a:xfrm>
            <a:off x="1043608" y="756233"/>
            <a:ext cx="6817962" cy="2125229"/>
            <a:chOff x="1259632" y="2028341"/>
            <a:chExt cx="6817962" cy="2125229"/>
          </a:xfrm>
        </p:grpSpPr>
        <p:sp>
          <p:nvSpPr>
            <p:cNvPr id="14" name="Wave 13"/>
            <p:cNvSpPr/>
            <p:nvPr/>
          </p:nvSpPr>
          <p:spPr>
            <a:xfrm>
              <a:off x="1259632" y="2204864"/>
              <a:ext cx="2520280" cy="1008112"/>
            </a:xfrm>
            <a:prstGeom prst="wave">
              <a:avLst/>
            </a:prstGeom>
            <a:solidFill>
              <a:srgbClr val="DE1E5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he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6295">
              <a:off x="3158893" y="2028341"/>
              <a:ext cx="4918701" cy="2125229"/>
            </a:xfrm>
            <a:prstGeom prst="rect">
              <a:avLst/>
            </a:prstGeom>
          </p:spPr>
        </p:pic>
      </p:grpSp>
      <p:grpSp>
        <p:nvGrpSpPr>
          <p:cNvPr id="16" name="HE Bottom"/>
          <p:cNvGrpSpPr/>
          <p:nvPr/>
        </p:nvGrpSpPr>
        <p:grpSpPr>
          <a:xfrm>
            <a:off x="899592" y="4616239"/>
            <a:ext cx="6817962" cy="2125229"/>
            <a:chOff x="1259632" y="2028341"/>
            <a:chExt cx="6817962" cy="2125229"/>
          </a:xfrm>
        </p:grpSpPr>
        <p:sp>
          <p:nvSpPr>
            <p:cNvPr id="17" name="Wave 16"/>
            <p:cNvSpPr/>
            <p:nvPr/>
          </p:nvSpPr>
          <p:spPr>
            <a:xfrm>
              <a:off x="1259632" y="2204864"/>
              <a:ext cx="2520280" cy="1008112"/>
            </a:xfrm>
            <a:prstGeom prst="wave">
              <a:avLst/>
            </a:prstGeom>
            <a:solidFill>
              <a:srgbClr val="DE1E5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he</a:t>
              </a:r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6295">
              <a:off x="3158893" y="2028341"/>
              <a:ext cx="4918701" cy="2125229"/>
            </a:xfrm>
            <a:prstGeom prst="rect">
              <a:avLst/>
            </a:prstGeom>
          </p:spPr>
        </p:pic>
      </p:grpSp>
      <p:grpSp>
        <p:nvGrpSpPr>
          <p:cNvPr id="19" name="HE Middle"/>
          <p:cNvGrpSpPr/>
          <p:nvPr/>
        </p:nvGrpSpPr>
        <p:grpSpPr>
          <a:xfrm>
            <a:off x="1160294" y="2639380"/>
            <a:ext cx="6520042" cy="2125229"/>
            <a:chOff x="1520334" y="1981485"/>
            <a:chExt cx="6520042" cy="2125229"/>
          </a:xfrm>
        </p:grpSpPr>
        <p:sp>
          <p:nvSpPr>
            <p:cNvPr id="20" name="Wave 19"/>
            <p:cNvSpPr/>
            <p:nvPr/>
          </p:nvSpPr>
          <p:spPr>
            <a:xfrm>
              <a:off x="5520096" y="2195169"/>
              <a:ext cx="2520280" cy="1008112"/>
            </a:xfrm>
            <a:prstGeom prst="wave">
              <a:avLst/>
            </a:prstGeom>
            <a:solidFill>
              <a:srgbClr val="DE1E5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he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0280" flipH="1">
              <a:off x="1520334" y="1981485"/>
              <a:ext cx="4617964" cy="2125229"/>
            </a:xfrm>
            <a:prstGeom prst="rect">
              <a:avLst/>
            </a:prstGeom>
          </p:spPr>
        </p:pic>
      </p:grpSp>
      <p:grpSp>
        <p:nvGrpSpPr>
          <p:cNvPr id="22" name="WE Middle"/>
          <p:cNvGrpSpPr/>
          <p:nvPr/>
        </p:nvGrpSpPr>
        <p:grpSpPr>
          <a:xfrm>
            <a:off x="895116" y="2667533"/>
            <a:ext cx="6817962" cy="2125229"/>
            <a:chOff x="1259632" y="2028341"/>
            <a:chExt cx="6817962" cy="2125229"/>
          </a:xfrm>
        </p:grpSpPr>
        <p:sp>
          <p:nvSpPr>
            <p:cNvPr id="23" name="Wave 22"/>
            <p:cNvSpPr/>
            <p:nvPr/>
          </p:nvSpPr>
          <p:spPr>
            <a:xfrm>
              <a:off x="1259632" y="2204864"/>
              <a:ext cx="2520280" cy="1008112"/>
            </a:xfrm>
            <a:prstGeom prst="wave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we</a:t>
              </a: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6295">
              <a:off x="3158893" y="2028341"/>
              <a:ext cx="4918701" cy="2125229"/>
            </a:xfrm>
            <a:prstGeom prst="rect">
              <a:avLst/>
            </a:prstGeom>
          </p:spPr>
        </p:pic>
      </p:grpSp>
      <p:grpSp>
        <p:nvGrpSpPr>
          <p:cNvPr id="25" name="WE Bottom"/>
          <p:cNvGrpSpPr/>
          <p:nvPr/>
        </p:nvGrpSpPr>
        <p:grpSpPr>
          <a:xfrm>
            <a:off x="1192695" y="4616238"/>
            <a:ext cx="6520042" cy="2125229"/>
            <a:chOff x="1520334" y="1981485"/>
            <a:chExt cx="6520042" cy="2125229"/>
          </a:xfrm>
        </p:grpSpPr>
        <p:sp>
          <p:nvSpPr>
            <p:cNvPr id="26" name="Wave 25"/>
            <p:cNvSpPr/>
            <p:nvPr/>
          </p:nvSpPr>
          <p:spPr>
            <a:xfrm>
              <a:off x="5520096" y="2195169"/>
              <a:ext cx="2520280" cy="1008112"/>
            </a:xfrm>
            <a:prstGeom prst="wave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we</a:t>
              </a: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0280" flipH="1">
              <a:off x="1520334" y="1981485"/>
              <a:ext cx="4617964" cy="2125229"/>
            </a:xfrm>
            <a:prstGeom prst="rect">
              <a:avLst/>
            </a:prstGeom>
          </p:spPr>
        </p:pic>
      </p:grpSp>
      <p:grpSp>
        <p:nvGrpSpPr>
          <p:cNvPr id="28" name="WE Top"/>
          <p:cNvGrpSpPr/>
          <p:nvPr/>
        </p:nvGrpSpPr>
        <p:grpSpPr>
          <a:xfrm>
            <a:off x="1345095" y="824729"/>
            <a:ext cx="6520042" cy="2125229"/>
            <a:chOff x="1520334" y="1981485"/>
            <a:chExt cx="6520042" cy="2125229"/>
          </a:xfrm>
        </p:grpSpPr>
        <p:sp>
          <p:nvSpPr>
            <p:cNvPr id="29" name="Wave 28"/>
            <p:cNvSpPr/>
            <p:nvPr/>
          </p:nvSpPr>
          <p:spPr>
            <a:xfrm>
              <a:off x="5520096" y="2195169"/>
              <a:ext cx="2520280" cy="1008112"/>
            </a:xfrm>
            <a:prstGeom prst="wave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we</a:t>
              </a: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0280" flipH="1">
              <a:off x="1520334" y="1981485"/>
              <a:ext cx="4617964" cy="2125229"/>
            </a:xfrm>
            <a:prstGeom prst="rect">
              <a:avLst/>
            </a:prstGeom>
          </p:spPr>
        </p:pic>
      </p:grpSp>
      <p:grpSp>
        <p:nvGrpSpPr>
          <p:cNvPr id="31" name="ME Bottom"/>
          <p:cNvGrpSpPr/>
          <p:nvPr/>
        </p:nvGrpSpPr>
        <p:grpSpPr>
          <a:xfrm>
            <a:off x="895116" y="4485210"/>
            <a:ext cx="6817962" cy="2125229"/>
            <a:chOff x="1259632" y="2028341"/>
            <a:chExt cx="6817962" cy="2125229"/>
          </a:xfrm>
        </p:grpSpPr>
        <p:sp>
          <p:nvSpPr>
            <p:cNvPr id="32" name="Wave 31"/>
            <p:cNvSpPr/>
            <p:nvPr/>
          </p:nvSpPr>
          <p:spPr>
            <a:xfrm>
              <a:off x="1259632" y="2204864"/>
              <a:ext cx="2520280" cy="1008112"/>
            </a:xfrm>
            <a:prstGeom prst="wave">
              <a:avLst/>
            </a:prstGeom>
            <a:solidFill>
              <a:schemeClr val="accent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me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6295">
              <a:off x="3158893" y="2028341"/>
              <a:ext cx="4918701" cy="2125229"/>
            </a:xfrm>
            <a:prstGeom prst="rect">
              <a:avLst/>
            </a:prstGeom>
          </p:spPr>
        </p:pic>
      </p:grpSp>
      <p:grpSp>
        <p:nvGrpSpPr>
          <p:cNvPr id="34" name="Me Middle"/>
          <p:cNvGrpSpPr/>
          <p:nvPr/>
        </p:nvGrpSpPr>
        <p:grpSpPr>
          <a:xfrm>
            <a:off x="1160294" y="2637204"/>
            <a:ext cx="6520042" cy="2125229"/>
            <a:chOff x="1520334" y="1981485"/>
            <a:chExt cx="6520042" cy="2125229"/>
          </a:xfrm>
        </p:grpSpPr>
        <p:sp>
          <p:nvSpPr>
            <p:cNvPr id="35" name="Wave 34"/>
            <p:cNvSpPr/>
            <p:nvPr/>
          </p:nvSpPr>
          <p:spPr>
            <a:xfrm>
              <a:off x="5520096" y="2195169"/>
              <a:ext cx="2520280" cy="1008112"/>
            </a:xfrm>
            <a:prstGeom prst="wave">
              <a:avLst/>
            </a:prstGeom>
            <a:solidFill>
              <a:schemeClr val="accent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me</a:t>
              </a:r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0280" flipH="1">
              <a:off x="1520334" y="1981485"/>
              <a:ext cx="4617964" cy="2125229"/>
            </a:xfrm>
            <a:prstGeom prst="rect">
              <a:avLst/>
            </a:prstGeom>
          </p:spPr>
        </p:pic>
      </p:grpSp>
      <p:grpSp>
        <p:nvGrpSpPr>
          <p:cNvPr id="37" name="ME Top"/>
          <p:cNvGrpSpPr/>
          <p:nvPr/>
        </p:nvGrpSpPr>
        <p:grpSpPr>
          <a:xfrm>
            <a:off x="904065" y="760343"/>
            <a:ext cx="6817962" cy="2125229"/>
            <a:chOff x="1259632" y="2028341"/>
            <a:chExt cx="6817962" cy="2125229"/>
          </a:xfrm>
        </p:grpSpPr>
        <p:sp>
          <p:nvSpPr>
            <p:cNvPr id="38" name="Wave 37"/>
            <p:cNvSpPr/>
            <p:nvPr/>
          </p:nvSpPr>
          <p:spPr>
            <a:xfrm>
              <a:off x="1259632" y="2204864"/>
              <a:ext cx="2520280" cy="1008112"/>
            </a:xfrm>
            <a:prstGeom prst="wave">
              <a:avLst/>
            </a:prstGeom>
            <a:solidFill>
              <a:schemeClr val="accent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me</a:t>
              </a:r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6295">
              <a:off x="3158893" y="2028341"/>
              <a:ext cx="4918701" cy="2125229"/>
            </a:xfrm>
            <a:prstGeom prst="rect">
              <a:avLst/>
            </a:prstGeom>
          </p:spPr>
        </p:pic>
      </p:grpSp>
      <p:grpSp>
        <p:nvGrpSpPr>
          <p:cNvPr id="43" name="She Top"/>
          <p:cNvGrpSpPr/>
          <p:nvPr/>
        </p:nvGrpSpPr>
        <p:grpSpPr>
          <a:xfrm>
            <a:off x="1104486" y="739286"/>
            <a:ext cx="6520042" cy="2125229"/>
            <a:chOff x="1520334" y="1981485"/>
            <a:chExt cx="6520042" cy="2125229"/>
          </a:xfrm>
        </p:grpSpPr>
        <p:sp>
          <p:nvSpPr>
            <p:cNvPr id="44" name="Wave 43"/>
            <p:cNvSpPr/>
            <p:nvPr/>
          </p:nvSpPr>
          <p:spPr>
            <a:xfrm>
              <a:off x="5520096" y="2195169"/>
              <a:ext cx="2520280" cy="1008112"/>
            </a:xfrm>
            <a:prstGeom prst="wav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she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0280" flipH="1">
              <a:off x="1520334" y="1981485"/>
              <a:ext cx="4617964" cy="2125229"/>
            </a:xfrm>
            <a:prstGeom prst="rect">
              <a:avLst/>
            </a:prstGeom>
          </p:spPr>
        </p:pic>
      </p:grpSp>
      <p:grpSp>
        <p:nvGrpSpPr>
          <p:cNvPr id="46" name="She Bottom"/>
          <p:cNvGrpSpPr/>
          <p:nvPr/>
        </p:nvGrpSpPr>
        <p:grpSpPr>
          <a:xfrm>
            <a:off x="1003126" y="4732771"/>
            <a:ext cx="6817962" cy="2125229"/>
            <a:chOff x="1259632" y="2028341"/>
            <a:chExt cx="6817962" cy="2125229"/>
          </a:xfrm>
        </p:grpSpPr>
        <p:sp>
          <p:nvSpPr>
            <p:cNvPr id="47" name="Wave 46"/>
            <p:cNvSpPr/>
            <p:nvPr/>
          </p:nvSpPr>
          <p:spPr>
            <a:xfrm>
              <a:off x="1259632" y="2204864"/>
              <a:ext cx="2520280" cy="1008112"/>
            </a:xfrm>
            <a:prstGeom prst="wav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she</a:t>
              </a: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6295">
              <a:off x="3158893" y="2028341"/>
              <a:ext cx="4918701" cy="2125229"/>
            </a:xfrm>
            <a:prstGeom prst="rect">
              <a:avLst/>
            </a:prstGeom>
          </p:spPr>
        </p:pic>
      </p:grpSp>
      <p:grpSp>
        <p:nvGrpSpPr>
          <p:cNvPr id="49" name="She Middle"/>
          <p:cNvGrpSpPr/>
          <p:nvPr/>
        </p:nvGrpSpPr>
        <p:grpSpPr>
          <a:xfrm>
            <a:off x="1074181" y="2707494"/>
            <a:ext cx="6520042" cy="2125229"/>
            <a:chOff x="1520334" y="1981485"/>
            <a:chExt cx="6520042" cy="2125229"/>
          </a:xfrm>
        </p:grpSpPr>
        <p:sp>
          <p:nvSpPr>
            <p:cNvPr id="50" name="Wave 49"/>
            <p:cNvSpPr/>
            <p:nvPr/>
          </p:nvSpPr>
          <p:spPr>
            <a:xfrm>
              <a:off x="5520096" y="2195169"/>
              <a:ext cx="2520280" cy="1008112"/>
            </a:xfrm>
            <a:prstGeom prst="wav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/>
                <a:t>she</a:t>
              </a:r>
            </a:p>
          </p:txBody>
        </p: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0280" flipH="1">
              <a:off x="1520334" y="1981485"/>
              <a:ext cx="4617964" cy="21252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1483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0"/>
                            </p:stCondLst>
                            <p:childTnLst>
                              <p:par>
                                <p:cTn id="4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0"/>
                            </p:stCondLst>
                            <p:childTnLst>
                              <p:par>
                                <p:cTn id="5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500"/>
                            </p:stCondLst>
                            <p:childTnLst>
                              <p:par>
                                <p:cTn id="6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0"/>
                            </p:stCondLst>
                            <p:childTnLst>
                              <p:par>
                                <p:cTn id="7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0"/>
                            </p:stCondLst>
                            <p:childTnLst>
                              <p:par>
                                <p:cTn id="7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500"/>
                            </p:stCondLst>
                            <p:childTnLst>
                              <p:par>
                                <p:cTn id="8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7500"/>
                            </p:stCondLst>
                            <p:childTnLst>
                              <p:par>
                                <p:cTn id="9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0"/>
                            </p:stCondLst>
                            <p:childTnLst>
                              <p:par>
                                <p:cTn id="9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2500"/>
                            </p:stCondLst>
                            <p:childTnLst>
                              <p:par>
                                <p:cTn id="10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50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7500"/>
                            </p:stCondLst>
                            <p:childTnLst>
                              <p:par>
                                <p:cTn id="1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0"/>
                            </p:stCondLst>
                            <p:childTnLst>
                              <p:par>
                                <p:cTn id="1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2500"/>
                            </p:stCondLst>
                            <p:childTnLst>
                              <p:par>
                                <p:cTn id="12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5976664"/>
          </a:xfrm>
          <a:prstGeom prst="roundRect">
            <a:avLst>
              <a:gd name="adj" fmla="val 2305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90743"/>
            <a:ext cx="2055122" cy="37890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264" y="2996952"/>
            <a:ext cx="1006015" cy="30428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997" y="1988839"/>
            <a:ext cx="1108243" cy="37989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516" y="3068960"/>
            <a:ext cx="988366" cy="2887433"/>
          </a:xfrm>
          <a:prstGeom prst="rect">
            <a:avLst/>
          </a:prstGeom>
        </p:spPr>
      </p:pic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5085184"/>
            <a:ext cx="7776864" cy="11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lovely day so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family went for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long ramble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countryside.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were wearing their shiny new wellies.</a:t>
            </a:r>
          </a:p>
        </p:txBody>
      </p:sp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5976664"/>
          </a:xfrm>
          <a:prstGeom prst="roundRect">
            <a:avLst>
              <a:gd name="adj" fmla="val 2305"/>
            </a:avLst>
          </a:prstGeom>
          <a:ln w="28575">
            <a:solidFill>
              <a:schemeClr val="bg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71" r="73022"/>
          <a:stretch/>
        </p:blipFill>
        <p:spPr>
          <a:xfrm flipH="1">
            <a:off x="5279206" y="3573016"/>
            <a:ext cx="1596321" cy="12068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514" y="1890743"/>
            <a:ext cx="2055122" cy="37890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201" y="2996952"/>
            <a:ext cx="1006015" cy="30428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187" y="1988839"/>
            <a:ext cx="1108243" cy="37989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86" y="3068960"/>
            <a:ext cx="988366" cy="2887433"/>
          </a:xfrm>
          <a:prstGeom prst="rect">
            <a:avLst/>
          </a:prstGeom>
        </p:spPr>
      </p:pic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5085184"/>
            <a:ext cx="7776864" cy="11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They climbed over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stile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into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field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sheep.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sheep were dozing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sun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“Look!”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sheep are sleeping!”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1" r="37400"/>
          <a:stretch/>
        </p:blipFill>
        <p:spPr>
          <a:xfrm>
            <a:off x="2975679" y="3068960"/>
            <a:ext cx="1522244" cy="120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6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5976664"/>
          </a:xfrm>
          <a:prstGeom prst="roundRect">
            <a:avLst>
              <a:gd name="adj" fmla="val 2305"/>
            </a:avLst>
          </a:prstGeom>
          <a:ln w="28575">
            <a:solidFill>
              <a:schemeClr val="bg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71" r="73022"/>
          <a:stretch/>
        </p:blipFill>
        <p:spPr>
          <a:xfrm flipH="1">
            <a:off x="5480417" y="3313485"/>
            <a:ext cx="1596321" cy="12068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041"/>
          <a:stretch/>
        </p:blipFill>
        <p:spPr>
          <a:xfrm>
            <a:off x="1062343" y="908720"/>
            <a:ext cx="2768956" cy="54726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1" r="37400"/>
          <a:stretch/>
        </p:blipFill>
        <p:spPr>
          <a:xfrm>
            <a:off x="3894736" y="3633948"/>
            <a:ext cx="1522244" cy="12068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1" r="37400"/>
          <a:stretch/>
        </p:blipFill>
        <p:spPr>
          <a:xfrm flipH="1">
            <a:off x="6900988" y="3968380"/>
            <a:ext cx="1663931" cy="1206815"/>
          </a:xfrm>
          <a:prstGeom prst="rect">
            <a:avLst/>
          </a:prstGeom>
        </p:spPr>
      </p:pic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5085184"/>
            <a:ext cx="7776864" cy="11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b="1" dirty="0" err="1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putting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his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finger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his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lips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Let’s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not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wake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sleepy sheep.”</a:t>
            </a:r>
          </a:p>
        </p:txBody>
      </p:sp>
    </p:spTree>
    <p:extLst>
      <p:ext uri="{BB962C8B-B14F-4D97-AF65-F5344CB8AC3E}">
        <p14:creationId xmlns:p14="http://schemas.microsoft.com/office/powerpoint/2010/main" val="256798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852936"/>
            <a:ext cx="5760640" cy="17975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288668" y="404664"/>
            <a:ext cx="2148345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4665059" y="404664"/>
            <a:ext cx="2735044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h</a:t>
            </a:r>
          </a:p>
        </p:txBody>
      </p:sp>
      <p:sp>
        <p:nvSpPr>
          <p:cNvPr id="17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906822" y="526341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s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h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 are partners. They say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5" name="S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72616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8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4" grpId="0"/>
      <p:bldP spid="14" grpId="1"/>
      <p:bldP spid="15" grpId="0"/>
      <p:bldP spid="15" grpId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House button">
            <a:extLst>
              <a:ext uri="{FF2B5EF4-FFF2-40B4-BE49-F238E27FC236}">
                <a16:creationId xmlns:a16="http://schemas.microsoft.com/office/drawing/2014/main" id="{8299F129-E3E9-48B7-85F1-C0BFCC271A94}"/>
              </a:ext>
            </a:extLst>
          </p:cNvPr>
          <p:cNvGrpSpPr/>
          <p:nvPr/>
        </p:nvGrpSpPr>
        <p:grpSpPr>
          <a:xfrm>
            <a:off x="2771800" y="876647"/>
            <a:ext cx="3960440" cy="4968552"/>
            <a:chOff x="7380312" y="909142"/>
            <a:chExt cx="3960440" cy="4968552"/>
          </a:xfrm>
        </p:grpSpPr>
        <p:sp>
          <p:nvSpPr>
            <p:cNvPr id="16" name="Rectangle: Rounded Corners 11">
              <a:extLst>
                <a:ext uri="{FF2B5EF4-FFF2-40B4-BE49-F238E27FC236}">
                  <a16:creationId xmlns:a16="http://schemas.microsoft.com/office/drawing/2014/main" id="{DF0D2D03-A1D1-4916-85F2-38F482123221}"/>
                </a:ext>
              </a:extLst>
            </p:cNvPr>
            <p:cNvSpPr/>
            <p:nvPr/>
          </p:nvSpPr>
          <p:spPr>
            <a:xfrm>
              <a:off x="7380312" y="909142"/>
              <a:ext cx="3960440" cy="4968552"/>
            </a:xfrm>
            <a:prstGeom prst="roundRect">
              <a:avLst>
                <a:gd name="adj" fmla="val 9850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76617F1F-6FBE-4265-B8C2-E64DAF7A4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2730" y="3029447"/>
              <a:ext cx="3695604" cy="1153153"/>
            </a:xfrm>
            <a:prstGeom prst="rect">
              <a:avLst/>
            </a:prstGeom>
          </p:spPr>
        </p:pic>
      </p:grpSp>
      <p:sp>
        <p:nvSpPr>
          <p:cNvPr id="19" name="h button">
            <a:hlinkClick r:id="" action="ppaction://noaction">
              <a:snd r:embed="rId3" name="H.wav"/>
            </a:hlinkClick>
            <a:extLst>
              <a:ext uri="{FF2B5EF4-FFF2-40B4-BE49-F238E27FC236}">
                <a16:creationId xmlns:a16="http://schemas.microsoft.com/office/drawing/2014/main" id="{8BB34E2D-6F69-49DA-A77F-98E0EF9B5E32}"/>
              </a:ext>
            </a:extLst>
          </p:cNvPr>
          <p:cNvSpPr/>
          <p:nvPr/>
        </p:nvSpPr>
        <p:spPr>
          <a:xfrm>
            <a:off x="2771800" y="876647"/>
            <a:ext cx="3960440" cy="4968552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 err="1">
                <a:solidFill>
                  <a:schemeClr val="tx1"/>
                </a:solidFill>
              </a:rPr>
              <a:t>sh</a:t>
            </a:r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CEB6AD45-9A45-487F-8955-EC14DAE64A54}"/>
              </a:ext>
            </a:extLst>
          </p:cNvPr>
          <p:cNvSpPr/>
          <p:nvPr/>
        </p:nvSpPr>
        <p:spPr>
          <a:xfrm>
            <a:off x="2555776" y="686061"/>
            <a:ext cx="4392488" cy="5433851"/>
          </a:xfrm>
          <a:prstGeom prst="roundRect">
            <a:avLst>
              <a:gd name="adj" fmla="val 13040"/>
            </a:avLst>
          </a:prstGeom>
          <a:noFill/>
          <a:ln w="76200">
            <a:solidFill>
              <a:srgbClr val="CB4793">
                <a:alpha val="4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1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0" grpId="2" animBg="1"/>
      <p:bldP spid="20" grpId="3" animBg="1"/>
      <p:bldP spid="20" grpId="4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D003BE68-2E2F-48A7-A20B-B5AA1FD42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Action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9A5B2B0-C335-4AE7-9CAD-B03432A68BE7}"/>
              </a:ext>
            </a:extLst>
          </p:cNvPr>
          <p:cNvSpPr/>
          <p:nvPr/>
        </p:nvSpPr>
        <p:spPr>
          <a:xfrm>
            <a:off x="2555777" y="1473200"/>
            <a:ext cx="4787998" cy="790056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Put a finger to your lips.</a:t>
            </a:r>
          </a:p>
        </p:txBody>
      </p:sp>
      <p:sp>
        <p:nvSpPr>
          <p:cNvPr id="17" name="Speech Bubble">
            <a:extLst>
              <a:ext uri="{FF2B5EF4-FFF2-40B4-BE49-F238E27FC236}">
                <a16:creationId xmlns:a16="http://schemas.microsoft.com/office/drawing/2014/main" id="{B63F4234-E68A-49FB-8C5E-F0F4DC9430E7}"/>
              </a:ext>
            </a:extLst>
          </p:cNvPr>
          <p:cNvSpPr/>
          <p:nvPr/>
        </p:nvSpPr>
        <p:spPr>
          <a:xfrm>
            <a:off x="2634239" y="2740594"/>
            <a:ext cx="2759028" cy="929991"/>
          </a:xfrm>
          <a:prstGeom prst="wedgeRoundRectCallout">
            <a:avLst>
              <a:gd name="adj1" fmla="val -63201"/>
              <a:gd name="adj2" fmla="val -6278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Say ‘</a:t>
            </a:r>
            <a:r>
              <a:rPr lang="en-GB" sz="3200" dirty="0" err="1">
                <a:solidFill>
                  <a:schemeClr val="tx1"/>
                </a:solidFill>
              </a:rPr>
              <a:t>shhh</a:t>
            </a:r>
            <a:r>
              <a:rPr lang="en-GB" sz="3200" dirty="0">
                <a:solidFill>
                  <a:schemeClr val="tx1"/>
                </a:solidFill>
              </a:rPr>
              <a:t>’.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40448B6-D6AA-4120-AF5B-C58F41C3D4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33" y="1269481"/>
            <a:ext cx="1565111" cy="487124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041"/>
          <a:stretch/>
        </p:blipFill>
        <p:spPr>
          <a:xfrm>
            <a:off x="5708671" y="2533761"/>
            <a:ext cx="1959673" cy="387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82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CB4793"/>
          </a:solidFill>
        </p:grpSpPr>
        <p:sp>
          <p:nvSpPr>
            <p:cNvPr id="24" name="Oval 2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8" name="Rectangle: Rounded Corners 10">
            <a:extLst>
              <a:ext uri="{FF2B5EF4-FFF2-40B4-BE49-F238E27FC236}">
                <a16:creationId xmlns:a16="http://schemas.microsoft.com/office/drawing/2014/main" id="{859ADB85-1168-46D6-97F3-04118DE55654}"/>
              </a:ext>
            </a:extLst>
          </p:cNvPr>
          <p:cNvSpPr/>
          <p:nvPr/>
        </p:nvSpPr>
        <p:spPr>
          <a:xfrm>
            <a:off x="1907704" y="1916832"/>
            <a:ext cx="5328592" cy="2919657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(To the tune of </a:t>
            </a:r>
            <a:r>
              <a:rPr lang="en-GB">
                <a:solidFill>
                  <a:schemeClr val="tx1"/>
                </a:solidFill>
                <a:latin typeface="Twinkl" pitchFamily="50" charset="0"/>
              </a:rPr>
              <a:t>‘’Rock-a-Bye-Baby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)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- the sheep lying still in the grass,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We will make no noise as we walk past.</a:t>
            </a:r>
          </a:p>
          <a:p>
            <a:pPr algn="ctr"/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- they are peaceful, calm as can be,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Snuggled together under a tree.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134" y="2420888"/>
            <a:ext cx="1413079" cy="3573016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79EB8714-B516-4FF3-8BCC-07BCF205A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Let’s Sing!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40448B6-D6AA-4120-AF5B-C58F41C3D4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48" y="2435152"/>
            <a:ext cx="1172033" cy="3647834"/>
          </a:xfrm>
          <a:prstGeom prst="rect">
            <a:avLst/>
          </a:prstGeom>
        </p:spPr>
      </p:pic>
      <p:grpSp>
        <p:nvGrpSpPr>
          <p:cNvPr id="35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285074" y="5534675"/>
            <a:ext cx="2128833" cy="666848"/>
            <a:chOff x="6285074" y="5534675"/>
            <a:chExt cx="2128833" cy="666848"/>
          </a:xfrm>
        </p:grpSpPr>
        <p:sp>
          <p:nvSpPr>
            <p:cNvPr id="36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285074" y="5650938"/>
              <a:ext cx="1729326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 Song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pic>
        <p:nvPicPr>
          <p:cNvPr id="4" name="Rockaby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38311" y="30718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22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52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Signposts</a:t>
            </a:r>
          </a:p>
        </p:txBody>
      </p: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At the edge of the field, there are signposts. Can you help Kit and Sam to read the signs?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60"/>
          <a:stretch/>
        </p:blipFill>
        <p:spPr>
          <a:xfrm>
            <a:off x="2443001" y="2454749"/>
            <a:ext cx="4248472" cy="392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9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9" name="Pentagon 8"/>
          <p:cNvSpPr/>
          <p:nvPr/>
        </p:nvSpPr>
        <p:spPr>
          <a:xfrm>
            <a:off x="2267744" y="1535012"/>
            <a:ext cx="5040560" cy="1656184"/>
          </a:xfrm>
          <a:prstGeom prst="homePlate">
            <a:avLst/>
          </a:prstGeom>
          <a:solidFill>
            <a:srgbClr val="ECE9D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shed</a:t>
            </a:r>
          </a:p>
        </p:txBody>
      </p:sp>
      <p:grpSp>
        <p:nvGrpSpPr>
          <p:cNvPr id="10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804248" y="5534675"/>
            <a:ext cx="1609659" cy="666848"/>
            <a:chOff x="6804248" y="5534675"/>
            <a:chExt cx="1609659" cy="666848"/>
          </a:xfrm>
        </p:grpSpPr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804248" y="5650938"/>
              <a:ext cx="1210152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3" name="Oval 12"/>
          <p:cNvSpPr/>
          <p:nvPr/>
        </p:nvSpPr>
        <p:spPr>
          <a:xfrm>
            <a:off x="4837561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3419872" y="2903164"/>
            <a:ext cx="1152128" cy="7200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364150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762" y="3568310"/>
            <a:ext cx="2789619" cy="251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49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9" name="Pentagon 8"/>
          <p:cNvSpPr/>
          <p:nvPr/>
        </p:nvSpPr>
        <p:spPr>
          <a:xfrm>
            <a:off x="2267744" y="1535012"/>
            <a:ext cx="5040560" cy="1656184"/>
          </a:xfrm>
          <a:prstGeom prst="homePlate">
            <a:avLst/>
          </a:prstGeom>
          <a:solidFill>
            <a:srgbClr val="ECE9D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shop</a:t>
            </a:r>
          </a:p>
        </p:txBody>
      </p:sp>
      <p:grpSp>
        <p:nvGrpSpPr>
          <p:cNvPr id="10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804248" y="5534675"/>
            <a:ext cx="1609659" cy="666848"/>
            <a:chOff x="6804248" y="5534675"/>
            <a:chExt cx="1609659" cy="666848"/>
          </a:xfrm>
        </p:grpSpPr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804248" y="5650938"/>
              <a:ext cx="1210152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3" name="Oval 12"/>
          <p:cNvSpPr/>
          <p:nvPr/>
        </p:nvSpPr>
        <p:spPr>
          <a:xfrm>
            <a:off x="4785802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3419872" y="2903164"/>
            <a:ext cx="1152128" cy="7200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417494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877" y="3773213"/>
            <a:ext cx="3085810" cy="222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0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9" name="Pentagon 8"/>
          <p:cNvSpPr/>
          <p:nvPr/>
        </p:nvSpPr>
        <p:spPr>
          <a:xfrm>
            <a:off x="2267744" y="1535012"/>
            <a:ext cx="5040560" cy="1656184"/>
          </a:xfrm>
          <a:prstGeom prst="homePlate">
            <a:avLst/>
          </a:prstGeom>
          <a:solidFill>
            <a:srgbClr val="ECE9D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ship</a:t>
            </a:r>
          </a:p>
        </p:txBody>
      </p:sp>
      <p:grpSp>
        <p:nvGrpSpPr>
          <p:cNvPr id="10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804248" y="5534675"/>
            <a:ext cx="1609659" cy="666848"/>
            <a:chOff x="6804248" y="5534675"/>
            <a:chExt cx="1609659" cy="666848"/>
          </a:xfrm>
        </p:grpSpPr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804248" y="5650938"/>
              <a:ext cx="1210152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3" name="Oval 12"/>
          <p:cNvSpPr/>
          <p:nvPr/>
        </p:nvSpPr>
        <p:spPr>
          <a:xfrm>
            <a:off x="4872065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3419872" y="2903164"/>
            <a:ext cx="1152128" cy="7200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381402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406" y="3484599"/>
            <a:ext cx="2519895" cy="271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87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9" name="Pentagon 8"/>
          <p:cNvSpPr/>
          <p:nvPr/>
        </p:nvSpPr>
        <p:spPr>
          <a:xfrm>
            <a:off x="2267744" y="1535012"/>
            <a:ext cx="5040560" cy="1656184"/>
          </a:xfrm>
          <a:prstGeom prst="homePlate">
            <a:avLst/>
          </a:prstGeom>
          <a:solidFill>
            <a:srgbClr val="ECE9D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cash</a:t>
            </a:r>
          </a:p>
        </p:txBody>
      </p:sp>
      <p:grpSp>
        <p:nvGrpSpPr>
          <p:cNvPr id="10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804248" y="5534675"/>
            <a:ext cx="1609659" cy="666848"/>
            <a:chOff x="6804248" y="5534675"/>
            <a:chExt cx="1609659" cy="666848"/>
          </a:xfrm>
        </p:grpSpPr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804248" y="5650938"/>
              <a:ext cx="1210152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3" name="Oval 12"/>
          <p:cNvSpPr/>
          <p:nvPr/>
        </p:nvSpPr>
        <p:spPr>
          <a:xfrm>
            <a:off x="3715929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681113" y="2892854"/>
            <a:ext cx="1152128" cy="7200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288326" y="2892854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97" y="3827285"/>
            <a:ext cx="2707659" cy="225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79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9" name="Pentagon 8"/>
          <p:cNvSpPr/>
          <p:nvPr/>
        </p:nvSpPr>
        <p:spPr>
          <a:xfrm>
            <a:off x="2267744" y="1535012"/>
            <a:ext cx="5040560" cy="1656184"/>
          </a:xfrm>
          <a:prstGeom prst="homePlate">
            <a:avLst/>
          </a:prstGeom>
          <a:solidFill>
            <a:srgbClr val="ECE9D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fish</a:t>
            </a:r>
          </a:p>
        </p:txBody>
      </p:sp>
      <p:grpSp>
        <p:nvGrpSpPr>
          <p:cNvPr id="10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804248" y="5534675"/>
            <a:ext cx="1609659" cy="666848"/>
            <a:chOff x="6804248" y="5534675"/>
            <a:chExt cx="1609659" cy="666848"/>
          </a:xfrm>
        </p:grpSpPr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804248" y="5650938"/>
              <a:ext cx="1210152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3" name="Oval 12"/>
          <p:cNvSpPr/>
          <p:nvPr/>
        </p:nvSpPr>
        <p:spPr>
          <a:xfrm>
            <a:off x="3724555" y="3056748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430956" y="3056748"/>
            <a:ext cx="1152128" cy="7200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176187" y="3056748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752038"/>
            <a:ext cx="3798247" cy="211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Practice</a:t>
              </a:r>
            </a:p>
          </p:txBody>
        </p:sp>
      </p:grpSp>
      <p:sp>
        <p:nvSpPr>
          <p:cNvPr id="9" name="Pentagon 8"/>
          <p:cNvSpPr/>
          <p:nvPr/>
        </p:nvSpPr>
        <p:spPr>
          <a:xfrm>
            <a:off x="2267744" y="1535012"/>
            <a:ext cx="5040560" cy="1656184"/>
          </a:xfrm>
          <a:prstGeom prst="homePlate">
            <a:avLst/>
          </a:prstGeom>
          <a:solidFill>
            <a:srgbClr val="ECE9D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chemeClr val="tx1"/>
                </a:solidFill>
              </a:rPr>
              <a:t>shell</a:t>
            </a:r>
          </a:p>
        </p:txBody>
      </p:sp>
      <p:grpSp>
        <p:nvGrpSpPr>
          <p:cNvPr id="10" name="Show button">
            <a:extLst>
              <a:ext uri="{FF2B5EF4-FFF2-40B4-BE49-F238E27FC236}">
                <a16:creationId xmlns:a16="http://schemas.microsoft.com/office/drawing/2014/main" id="{0447E9D3-F373-492B-A959-07CF87818236}"/>
              </a:ext>
            </a:extLst>
          </p:cNvPr>
          <p:cNvGrpSpPr/>
          <p:nvPr/>
        </p:nvGrpSpPr>
        <p:grpSpPr>
          <a:xfrm>
            <a:off x="6804248" y="5534675"/>
            <a:ext cx="1609659" cy="666848"/>
            <a:chOff x="6804248" y="5534675"/>
            <a:chExt cx="1609659" cy="666848"/>
          </a:xfrm>
        </p:grpSpPr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804248" y="5650938"/>
              <a:ext cx="1210152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1E9A37-7696-4492-AE9D-6660EA6DC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3" name="Oval 12"/>
          <p:cNvSpPr/>
          <p:nvPr/>
        </p:nvSpPr>
        <p:spPr>
          <a:xfrm>
            <a:off x="5253051" y="2906158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3413253" y="2906158"/>
            <a:ext cx="1152128" cy="7200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826898" y="2915463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596886" y="2915463"/>
            <a:ext cx="82318" cy="8231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623" y="3881336"/>
            <a:ext cx="2238263" cy="200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17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5976664"/>
          </a:xfrm>
          <a:prstGeom prst="roundRect">
            <a:avLst>
              <a:gd name="adj" fmla="val 2305"/>
            </a:avLst>
          </a:prstGeom>
          <a:ln w="28575">
            <a:solidFill>
              <a:schemeClr val="bg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71" r="73022"/>
          <a:stretch/>
        </p:blipFill>
        <p:spPr>
          <a:xfrm flipH="1">
            <a:off x="5279206" y="3573016"/>
            <a:ext cx="1596321" cy="12068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514" y="1890743"/>
            <a:ext cx="2055122" cy="37890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201" y="2996952"/>
            <a:ext cx="1006015" cy="30428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187" y="1988839"/>
            <a:ext cx="1108243" cy="37989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86" y="3068960"/>
            <a:ext cx="988366" cy="2887433"/>
          </a:xfrm>
          <a:prstGeom prst="rect">
            <a:avLst/>
          </a:prstGeom>
        </p:spPr>
      </p:pic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5085184"/>
            <a:ext cx="7776864" cy="11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“Which way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sh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ll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we go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?”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Let’s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head towards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sh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We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can get an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ice cream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cool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down.”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1" r="37400"/>
          <a:stretch/>
        </p:blipFill>
        <p:spPr>
          <a:xfrm>
            <a:off x="2975679" y="3068960"/>
            <a:ext cx="1522244" cy="1206815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18" name="Oval 1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17"/>
          <a:stretch/>
        </p:blipFill>
        <p:spPr>
          <a:xfrm>
            <a:off x="3581115" y="1197610"/>
            <a:ext cx="2378496" cy="356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0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348328"/>
            <a:ext cx="2055122" cy="37890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829" y="3095707"/>
            <a:ext cx="1006015" cy="30428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927" y="2348879"/>
            <a:ext cx="1108243" cy="379895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628" y="3175097"/>
            <a:ext cx="1017566" cy="297273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happened when Kit and Sam got to the shop? Read the sentence, then click ‘Show’ to reveal the answer!</a:t>
            </a:r>
          </a:p>
        </p:txBody>
      </p:sp>
      <p:grpSp>
        <p:nvGrpSpPr>
          <p:cNvPr id="9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1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3829472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‘Sound Buttons On/Off’ to select whether you want to show sound buttons under the caption.</a:t>
            </a:r>
          </a:p>
        </p:txBody>
      </p:sp>
      <p:sp>
        <p:nvSpPr>
          <p:cNvPr id="1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3981896"/>
            <a:ext cx="284162" cy="284163"/>
          </a:xfrm>
          <a:prstGeom prst="ellipse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687" y="810222"/>
            <a:ext cx="5117565" cy="3618710"/>
          </a:xfrm>
          <a:prstGeom prst="roundRect">
            <a:avLst/>
          </a:prstGeom>
        </p:spPr>
      </p:pic>
      <p:grpSp>
        <p:nvGrpSpPr>
          <p:cNvPr id="19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0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CB479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B4793"/>
              </a:solidFill>
            </a:ln>
          </p:spPr>
        </p:pic>
      </p:grpSp>
      <p:sp>
        <p:nvSpPr>
          <p:cNvPr id="22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2400234" y="4547469"/>
            <a:ext cx="4617570" cy="1009406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The shop is shut.</a:t>
            </a:r>
          </a:p>
        </p:txBody>
      </p:sp>
      <p:sp>
        <p:nvSpPr>
          <p:cNvPr id="23" name="Sound Buttons On"/>
          <p:cNvSpPr/>
          <p:nvPr/>
        </p:nvSpPr>
        <p:spPr>
          <a:xfrm>
            <a:off x="713752" y="5022841"/>
            <a:ext cx="1152128" cy="1152128"/>
          </a:xfrm>
          <a:prstGeom prst="ellipse">
            <a:avLst/>
          </a:prstGeom>
          <a:solidFill>
            <a:srgbClr val="CB479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Sound Buttons On/Off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92544" y="5293130"/>
            <a:ext cx="2096928" cy="82318"/>
            <a:chOff x="3992544" y="5293130"/>
            <a:chExt cx="2096928" cy="82318"/>
          </a:xfrm>
        </p:grpSpPr>
        <p:sp>
          <p:nvSpPr>
            <p:cNvPr id="25" name="Oval 24"/>
            <p:cNvSpPr/>
            <p:nvPr/>
          </p:nvSpPr>
          <p:spPr>
            <a:xfrm>
              <a:off x="4411565" y="529313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638311" y="529313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932471" y="529313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5097384" y="529313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810363" y="529313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6007154" y="5293130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3992544" y="5293130"/>
              <a:ext cx="329312" cy="823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5330734" y="5293130"/>
              <a:ext cx="329312" cy="82318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6851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1" y="468057"/>
            <a:ext cx="8191161" cy="5952197"/>
          </a:xfrm>
          <a:prstGeom prst="roundRect">
            <a:avLst>
              <a:gd name="adj" fmla="val 2056"/>
            </a:avLst>
          </a:prstGeom>
          <a:ln w="28575">
            <a:solidFill>
              <a:schemeClr val="bg1"/>
            </a:solidFill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525" y="1757802"/>
            <a:ext cx="1722516" cy="31758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04" y="2461098"/>
            <a:ext cx="817448" cy="24725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953" y="1857503"/>
            <a:ext cx="928882" cy="318412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88" y="2503971"/>
            <a:ext cx="803107" cy="2346213"/>
          </a:xfrm>
          <a:prstGeom prst="rect">
            <a:avLst/>
          </a:prstGeom>
        </p:spPr>
      </p:pic>
      <p:sp>
        <p:nvSpPr>
          <p:cNvPr id="3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250987"/>
            <a:ext cx="7776864" cy="200916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“What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sh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“Oh,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ll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let’s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head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Just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they turned around,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sh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door opened!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“Hooray!” shouted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but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all their shouting woke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up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sheep!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" name="Oval Callout 1"/>
          <p:cNvSpPr/>
          <p:nvPr/>
        </p:nvSpPr>
        <p:spPr>
          <a:xfrm>
            <a:off x="1313948" y="888100"/>
            <a:ext cx="1685760" cy="1356107"/>
          </a:xfrm>
          <a:prstGeom prst="wedgeEllipseCallout">
            <a:avLst>
              <a:gd name="adj1" fmla="val -31220"/>
              <a:gd name="adj2" fmla="val 64652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Hooray!</a:t>
            </a:r>
          </a:p>
        </p:txBody>
      </p:sp>
      <p:sp>
        <p:nvSpPr>
          <p:cNvPr id="39" name="Oval Callout 38"/>
          <p:cNvSpPr/>
          <p:nvPr/>
        </p:nvSpPr>
        <p:spPr>
          <a:xfrm>
            <a:off x="5570604" y="2786869"/>
            <a:ext cx="1685760" cy="1356107"/>
          </a:xfrm>
          <a:prstGeom prst="wedgeEllipseCallout">
            <a:avLst>
              <a:gd name="adj1" fmla="val 50721"/>
              <a:gd name="adj2" fmla="val -57293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Hush</a:t>
            </a:r>
            <a:r>
              <a:rPr lang="en-GB" sz="2000" dirty="0">
                <a:solidFill>
                  <a:schemeClr val="tx1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0835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2384337" y="1671344"/>
            <a:ext cx="43657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n w="57150">
                  <a:noFill/>
                </a:ln>
                <a:latin typeface="Twinkl SemiBold" pitchFamily="2" charset="0"/>
              </a:rPr>
              <a:t>sh</a:t>
            </a:r>
            <a:endParaRPr lang="en-GB" sz="16600" dirty="0">
              <a:ln w="57150">
                <a:noFill/>
              </a:ln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765" y="4516366"/>
            <a:ext cx="5760640" cy="179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954857-CE77-40D1-9EF8-C9E63C9C9D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7919C3A-FC95-4261-850D-7F7BEBB103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695073C-4DDE-489F-989F-62D4DE701B1B}">
  <ds:schemaRefs>
    <ds:schemaRef ds:uri="http://schemas.microsoft.com/office/2006/metadata/properties"/>
    <ds:schemaRef ds:uri="http://schemas.microsoft.com/office/2006/documentManagement/types"/>
    <ds:schemaRef ds:uri="2e4141b8-ba4b-4477-983f-eb5db60c3d9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34065338-c6cf-4cb6-a52c-7e89135bdf8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571</Words>
  <Application>Microsoft Office PowerPoint</Application>
  <PresentationFormat>On-screen Show (4:3)</PresentationFormat>
  <Paragraphs>111</Paragraphs>
  <Slides>26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Twinkl SemiBold</vt:lpstr>
      <vt:lpstr>Tuffy</vt:lpstr>
      <vt:lpstr>Twinkl</vt:lpstr>
      <vt:lpstr>Tuffy-TTF</vt:lpstr>
      <vt:lpstr>Arial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Tricky Aeroplanes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Action</vt:lpstr>
      <vt:lpstr>Let’s Sing!</vt:lpstr>
      <vt:lpstr>Signposts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Deanna Coe</cp:lastModifiedBy>
  <cp:revision>21</cp:revision>
  <dcterms:created xsi:type="dcterms:W3CDTF">2018-08-28T09:51:47Z</dcterms:created>
  <dcterms:modified xsi:type="dcterms:W3CDTF">2022-01-23T20:51:15Z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