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6"/>
  </p:handoutMasterIdLst>
  <p:sldIdLst>
    <p:sldId id="261" r:id="rId2"/>
    <p:sldId id="258" r:id="rId3"/>
    <p:sldId id="263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</p:sldIdLst>
  <p:sldSz cx="9144000" cy="6858000" type="screen4x3"/>
  <p:notesSz cx="6858000" cy="9144000"/>
  <p:embeddedFontLst>
    <p:embeddedFont>
      <p:font typeface="BPreplay" panose="02000503000000020004" charset="0"/>
      <p:regular r:id="rId17"/>
      <p:bold r:id="rId18"/>
      <p:italic r:id="rId19"/>
      <p:boldItalic r:id="rId20"/>
    </p:embeddedFont>
    <p:embeddedFont>
      <p:font typeface="Tuffy" panose="020B0603060100000000" charset="0"/>
      <p:regular r:id="rId21"/>
      <p:bold r:id="rId22"/>
      <p:italic r:id="rId23"/>
      <p:boldItalic r:id="rId24"/>
    </p:embeddedFont>
    <p:embeddedFont>
      <p:font typeface="Twinkl SemiBold" charset="0"/>
      <p:regular r:id="rId25"/>
      <p:bold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Twinkl" panose="020B0604020202020204" charset="0"/>
      <p:regular r:id="rId31"/>
      <p:bold r:id="rId32"/>
    </p:embeddedFont>
    <p:embeddedFont>
      <p:font typeface="Sassoon Infant Rg" panose="02000503030000020003" charset="0"/>
      <p:regular r:id="rId33"/>
      <p:bold r:id="rId3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990167"/>
    <a:srgbClr val="E2AC00"/>
    <a:srgbClr val="FF7E00"/>
    <a:srgbClr val="DB5183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749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040" y="44"/>
      </p:cViewPr>
      <p:guideLst>
        <p:guide orient="horz" pos="2183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34" Type="http://schemas.openxmlformats.org/officeDocument/2006/relationships/font" Target="fonts/font1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font" Target="fonts/font17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font" Target="fonts/font16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FDBA3B5-CA2E-4AB0-82F1-4CC8636F4758}" type="datetimeFigureOut">
              <a:rPr lang="en-GB"/>
              <a:pPr>
                <a:defRPr/>
              </a:pPr>
              <a:t>06/01/2022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5F03F86-5B1A-4F20-B0C2-FAF1CB52BF5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97514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92868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29137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51321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2552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7849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69" r:id="rId3"/>
    <p:sldLayoutId id="2147483670" r:id="rId4"/>
    <p:sldLayoutId id="2147483671" r:id="rId5"/>
    <p:sldLayoutId id="2147483672" r:id="rId6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2.png"/><Relationship Id="rId3" Type="http://schemas.microsoft.com/office/2007/relationships/media" Target="../media/media2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1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6.png"/><Relationship Id="rId5" Type="http://schemas.microsoft.com/office/2007/relationships/media" Target="../media/media3.WAV"/><Relationship Id="rId10" Type="http://schemas.openxmlformats.org/officeDocument/2006/relationships/image" Target="../media/image8.png"/><Relationship Id="rId4" Type="http://schemas.openxmlformats.org/officeDocument/2006/relationships/audio" Target="../media/media2.WAV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5.WAV"/><Relationship Id="rId11" Type="http://schemas.openxmlformats.org/officeDocument/2006/relationships/image" Target="../media/image11.png"/><Relationship Id="rId5" Type="http://schemas.microsoft.com/office/2007/relationships/media" Target="../media/media5.WAV"/><Relationship Id="rId10" Type="http://schemas.openxmlformats.org/officeDocument/2006/relationships/image" Target="../media/image6.png"/><Relationship Id="rId4" Type="http://schemas.openxmlformats.org/officeDocument/2006/relationships/audio" Target="../media/media4.WAV"/><Relationship Id="rId9" Type="http://schemas.openxmlformats.org/officeDocument/2006/relationships/image" Target="../media/image8.png"/><Relationship Id="rId1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5.tiff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6.WAV"/><Relationship Id="rId11" Type="http://schemas.openxmlformats.org/officeDocument/2006/relationships/image" Target="../media/image11.png"/><Relationship Id="rId5" Type="http://schemas.microsoft.com/office/2007/relationships/media" Target="../media/media6.WAV"/><Relationship Id="rId10" Type="http://schemas.openxmlformats.org/officeDocument/2006/relationships/image" Target="../media/image6.png"/><Relationship Id="rId4" Type="http://schemas.openxmlformats.org/officeDocument/2006/relationships/audio" Target="../media/media4.WAV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10.WAV"/><Relationship Id="rId13" Type="http://schemas.openxmlformats.org/officeDocument/2006/relationships/image" Target="../media/image16.png"/><Relationship Id="rId3" Type="http://schemas.microsoft.com/office/2007/relationships/media" Target="../media/media8.WAV"/><Relationship Id="rId7" Type="http://schemas.microsoft.com/office/2007/relationships/media" Target="../media/media10.WAV"/><Relationship Id="rId12" Type="http://schemas.openxmlformats.org/officeDocument/2006/relationships/image" Target="../media/image10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audio" Target="../media/media9.WAV"/><Relationship Id="rId11" Type="http://schemas.openxmlformats.org/officeDocument/2006/relationships/image" Target="../media/image8.png"/><Relationship Id="rId5" Type="http://schemas.microsoft.com/office/2007/relationships/media" Target="../media/media9.WAV"/><Relationship Id="rId15" Type="http://schemas.openxmlformats.org/officeDocument/2006/relationships/image" Target="../media/image12.png"/><Relationship Id="rId10" Type="http://schemas.openxmlformats.org/officeDocument/2006/relationships/image" Target="../media/image9.png"/><Relationship Id="rId4" Type="http://schemas.openxmlformats.org/officeDocument/2006/relationships/audio" Target="../media/media8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2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1.WAV"/><Relationship Id="rId11" Type="http://schemas.openxmlformats.org/officeDocument/2006/relationships/image" Target="../media/image11.png"/><Relationship Id="rId5" Type="http://schemas.microsoft.com/office/2007/relationships/media" Target="../media/media11.WAV"/><Relationship Id="rId10" Type="http://schemas.openxmlformats.org/officeDocument/2006/relationships/image" Target="../media/image6.png"/><Relationship Id="rId4" Type="http://schemas.openxmlformats.org/officeDocument/2006/relationships/audio" Target="../media/media4.WAV"/><Relationship Id="rId9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2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2.WAV"/><Relationship Id="rId11" Type="http://schemas.openxmlformats.org/officeDocument/2006/relationships/image" Target="../media/image11.png"/><Relationship Id="rId5" Type="http://schemas.microsoft.com/office/2007/relationships/media" Target="../media/media12.WAV"/><Relationship Id="rId10" Type="http://schemas.openxmlformats.org/officeDocument/2006/relationships/image" Target="../media/image6.png"/><Relationship Id="rId4" Type="http://schemas.openxmlformats.org/officeDocument/2006/relationships/audio" Target="../media/media4.WAV"/><Relationship Id="rId9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2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0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3.WAV"/><Relationship Id="rId11" Type="http://schemas.openxmlformats.org/officeDocument/2006/relationships/image" Target="../media/image11.png"/><Relationship Id="rId5" Type="http://schemas.microsoft.com/office/2007/relationships/media" Target="../media/media13.WAV"/><Relationship Id="rId10" Type="http://schemas.openxmlformats.org/officeDocument/2006/relationships/image" Target="../media/image6.png"/><Relationship Id="rId4" Type="http://schemas.openxmlformats.org/officeDocument/2006/relationships/audio" Target="../media/media4.WAV"/><Relationship Id="rId9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media16.WAV"/><Relationship Id="rId13" Type="http://schemas.openxmlformats.org/officeDocument/2006/relationships/image" Target="../media/image16.png"/><Relationship Id="rId3" Type="http://schemas.microsoft.com/office/2007/relationships/media" Target="../media/media14.WAV"/><Relationship Id="rId7" Type="http://schemas.microsoft.com/office/2007/relationships/media" Target="../media/media16.WAV"/><Relationship Id="rId12" Type="http://schemas.openxmlformats.org/officeDocument/2006/relationships/image" Target="../media/image10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audio" Target="../media/media15.WAV"/><Relationship Id="rId11" Type="http://schemas.openxmlformats.org/officeDocument/2006/relationships/image" Target="../media/image8.png"/><Relationship Id="rId5" Type="http://schemas.microsoft.com/office/2007/relationships/media" Target="../media/media15.WAV"/><Relationship Id="rId15" Type="http://schemas.openxmlformats.org/officeDocument/2006/relationships/image" Target="../media/image12.png"/><Relationship Id="rId10" Type="http://schemas.openxmlformats.org/officeDocument/2006/relationships/image" Target="../media/image9.png"/><Relationship Id="rId4" Type="http://schemas.openxmlformats.org/officeDocument/2006/relationships/audio" Target="../media/media14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2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1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7.WAV"/><Relationship Id="rId11" Type="http://schemas.openxmlformats.org/officeDocument/2006/relationships/image" Target="../media/image11.png"/><Relationship Id="rId5" Type="http://schemas.microsoft.com/office/2007/relationships/media" Target="../media/media17.WAV"/><Relationship Id="rId10" Type="http://schemas.openxmlformats.org/officeDocument/2006/relationships/image" Target="../media/image6.png"/><Relationship Id="rId4" Type="http://schemas.openxmlformats.org/officeDocument/2006/relationships/audio" Target="../media/media4.WAV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6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sz="800" b="1">
                <a:solidFill>
                  <a:schemeClr val="bg1"/>
                </a:solidFill>
                <a:latin typeface="BPreplay" panose="02000503000000020004" pitchFamily="50" charset="0"/>
              </a:rPr>
              <a:t>French </a:t>
            </a:r>
            <a:r>
              <a:rPr lang="en-GB" altLang="en-US" sz="800">
                <a:solidFill>
                  <a:schemeClr val="bg1"/>
                </a:solidFill>
                <a:latin typeface="BPreplay" panose="02000503000000020004" pitchFamily="50" charset="0"/>
              </a:rPr>
              <a:t>| Year Three | Time | Months |  Lesson 3</a:t>
            </a:r>
          </a:p>
        </p:txBody>
      </p:sp>
      <p:sp>
        <p:nvSpPr>
          <p:cNvPr id="5127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r>
              <a:rPr lang="en-GB" altLang="en-US"/>
              <a:t>Time</a:t>
            </a:r>
          </a:p>
        </p:txBody>
      </p:sp>
      <p:sp>
        <p:nvSpPr>
          <p:cNvPr id="5128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r>
              <a:rPr lang="en-GB" altLang="en-US"/>
              <a:t>French</a:t>
            </a:r>
          </a:p>
        </p:txBody>
      </p:sp>
      <p:pic>
        <p:nvPicPr>
          <p:cNvPr id="5129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2606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>
                <a:solidFill>
                  <a:schemeClr val="tx1"/>
                </a:solidFill>
                <a:latin typeface="Twinkl" pitchFamily="2" charset="0"/>
              </a:rPr>
              <a:t>Les </a:t>
            </a:r>
            <a:r>
              <a:rPr lang="en-GB" sz="6000" b="1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sz="6000" b="1" dirty="0">
                <a:solidFill>
                  <a:schemeClr val="tx1"/>
                </a:solidFill>
                <a:latin typeface="Twinkl" pitchFamily="2" charset="0"/>
              </a:rPr>
              <a:t> de </a:t>
            </a:r>
            <a:r>
              <a:rPr lang="en-GB" sz="6000" b="1" dirty="0" err="1">
                <a:solidFill>
                  <a:schemeClr val="tx1"/>
                </a:solidFill>
                <a:latin typeface="Twinkl" pitchFamily="2" charset="0"/>
              </a:rPr>
              <a:t>l’année</a:t>
            </a:r>
            <a:r>
              <a:rPr lang="en-GB" b="1" dirty="0">
                <a:solidFill>
                  <a:schemeClr val="tx1"/>
                </a:solidFill>
              </a:rPr>
              <a:t/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sz="4000" b="1" dirty="0">
                <a:solidFill>
                  <a:schemeClr val="tx1"/>
                </a:solidFill>
                <a:latin typeface="Twinkl" pitchFamily="2" charset="0"/>
              </a:rPr>
              <a:t>(Months of the Year)</a:t>
            </a:r>
          </a:p>
        </p:txBody>
      </p:sp>
      <p:pic>
        <p:nvPicPr>
          <p:cNvPr id="614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2528888"/>
            <a:ext cx="4067175" cy="427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7172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Twinkl SemiBold" pitchFamily="2" charset="0"/>
              </a:rPr>
              <a:t>Success Criteria</a:t>
            </a:r>
          </a:p>
        </p:txBody>
      </p:sp>
      <p:sp>
        <p:nvSpPr>
          <p:cNvPr id="7173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Twinkl SemiBold" pitchFamily="2" charset="0"/>
              </a:rPr>
              <a:t>Aim</a:t>
            </a:r>
          </a:p>
        </p:txBody>
      </p:sp>
      <p:sp>
        <p:nvSpPr>
          <p:cNvPr id="7174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/>
              <a:t>I can listen, read and respond to a set of vocabulary.</a:t>
            </a:r>
          </a:p>
        </p:txBody>
      </p:sp>
      <p:sp>
        <p:nvSpPr>
          <p:cNvPr id="7175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read and say the months of the year.</a:t>
            </a:r>
          </a:p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show my understanding by ordering the months correctly.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r>
              <a:rPr lang="en-GB" altLang="en-US"/>
              <a:t>What Do You Know?</a:t>
            </a:r>
          </a:p>
        </p:txBody>
      </p:sp>
      <p:pic>
        <p:nvPicPr>
          <p:cNvPr id="819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963" y="2043113"/>
            <a:ext cx="2687637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Callout 9"/>
          <p:cNvSpPr/>
          <p:nvPr/>
        </p:nvSpPr>
        <p:spPr>
          <a:xfrm>
            <a:off x="3657600" y="1938338"/>
            <a:ext cx="2033588" cy="1700212"/>
          </a:xfrm>
          <a:prstGeom prst="wedgeEllipseCallout">
            <a:avLst>
              <a:gd name="adj1" fmla="val -111455"/>
              <a:gd name="adj2" fmla="val 432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Do you know where the month names come from in English? </a:t>
            </a:r>
          </a:p>
        </p:txBody>
      </p:sp>
      <p:pic>
        <p:nvPicPr>
          <p:cNvPr id="819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209" b="37938"/>
          <a:stretch>
            <a:fillRect/>
          </a:stretch>
        </p:blipFill>
        <p:spPr bwMode="auto">
          <a:xfrm>
            <a:off x="4572000" y="2786063"/>
            <a:ext cx="3830638" cy="330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Oval Callout 20"/>
          <p:cNvSpPr/>
          <p:nvPr/>
        </p:nvSpPr>
        <p:spPr>
          <a:xfrm>
            <a:off x="1981200" y="4346575"/>
            <a:ext cx="2328863" cy="1711325"/>
          </a:xfrm>
          <a:prstGeom prst="wedgeEllipseCallout">
            <a:avLst>
              <a:gd name="adj1" fmla="val -42279"/>
              <a:gd name="adj2" fmla="val -120799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Who can spell the second month of the year in English?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5"/>
          <p:cNvSpPr>
            <a:spLocks noGrp="1"/>
          </p:cNvSpPr>
          <p:nvPr>
            <p:ph type="title"/>
          </p:nvPr>
        </p:nvSpPr>
        <p:spPr>
          <a:xfrm>
            <a:off x="457200" y="263525"/>
            <a:ext cx="8220075" cy="1597025"/>
          </a:xfrm>
        </p:spPr>
        <p:txBody>
          <a:bodyPr/>
          <a:lstStyle/>
          <a:p>
            <a:r>
              <a:rPr lang="en-GB" altLang="en-US"/>
              <a:t>What Do You Know?</a:t>
            </a:r>
          </a:p>
        </p:txBody>
      </p:sp>
      <p:pic>
        <p:nvPicPr>
          <p:cNvPr id="9219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1"/>
          <p:cNvSpPr/>
          <p:nvPr/>
        </p:nvSpPr>
        <p:spPr>
          <a:xfrm>
            <a:off x="755650" y="1562100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Here are the names of the months in French. </a:t>
            </a:r>
          </a:p>
        </p:txBody>
      </p:sp>
      <p:sp>
        <p:nvSpPr>
          <p:cNvPr id="9" name="2"/>
          <p:cNvSpPr/>
          <p:nvPr/>
        </p:nvSpPr>
        <p:spPr>
          <a:xfrm>
            <a:off x="755650" y="1562100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Do any look familiar?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Which ones?  Why? </a:t>
            </a:r>
          </a:p>
        </p:txBody>
      </p:sp>
      <p:sp>
        <p:nvSpPr>
          <p:cNvPr id="11" name="3"/>
          <p:cNvSpPr/>
          <p:nvPr/>
        </p:nvSpPr>
        <p:spPr>
          <a:xfrm>
            <a:off x="755650" y="1562100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Tell your partner which English month you think they might be.</a:t>
            </a:r>
          </a:p>
        </p:txBody>
      </p:sp>
      <p:sp>
        <p:nvSpPr>
          <p:cNvPr id="4" name="Oval 3"/>
          <p:cNvSpPr/>
          <p:nvPr/>
        </p:nvSpPr>
        <p:spPr>
          <a:xfrm>
            <a:off x="1493838" y="2362200"/>
            <a:ext cx="1076325" cy="10763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mai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2668588" y="2312988"/>
            <a:ext cx="1690687" cy="1690687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novembre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97550" y="3405188"/>
            <a:ext cx="1646238" cy="16446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septembre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334000" y="2368550"/>
            <a:ext cx="1076325" cy="1076325"/>
          </a:xfrm>
          <a:prstGeom prst="ellipse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juin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383088" y="3327400"/>
            <a:ext cx="1246187" cy="1246188"/>
          </a:xfrm>
          <a:prstGeom prst="ellipse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juillet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7121525" y="2506663"/>
            <a:ext cx="1150938" cy="115252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février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1493838" y="5164138"/>
            <a:ext cx="1076325" cy="1076325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avril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969963" y="3522663"/>
            <a:ext cx="1554162" cy="155575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décembre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7026275" y="4805363"/>
            <a:ext cx="1246188" cy="1246187"/>
          </a:xfrm>
          <a:prstGeom prst="ellipse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>
                <a:latin typeface="Twinkl" pitchFamily="2" charset="0"/>
              </a:rPr>
              <a:t>mars</a:t>
            </a:r>
          </a:p>
        </p:txBody>
      </p:sp>
      <p:sp>
        <p:nvSpPr>
          <p:cNvPr id="22" name="Oval 21"/>
          <p:cNvSpPr/>
          <p:nvPr/>
        </p:nvSpPr>
        <p:spPr>
          <a:xfrm>
            <a:off x="2549525" y="4129088"/>
            <a:ext cx="1644650" cy="1644650"/>
          </a:xfrm>
          <a:prstGeom prst="ellipse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janvier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5745163" y="5191125"/>
            <a:ext cx="1076325" cy="1076325"/>
          </a:xfrm>
          <a:prstGeom prst="ellipse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août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306888" y="4718050"/>
            <a:ext cx="1303337" cy="1303338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octobre</a:t>
            </a:r>
            <a:endParaRPr lang="en-GB" sz="1700" dirty="0"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4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3792538"/>
            <a:ext cx="3860800" cy="227012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itle 1"/>
          <p:cNvSpPr>
            <a:spLocks noGrp="1"/>
          </p:cNvSpPr>
          <p:nvPr>
            <p:ph type="title"/>
          </p:nvPr>
        </p:nvSpPr>
        <p:spPr>
          <a:xfrm>
            <a:off x="614363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0246" name="Whole Class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janvier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janvier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January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February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March</a:t>
            </a:r>
          </a:p>
        </p:txBody>
      </p:sp>
      <p:pic>
        <p:nvPicPr>
          <p:cNvPr id="3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5363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55" name="Group 1"/>
          <p:cNvGrpSpPr>
            <a:grpSpLocks/>
          </p:cNvGrpSpPr>
          <p:nvPr/>
        </p:nvGrpSpPr>
        <p:grpSpPr bwMode="auto">
          <a:xfrm>
            <a:off x="1157288" y="728663"/>
            <a:ext cx="1519237" cy="654050"/>
            <a:chOff x="1157287" y="728663"/>
            <a:chExt cx="1519302" cy="654050"/>
          </a:xfrm>
        </p:grpSpPr>
        <p:sp>
          <p:nvSpPr>
            <p:cNvPr id="24" name="Rectangle 23"/>
            <p:cNvSpPr/>
            <p:nvPr/>
          </p:nvSpPr>
          <p:spPr>
            <a:xfrm>
              <a:off x="1157287" y="728663"/>
              <a:ext cx="1519302" cy="654050"/>
            </a:xfrm>
            <a:prstGeom prst="rect">
              <a:avLst/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10260" name="TextBox 10"/>
            <p:cNvSpPr txBox="1">
              <a:spLocks noChangeArrowheads="1"/>
            </p:cNvSpPr>
            <p:nvPr/>
          </p:nvSpPr>
          <p:spPr bwMode="auto">
            <a:xfrm>
              <a:off x="1390070" y="779818"/>
              <a:ext cx="1286519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00">
                  <a:ea typeface="Sassoon Infant Rg" panose="02000503030000020003" pitchFamily="50" charset="0"/>
                  <a:cs typeface="Sassoon Infant Rg" panose="02000503030000020003" pitchFamily="50" charset="0"/>
                </a:rPr>
                <a:t>Click play buttons throughout to hear phrases and words.</a:t>
              </a:r>
            </a:p>
          </p:txBody>
        </p:sp>
      </p:grpSp>
      <p:pic>
        <p:nvPicPr>
          <p:cNvPr id="10256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5363" y="16970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janvie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5363" y="2470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4393 -0.0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51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01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4" grpId="1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1270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février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février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January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February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March</a:t>
            </a:r>
          </a:p>
        </p:txBody>
      </p:sp>
      <p:pic>
        <p:nvPicPr>
          <p:cNvPr id="11278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4402">
            <a:off x="4591050" y="3833813"/>
            <a:ext cx="2141538" cy="182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9" name="Picture 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963" y="3617913"/>
            <a:ext cx="1770062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0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5038" y="72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0900" y="23574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févrie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0900" y="3152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70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927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2294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mars.</a:t>
            </a:r>
          </a:p>
        </p:txBody>
      </p:sp>
      <p:pic>
        <p:nvPicPr>
          <p:cNvPr id="10" name="#C’est mars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January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February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March</a:t>
            </a:r>
          </a:p>
        </p:txBody>
      </p:sp>
      <p:pic>
        <p:nvPicPr>
          <p:cNvPr id="12303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16049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mar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2470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B1C8695-A6F0-774C-9337-3F147F8E94FF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12" y="3961962"/>
            <a:ext cx="1407969" cy="196981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5368CEB-6C70-7A47-B5BC-5362498852DE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795" y="3961962"/>
            <a:ext cx="1407969" cy="196981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4F75E5E-1650-784F-B70A-3E96B2C5CA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469" y="3961962"/>
            <a:ext cx="1407969" cy="19698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81481E-6 L -0.14236 -0.0053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11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12975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Écoutez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répétez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!</a:t>
            </a:r>
          </a:p>
        </p:txBody>
      </p:sp>
      <p:pic>
        <p:nvPicPr>
          <p:cNvPr id="18" name="#Écoutez et répétez !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2401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dirty="0" err="1"/>
              <a:t>C’est</a:t>
            </a:r>
            <a:r>
              <a:rPr lang="en-GB" altLang="en-US" dirty="0"/>
              <a:t> </a:t>
            </a:r>
            <a:r>
              <a:rPr lang="en-GB" altLang="en-US"/>
              <a:t>quel</a:t>
            </a:r>
            <a:r>
              <a:rPr lang="en-GB" altLang="en-US" dirty="0"/>
              <a:t> </a:t>
            </a:r>
            <a:r>
              <a:rPr lang="en-GB" altLang="en-US" dirty="0" err="1"/>
              <a:t>mois</a:t>
            </a:r>
            <a:r>
              <a:rPr lang="en-GB" altLang="en-US" dirty="0"/>
              <a:t>?</a:t>
            </a:r>
            <a:br>
              <a:rPr lang="en-GB" altLang="en-US" dirty="0"/>
            </a:br>
            <a:r>
              <a:rPr lang="en-GB" altLang="en-US" sz="3100" dirty="0"/>
              <a:t>(What Month Is it?)</a:t>
            </a:r>
          </a:p>
        </p:txBody>
      </p:sp>
      <p:pic>
        <p:nvPicPr>
          <p:cNvPr id="13317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janvier"/>
          <p:cNvSpPr/>
          <p:nvPr/>
        </p:nvSpPr>
        <p:spPr>
          <a:xfrm>
            <a:off x="1865313" y="3216275"/>
            <a:ext cx="1489075" cy="393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 </a:t>
            </a:r>
            <a:r>
              <a:rPr lang="en-GB" dirty="0" err="1">
                <a:latin typeface="Twinkl" pitchFamily="2" charset="0"/>
              </a:rPr>
              <a:t>janvier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3" name="# janvier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284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evrier"/>
          <p:cNvSpPr/>
          <p:nvPr/>
        </p:nvSpPr>
        <p:spPr>
          <a:xfrm>
            <a:off x="3848100" y="3216275"/>
            <a:ext cx="1489075" cy="393700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février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4" name="#février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mars"/>
          <p:cNvSpPr/>
          <p:nvPr/>
        </p:nvSpPr>
        <p:spPr>
          <a:xfrm>
            <a:off x="5832475" y="3216275"/>
            <a:ext cx="1487488" cy="393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mars</a:t>
            </a:r>
          </a:p>
        </p:txBody>
      </p:sp>
      <p:pic>
        <p:nvPicPr>
          <p:cNvPr id="25" name="#mars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450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3795713"/>
            <a:ext cx="3860800" cy="22685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5" name="Picture 3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57"/>
          <a:stretch>
            <a:fillRect/>
          </a:stretch>
        </p:blipFill>
        <p:spPr bwMode="auto">
          <a:xfrm>
            <a:off x="6627813" y="3894138"/>
            <a:ext cx="1704975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6" name="Picture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23"/>
          <a:stretch>
            <a:fillRect/>
          </a:stretch>
        </p:blipFill>
        <p:spPr bwMode="auto">
          <a:xfrm>
            <a:off x="982663" y="3979863"/>
            <a:ext cx="2085975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7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Ecoutez et répétez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888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janvier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888" y="1603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févrie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888" y="26066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mars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888" y="36750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9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01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92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11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4342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avril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avril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April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June</a:t>
            </a:r>
          </a:p>
        </p:txBody>
      </p:sp>
      <p:pic>
        <p:nvPicPr>
          <p:cNvPr id="14350" name="Pictur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025" y="3749675"/>
            <a:ext cx="3387725" cy="228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1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7683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1655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avril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25384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4393 -0.0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88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4" grpId="1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5366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mai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mai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April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June</a:t>
            </a:r>
          </a:p>
        </p:txBody>
      </p:sp>
      <p:pic>
        <p:nvPicPr>
          <p:cNvPr id="15374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31"/>
          <a:stretch>
            <a:fillRect/>
          </a:stretch>
        </p:blipFill>
        <p:spPr bwMode="auto">
          <a:xfrm>
            <a:off x="2992438" y="3838575"/>
            <a:ext cx="3744912" cy="215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5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00" y="866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00" y="16970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ma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00" y="25241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11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6389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juin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juin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April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June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398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05" b="7355"/>
          <a:stretch>
            <a:fillRect/>
          </a:stretch>
        </p:blipFill>
        <p:spPr bwMode="auto">
          <a:xfrm>
            <a:off x="3033713" y="3798888"/>
            <a:ext cx="3635375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9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00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2663" y="15319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jui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2663" y="2470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81481E-6 L -0.14236 -0.0053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01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12975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Écoutez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répétez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8" name="#Écoutez et répétez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2401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7413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janvier"/>
          <p:cNvSpPr/>
          <p:nvPr/>
        </p:nvSpPr>
        <p:spPr>
          <a:xfrm>
            <a:off x="1865313" y="3216275"/>
            <a:ext cx="1489075" cy="393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 </a:t>
            </a:r>
            <a:r>
              <a:rPr lang="en-GB" dirty="0" err="1">
                <a:latin typeface="Twinkl" pitchFamily="2" charset="0"/>
              </a:rPr>
              <a:t>avril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3" name="#avril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284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evrier"/>
          <p:cNvSpPr/>
          <p:nvPr/>
        </p:nvSpPr>
        <p:spPr>
          <a:xfrm>
            <a:off x="3848100" y="3216275"/>
            <a:ext cx="1489075" cy="393700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mai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4" name="#mai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mars"/>
          <p:cNvSpPr/>
          <p:nvPr/>
        </p:nvSpPr>
        <p:spPr>
          <a:xfrm>
            <a:off x="5832475" y="3216275"/>
            <a:ext cx="1487488" cy="393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juin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5" name="#juin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450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3795713"/>
            <a:ext cx="3860800" cy="22685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1" name="Picture 3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57"/>
          <a:stretch>
            <a:fillRect/>
          </a:stretch>
        </p:blipFill>
        <p:spPr bwMode="auto">
          <a:xfrm>
            <a:off x="6627813" y="3894138"/>
            <a:ext cx="1704975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2" name="Picture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23"/>
          <a:stretch>
            <a:fillRect/>
          </a:stretch>
        </p:blipFill>
        <p:spPr bwMode="auto">
          <a:xfrm>
            <a:off x="982663" y="3979863"/>
            <a:ext cx="2085975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3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Ecoutez et répétez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7842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avr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1603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ma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25415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jui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3775" y="3465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9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88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11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01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8437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juillet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juillet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July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August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September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8446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113" y="3878263"/>
            <a:ext cx="3146425" cy="207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866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19605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juille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27813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4393 -0.0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06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4" grpId="1" animBg="1"/>
      <p:bldP spid="15" grpId="0" animBg="1"/>
      <p:bldP spid="1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1289</TotalTime>
  <Words>275</Words>
  <Application>Microsoft Office PowerPoint</Application>
  <PresentationFormat>On-screen Show (4:3)</PresentationFormat>
  <Paragraphs>85</Paragraphs>
  <Slides>14</Slides>
  <Notes>0</Notes>
  <HiddenSlides>0</HiddenSlides>
  <MMClips>29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BPreplay</vt:lpstr>
      <vt:lpstr>Tuffy</vt:lpstr>
      <vt:lpstr>Twinkl SemiBold</vt:lpstr>
      <vt:lpstr>Calibri</vt:lpstr>
      <vt:lpstr>Twinkl</vt:lpstr>
      <vt:lpstr>Sassoon Infant Rg</vt:lpstr>
      <vt:lpstr>Office Theme</vt:lpstr>
      <vt:lpstr>French</vt:lpstr>
      <vt:lpstr>PowerPoint Presentation</vt:lpstr>
      <vt:lpstr>PowerPoint Presentation</vt:lpstr>
      <vt:lpstr>What Do You Know?</vt:lpstr>
      <vt:lpstr>What Do You Know?</vt:lpstr>
      <vt:lpstr>C’est quel mois ? (What Month Is it?)</vt:lpstr>
      <vt:lpstr>C’est quel mois ? (What Month Is it?)</vt:lpstr>
      <vt:lpstr>C’est quel mois ? (What Month Is it?)</vt:lpstr>
      <vt:lpstr>C’est quel mois?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Mr A. Searle</cp:lastModifiedBy>
  <cp:revision>107</cp:revision>
  <dcterms:created xsi:type="dcterms:W3CDTF">2014-10-01T16:09:27Z</dcterms:created>
  <dcterms:modified xsi:type="dcterms:W3CDTF">2022-01-06T08:26:49Z</dcterms:modified>
</cp:coreProperties>
</file>