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432" y="-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4596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10095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02525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99822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3864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1246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49916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713725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37454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354427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60761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5B1A01-5CE0-4A37-99A2-8CC356904CD2}" type="datetimeFigureOut">
              <a:rPr lang="en-GB" smtClean="0"/>
              <a:t>25/04/2022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A3036F-66A1-45E4-88F0-7174B2C6A4D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34706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8704355" y="1541083"/>
            <a:ext cx="3471669" cy="3794808"/>
          </a:xfrm>
          <a:prstGeom prst="round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Rounded Rectangle 12"/>
          <p:cNvSpPr/>
          <p:nvPr/>
        </p:nvSpPr>
        <p:spPr>
          <a:xfrm>
            <a:off x="154646" y="4857188"/>
            <a:ext cx="2417720" cy="1918255"/>
          </a:xfrm>
          <a:prstGeom prst="roundRect">
            <a:avLst/>
          </a:prstGeom>
          <a:solidFill>
            <a:srgbClr val="66FF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/>
          <p:cNvSpPr txBox="1"/>
          <p:nvPr/>
        </p:nvSpPr>
        <p:spPr>
          <a:xfrm>
            <a:off x="216416" y="4933377"/>
            <a:ext cx="2355950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Maths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Decimals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Money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Time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Statistics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Shape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Position and direction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9252298" y="1592494"/>
            <a:ext cx="266541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en-GB" sz="1600" b="1" u="sng" dirty="0" smtClean="0"/>
              <a:t>English</a:t>
            </a:r>
            <a:r>
              <a:rPr lang="en-US" sz="1600" dirty="0" smtClean="0"/>
              <a:t>​</a:t>
            </a:r>
          </a:p>
          <a:p>
            <a:pPr fontAlgn="base"/>
            <a:r>
              <a:rPr lang="en-GB" sz="1600" u="sng" dirty="0" smtClean="0"/>
              <a:t>Reading </a:t>
            </a:r>
            <a:r>
              <a:rPr lang="en-US" sz="1600" dirty="0" smtClean="0"/>
              <a:t>​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GB" sz="1600" dirty="0" smtClean="0"/>
              <a:t>This is Judaism​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GB" sz="1600" dirty="0" smtClean="0"/>
              <a:t>Poetry​</a:t>
            </a:r>
          </a:p>
          <a:p>
            <a:pPr fontAlgn="base"/>
            <a:r>
              <a:rPr lang="en-GB" sz="1600" u="sng" dirty="0" smtClean="0"/>
              <a:t>Writing</a:t>
            </a:r>
            <a:r>
              <a:rPr lang="en-GB" sz="1600" dirty="0" smtClean="0"/>
              <a:t> </a:t>
            </a:r>
            <a:r>
              <a:rPr lang="en-US" sz="1600" dirty="0" smtClean="0"/>
              <a:t>​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GB" sz="1600" dirty="0" smtClean="0"/>
              <a:t>Persuasive letter based on The Day the Crayons Quit​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GB" sz="1600" dirty="0" smtClean="0"/>
              <a:t>Biography of a Roman soldier​</a:t>
            </a:r>
          </a:p>
          <a:p>
            <a:pPr fontAlgn="base"/>
            <a:r>
              <a:rPr lang="en-GB" sz="1600" u="sng" dirty="0" smtClean="0"/>
              <a:t>SPAG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GB" sz="1600" u="sng" dirty="0" smtClean="0"/>
              <a:t>Clauses &amp; conjunctions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GB" sz="1600" u="sng" dirty="0" smtClean="0"/>
              <a:t>Conjunctions for subordination</a:t>
            </a:r>
          </a:p>
          <a:p>
            <a:pPr marL="285750" indent="-285750" fontAlgn="base">
              <a:buFont typeface="Wingdings" panose="05000000000000000000" pitchFamily="2" charset="2"/>
              <a:buChar char="Ø"/>
            </a:pPr>
            <a:r>
              <a:rPr lang="en-GB" sz="1600" u="sng" dirty="0" smtClean="0"/>
              <a:t>Tenses</a:t>
            </a:r>
            <a:endParaRPr lang="en-GB" sz="1600" u="sng" dirty="0"/>
          </a:p>
        </p:txBody>
      </p:sp>
      <p:sp>
        <p:nvSpPr>
          <p:cNvPr id="17" name="Rounded Rectangle 16"/>
          <p:cNvSpPr/>
          <p:nvPr/>
        </p:nvSpPr>
        <p:spPr>
          <a:xfrm>
            <a:off x="30003" y="108479"/>
            <a:ext cx="3603234" cy="4594058"/>
          </a:xfrm>
          <a:prstGeom prst="roundRect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TextBox 17"/>
          <p:cNvSpPr txBox="1"/>
          <p:nvPr/>
        </p:nvSpPr>
        <p:spPr>
          <a:xfrm>
            <a:off x="176828" y="248525"/>
            <a:ext cx="3478321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u="sng" dirty="0"/>
              <a:t>Science</a:t>
            </a:r>
          </a:p>
          <a:p>
            <a:r>
              <a:rPr lang="en-GB" sz="1400" b="1" dirty="0"/>
              <a:t>Living Things and their Habitats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Recognise that living things can be grouped in a variety of ways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Explore and use classification keys to help group, identify and name a variety of living things in their local and wider environment 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Recognise that environments can change and that this can sometimes pose dangers to living things</a:t>
            </a:r>
          </a:p>
          <a:p>
            <a:r>
              <a:rPr lang="en-GB" sz="1400" b="1" dirty="0"/>
              <a:t>Animals including Humans – Digestion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Describe the simple functions of the basic parts of the digestive system in humans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Identify the different types of teeth in humans and their simple functions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400" dirty="0"/>
              <a:t>Construct and interpret a variety of food chains, identifying producers, predators and prey.</a:t>
            </a:r>
          </a:p>
          <a:p>
            <a:endParaRPr lang="en-GB" dirty="0"/>
          </a:p>
        </p:txBody>
      </p:sp>
      <p:sp>
        <p:nvSpPr>
          <p:cNvPr id="19" name="Rounded Rectangle 18"/>
          <p:cNvSpPr/>
          <p:nvPr/>
        </p:nvSpPr>
        <p:spPr>
          <a:xfrm>
            <a:off x="3687505" y="108479"/>
            <a:ext cx="1547437" cy="1045342"/>
          </a:xfrm>
          <a:prstGeom prst="roundRect">
            <a:avLst/>
          </a:prstGeom>
          <a:solidFill>
            <a:srgbClr val="9900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/>
          <p:cNvSpPr txBox="1"/>
          <p:nvPr/>
        </p:nvSpPr>
        <p:spPr>
          <a:xfrm>
            <a:off x="3770592" y="120879"/>
            <a:ext cx="1492641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Art/DT</a:t>
            </a:r>
          </a:p>
          <a:p>
            <a:r>
              <a:rPr lang="en-GB" sz="1600" dirty="0"/>
              <a:t>Roman Mosaics</a:t>
            </a:r>
          </a:p>
          <a:p>
            <a:r>
              <a:rPr lang="en-GB" sz="1600" dirty="0"/>
              <a:t>Roman </a:t>
            </a:r>
            <a:r>
              <a:rPr lang="en-GB" sz="1600" dirty="0" smtClean="0"/>
              <a:t>Shields</a:t>
            </a:r>
          </a:p>
          <a:p>
            <a:r>
              <a:rPr lang="en-GB" sz="1600" dirty="0" smtClean="0"/>
              <a:t>Roman Cooking</a:t>
            </a:r>
            <a:endParaRPr lang="en-GB" sz="1600" dirty="0"/>
          </a:p>
        </p:txBody>
      </p:sp>
      <p:sp>
        <p:nvSpPr>
          <p:cNvPr id="21" name="Rounded Rectangle 20"/>
          <p:cNvSpPr/>
          <p:nvPr/>
        </p:nvSpPr>
        <p:spPr>
          <a:xfrm>
            <a:off x="6389139" y="32848"/>
            <a:ext cx="2169452" cy="915512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TextBox 21"/>
          <p:cNvSpPr txBox="1"/>
          <p:nvPr/>
        </p:nvSpPr>
        <p:spPr>
          <a:xfrm>
            <a:off x="6526494" y="7303"/>
            <a:ext cx="2145784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French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Les </a:t>
            </a:r>
            <a:r>
              <a:rPr lang="en-GB" sz="1600" dirty="0" err="1"/>
              <a:t>vetements</a:t>
            </a:r>
            <a:endParaRPr lang="en-GB" sz="1600" dirty="0"/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 err="1"/>
              <a:t>Quel</a:t>
            </a:r>
            <a:r>
              <a:rPr lang="en-GB" sz="1600" dirty="0"/>
              <a:t> temps fait-</a:t>
            </a:r>
            <a:r>
              <a:rPr lang="en-GB" sz="1600" dirty="0" err="1"/>
              <a:t>il</a:t>
            </a:r>
            <a:r>
              <a:rPr lang="en-GB" sz="1600" dirty="0"/>
              <a:t>?</a:t>
            </a:r>
          </a:p>
          <a:p>
            <a:endParaRPr lang="en-GB" dirty="0"/>
          </a:p>
        </p:txBody>
      </p:sp>
      <p:sp>
        <p:nvSpPr>
          <p:cNvPr id="23" name="Rounded Rectangle 22"/>
          <p:cNvSpPr/>
          <p:nvPr/>
        </p:nvSpPr>
        <p:spPr>
          <a:xfrm>
            <a:off x="6116085" y="5402965"/>
            <a:ext cx="2074063" cy="1390122"/>
          </a:xfrm>
          <a:prstGeom prst="roundRect">
            <a:avLst/>
          </a:prstGeom>
          <a:solidFill>
            <a:srgbClr val="0D325E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ounded Rectangle 24"/>
          <p:cNvSpPr/>
          <p:nvPr/>
        </p:nvSpPr>
        <p:spPr>
          <a:xfrm>
            <a:off x="8612859" y="21989"/>
            <a:ext cx="3391927" cy="1398064"/>
          </a:xfrm>
          <a:prstGeom prst="roundRect">
            <a:avLst/>
          </a:prstGeom>
          <a:solidFill>
            <a:srgbClr val="FF33CC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TextBox 25"/>
          <p:cNvSpPr txBox="1"/>
          <p:nvPr/>
        </p:nvSpPr>
        <p:spPr>
          <a:xfrm>
            <a:off x="8687190" y="56156"/>
            <a:ext cx="328730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RE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What is the best way for a Jew to show commitment to God?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Do people need to go to church to show they are Christians?  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2642967" y="4629536"/>
            <a:ext cx="1642446" cy="737519"/>
          </a:xfrm>
          <a:prstGeom prst="roundRect">
            <a:avLst/>
          </a:prstGeom>
          <a:solidFill>
            <a:schemeClr val="bg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TextBox 23"/>
          <p:cNvSpPr txBox="1"/>
          <p:nvPr/>
        </p:nvSpPr>
        <p:spPr>
          <a:xfrm>
            <a:off x="2709651" y="4569264"/>
            <a:ext cx="159356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Music</a:t>
            </a:r>
          </a:p>
          <a:p>
            <a:r>
              <a:rPr lang="en-GB" sz="1600" dirty="0"/>
              <a:t>Body </a:t>
            </a:r>
            <a:r>
              <a:rPr lang="en-GB" sz="1600" dirty="0" smtClean="0"/>
              <a:t>percussion</a:t>
            </a:r>
          </a:p>
          <a:p>
            <a:r>
              <a:rPr lang="en-GB" sz="1600" dirty="0" smtClean="0"/>
              <a:t>Film music </a:t>
            </a:r>
            <a:endParaRPr lang="en-GB" sz="1600" dirty="0"/>
          </a:p>
          <a:p>
            <a:endParaRPr lang="en-GB" sz="1600" dirty="0"/>
          </a:p>
        </p:txBody>
      </p:sp>
      <p:sp>
        <p:nvSpPr>
          <p:cNvPr id="28" name="TextBox 27"/>
          <p:cNvSpPr txBox="1"/>
          <p:nvPr/>
        </p:nvSpPr>
        <p:spPr>
          <a:xfrm>
            <a:off x="6257167" y="5580358"/>
            <a:ext cx="187452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PSHE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Compassion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Transformation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Growth mind set</a:t>
            </a:r>
          </a:p>
        </p:txBody>
      </p:sp>
      <p:sp>
        <p:nvSpPr>
          <p:cNvPr id="29" name="Rounded Rectangle 28"/>
          <p:cNvSpPr/>
          <p:nvPr/>
        </p:nvSpPr>
        <p:spPr>
          <a:xfrm>
            <a:off x="8287300" y="5455218"/>
            <a:ext cx="3833997" cy="1300748"/>
          </a:xfrm>
          <a:prstGeom prst="roundRect">
            <a:avLst/>
          </a:prstGeom>
          <a:solidFill>
            <a:srgbClr val="FFFF66"/>
          </a:solidFill>
          <a:ln>
            <a:solidFill>
              <a:schemeClr val="accent4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/>
          <p:cNvSpPr txBox="1"/>
          <p:nvPr/>
        </p:nvSpPr>
        <p:spPr>
          <a:xfrm>
            <a:off x="8414417" y="5460932"/>
            <a:ext cx="3707981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History &amp; Geography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Reasons for invasion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Significant figures: Claudius &amp; Boudicca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Success of the Roman Army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Comparison of Britain and Italy</a:t>
            </a:r>
          </a:p>
          <a:p>
            <a:endParaRPr lang="en-GB" dirty="0"/>
          </a:p>
        </p:txBody>
      </p:sp>
      <p:sp>
        <p:nvSpPr>
          <p:cNvPr id="31" name="Rounded Rectangle 30"/>
          <p:cNvSpPr/>
          <p:nvPr/>
        </p:nvSpPr>
        <p:spPr>
          <a:xfrm>
            <a:off x="2672074" y="5384699"/>
            <a:ext cx="3302922" cy="1390744"/>
          </a:xfrm>
          <a:prstGeom prst="roundRect">
            <a:avLst/>
          </a:prstGeom>
          <a:solidFill>
            <a:schemeClr val="bg2">
              <a:lumMod val="5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/>
          <p:cNvSpPr txBox="1"/>
          <p:nvPr/>
        </p:nvSpPr>
        <p:spPr>
          <a:xfrm>
            <a:off x="2776700" y="5469648"/>
            <a:ext cx="315342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b="1" u="sng" dirty="0"/>
              <a:t>Computing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To understand and use variables in 2Code</a:t>
            </a:r>
          </a:p>
          <a:p>
            <a:pPr marL="285750" indent="-285750">
              <a:buFont typeface="Wingdings" panose="05000000000000000000" pitchFamily="2" charset="2"/>
              <a:buChar char="Ø"/>
            </a:pPr>
            <a:r>
              <a:rPr lang="en-GB" sz="1600" dirty="0"/>
              <a:t>To use and build procedures in Logo</a:t>
            </a:r>
          </a:p>
        </p:txBody>
      </p:sp>
      <p:grpSp>
        <p:nvGrpSpPr>
          <p:cNvPr id="37" name="Group 36"/>
          <p:cNvGrpSpPr/>
          <p:nvPr/>
        </p:nvGrpSpPr>
        <p:grpSpPr>
          <a:xfrm>
            <a:off x="3729760" y="972518"/>
            <a:ext cx="4816050" cy="4552443"/>
            <a:chOff x="3578289" y="791844"/>
            <a:chExt cx="4816050" cy="4552443"/>
          </a:xfrm>
        </p:grpSpPr>
        <p:sp>
          <p:nvSpPr>
            <p:cNvPr id="11" name="Oval 10"/>
            <p:cNvSpPr/>
            <p:nvPr/>
          </p:nvSpPr>
          <p:spPr>
            <a:xfrm>
              <a:off x="3578289" y="791844"/>
              <a:ext cx="4816050" cy="4552443"/>
            </a:xfrm>
            <a:prstGeom prst="ellipse">
              <a:avLst/>
            </a:prstGeom>
            <a:solidFill>
              <a:srgbClr val="FECC80"/>
            </a:solidFill>
            <a:ln w="76200">
              <a:solidFill>
                <a:srgbClr val="FFFF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5" name="Picture 4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4638559" y="2019894"/>
              <a:ext cx="1359531" cy="2240186"/>
            </a:xfrm>
            <a:prstGeom prst="rect">
              <a:avLst/>
            </a:prstGeom>
          </p:spPr>
        </p:pic>
        <p:pic>
          <p:nvPicPr>
            <p:cNvPr id="6" name="Picture 5"/>
            <p:cNvPicPr>
              <a:picLocks noChangeAspect="1"/>
            </p:cNvPicPr>
            <p:nvPr/>
          </p:nvPicPr>
          <p:blipFill rotWithShape="1">
            <a:blip r:embed="rId3"/>
            <a:srcRect l="10456" t="2487"/>
            <a:stretch/>
          </p:blipFill>
          <p:spPr>
            <a:xfrm>
              <a:off x="6202220" y="1804854"/>
              <a:ext cx="1422444" cy="2455226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 flipH="1">
              <a:off x="4306836" y="1483623"/>
              <a:ext cx="202297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rgbClr val="002060"/>
                  </a:solidFill>
                  <a:latin typeface="Engravers MT" panose="02090707080505020304" pitchFamily="18" charset="0"/>
                </a:rPr>
                <a:t>Blood</a:t>
              </a:r>
              <a:r>
                <a:rPr lang="en-GB" sz="3600" dirty="0">
                  <a:solidFill>
                    <a:srgbClr val="002060"/>
                  </a:solidFill>
                  <a:latin typeface="Charlesworth" panose="04060705040702020204" pitchFamily="82" charset="0"/>
                </a:rPr>
                <a:t>,</a:t>
              </a:r>
            </a:p>
          </p:txBody>
        </p:sp>
        <p:sp>
          <p:nvSpPr>
            <p:cNvPr id="8" name="TextBox 7"/>
            <p:cNvSpPr txBox="1"/>
            <p:nvPr/>
          </p:nvSpPr>
          <p:spPr>
            <a:xfrm flipH="1">
              <a:off x="6178840" y="1567861"/>
              <a:ext cx="2022978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2800" b="1" dirty="0">
                  <a:solidFill>
                    <a:srgbClr val="0D325E"/>
                  </a:solidFill>
                  <a:latin typeface="Engravers MT" panose="02090707080505020304" pitchFamily="18" charset="0"/>
                </a:rPr>
                <a:t>Guts</a:t>
              </a:r>
              <a:endParaRPr lang="en-GB" sz="3600" b="1" dirty="0">
                <a:solidFill>
                  <a:srgbClr val="0D325E"/>
                </a:solidFill>
                <a:latin typeface="Engravers MT" panose="02090707080505020304" pitchFamily="18" charset="0"/>
              </a:endParaRPr>
            </a:p>
          </p:txBody>
        </p:sp>
        <p:sp>
          <p:nvSpPr>
            <p:cNvPr id="9" name="TextBox 8"/>
            <p:cNvSpPr txBox="1"/>
            <p:nvPr/>
          </p:nvSpPr>
          <p:spPr>
            <a:xfrm flipH="1">
              <a:off x="5651251" y="2649263"/>
              <a:ext cx="476504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200" b="1" dirty="0">
                  <a:solidFill>
                    <a:srgbClr val="0D325E"/>
                  </a:solidFill>
                  <a:latin typeface="Charlesworth" panose="04060705040702020204" pitchFamily="82" charset="0"/>
                </a:rPr>
                <a:t>&amp;</a:t>
              </a:r>
            </a:p>
          </p:txBody>
        </p:sp>
        <p:sp>
          <p:nvSpPr>
            <p:cNvPr id="10" name="TextBox 9"/>
            <p:cNvSpPr txBox="1"/>
            <p:nvPr/>
          </p:nvSpPr>
          <p:spPr>
            <a:xfrm flipH="1">
              <a:off x="4766069" y="4260080"/>
              <a:ext cx="285415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3600" b="1" dirty="0">
                  <a:solidFill>
                    <a:srgbClr val="0D325E"/>
                  </a:solidFill>
                  <a:latin typeface="Engravers MT" panose="02090707080505020304" pitchFamily="18" charset="0"/>
                </a:rPr>
                <a:t>Glory</a:t>
              </a:r>
              <a:r>
                <a:rPr lang="en-GB" sz="3600" b="1" dirty="0">
                  <a:solidFill>
                    <a:srgbClr val="0D325E"/>
                  </a:solidFill>
                  <a:latin typeface="Charlesworth" panose="04060705040702020204" pitchFamily="82" charset="0"/>
                </a:rPr>
                <a:t>!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518809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89</TotalTime>
  <Words>211</Words>
  <Application>Microsoft Office PowerPoint</Application>
  <PresentationFormat>Widescreen</PresentationFormat>
  <Paragraphs>56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Charlesworth</vt:lpstr>
      <vt:lpstr>Engravers MT</vt:lpstr>
      <vt:lpstr>Wingdings</vt:lpstr>
      <vt:lpstr>Office Theme</vt:lpstr>
      <vt:lpstr>PowerPoint Presentation</vt:lpstr>
    </vt:vector>
  </TitlesOfParts>
  <Company>Cheapside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M. Roberts</dc:creator>
  <cp:lastModifiedBy> M. Dineen</cp:lastModifiedBy>
  <cp:revision>5</cp:revision>
  <dcterms:created xsi:type="dcterms:W3CDTF">2022-04-24T11:30:19Z</dcterms:created>
  <dcterms:modified xsi:type="dcterms:W3CDTF">2022-04-25T08:36:12Z</dcterms:modified>
</cp:coreProperties>
</file>