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5" r:id="rId3"/>
    <p:sldId id="267" r:id="rId4"/>
    <p:sldId id="264" r:id="rId5"/>
    <p:sldId id="259" r:id="rId6"/>
    <p:sldId id="258" r:id="rId7"/>
    <p:sldId id="262" r:id="rId8"/>
    <p:sldId id="268" r:id="rId9"/>
    <p:sldId id="266" r:id="rId10"/>
    <p:sldId id="257" r:id="rId11"/>
    <p:sldId id="270" r:id="rId12"/>
    <p:sldId id="269" r:id="rId13"/>
    <p:sldId id="271" r:id="rId14"/>
  </p:sldIdLst>
  <p:sldSz cx="9144000" cy="6858000" type="screen4x3"/>
  <p:notesSz cx="6888163" cy="100218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887009-C01A-1290-5F93-243B7FE69101}" v="1" dt="2019-11-06T10:22:13.278"/>
    <p1510:client id="{EA54B8A0-13BB-517C-8DAA-0C6FC1400B59}" v="1" dt="2019-11-07T10:46:02.8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76" d="100"/>
          <a:sy n="76" d="100"/>
        </p:scale>
        <p:origin x="10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. Ryker" userId="S::k.ryker@cheapsideschool.org.uk::6594bde9-f288-4814-a85a-bbde8cc16b91" providerId="AD" clId="Web-{BA887009-C01A-1290-5F93-243B7FE69101}"/>
    <pc:docChg chg="modSld">
      <pc:chgData name="Mrs K. Ryker" userId="S::k.ryker@cheapsideschool.org.uk::6594bde9-f288-4814-a85a-bbde8cc16b91" providerId="AD" clId="Web-{BA887009-C01A-1290-5F93-243B7FE69101}" dt="2019-11-06T10:22:13.278" v="0" actId="14100"/>
      <pc:docMkLst>
        <pc:docMk/>
      </pc:docMkLst>
      <pc:sldChg chg="modSp">
        <pc:chgData name="Mrs K. Ryker" userId="S::k.ryker@cheapsideschool.org.uk::6594bde9-f288-4814-a85a-bbde8cc16b91" providerId="AD" clId="Web-{BA887009-C01A-1290-5F93-243B7FE69101}" dt="2019-11-06T10:22:13.278" v="0" actId="14100"/>
        <pc:sldMkLst>
          <pc:docMk/>
          <pc:sldMk cId="0" sldId="270"/>
        </pc:sldMkLst>
        <pc:picChg chg="mod">
          <ac:chgData name="Mrs K. Ryker" userId="S::k.ryker@cheapsideschool.org.uk::6594bde9-f288-4814-a85a-bbde8cc16b91" providerId="AD" clId="Web-{BA887009-C01A-1290-5F93-243B7FE69101}" dt="2019-11-06T10:22:13.278" v="0" actId="14100"/>
          <ac:picMkLst>
            <pc:docMk/>
            <pc:sldMk cId="0" sldId="270"/>
            <ac:picMk id="12296" creationId="{097FB4D6-8501-4079-A075-79BCE95ACA27}"/>
          </ac:picMkLst>
        </pc:picChg>
      </pc:sldChg>
    </pc:docChg>
  </pc:docChgLst>
  <pc:docChgLst>
    <pc:chgData name="Mrs K. Ryker" userId="S::k.ryker@cheapsideschool.org.uk::6594bde9-f288-4814-a85a-bbde8cc16b91" providerId="AD" clId="Web-{EA54B8A0-13BB-517C-8DAA-0C6FC1400B59}"/>
    <pc:docChg chg="modSld">
      <pc:chgData name="Mrs K. Ryker" userId="S::k.ryker@cheapsideschool.org.uk::6594bde9-f288-4814-a85a-bbde8cc16b91" providerId="AD" clId="Web-{EA54B8A0-13BB-517C-8DAA-0C6FC1400B59}" dt="2019-11-07T10:46:02.887" v="0" actId="14100"/>
      <pc:docMkLst>
        <pc:docMk/>
      </pc:docMkLst>
      <pc:sldChg chg="modSp">
        <pc:chgData name="Mrs K. Ryker" userId="S::k.ryker@cheapsideschool.org.uk::6594bde9-f288-4814-a85a-bbde8cc16b91" providerId="AD" clId="Web-{EA54B8A0-13BB-517C-8DAA-0C6FC1400B59}" dt="2019-11-07T10:46:02.887" v="0" actId="14100"/>
        <pc:sldMkLst>
          <pc:docMk/>
          <pc:sldMk cId="0" sldId="258"/>
        </pc:sldMkLst>
        <pc:picChg chg="mod">
          <ac:chgData name="Mrs K. Ryker" userId="S::k.ryker@cheapsideschool.org.uk::6594bde9-f288-4814-a85a-bbde8cc16b91" providerId="AD" clId="Web-{EA54B8A0-13BB-517C-8DAA-0C6FC1400B59}" dt="2019-11-07T10:46:02.887" v="0" actId="14100"/>
          <ac:picMkLst>
            <pc:docMk/>
            <pc:sldMk cId="0" sldId="258"/>
            <ac:picMk id="7170" creationId="{8D6E00ED-DF81-4E1E-909F-63EF56C121C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D0A0E64-3CC6-432D-B739-B5809CDC23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070506-DF78-4DE7-B6E4-00B70EE8BC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603951E-0AC0-41E9-9F6F-ACA96BCEF4B8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686DC5-F59E-40B0-9977-42E71F682D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F3B6F-8249-4AB3-AEA5-6058463B9DE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18650"/>
            <a:ext cx="2984500" cy="5016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4BE131C-84B6-4A4F-A777-5464F0DA9C3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3D078-E535-42DA-B926-6E6429D7FB24}" type="datetimeFigureOut">
              <a:rPr lang="en-US"/>
              <a:t>11/2/2020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0213" cy="394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20238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20238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24767-47BB-45A2-965C-19FAF931FADA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51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566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378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879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740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276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21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089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7493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073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756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52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943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C24767-47BB-45A2-965C-19FAF931FADA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17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C2BFD-86BD-4531-9A99-FB5BF340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12DFC-1315-4EE8-B5B3-ADE2ACE3328A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F08279-9D0A-44C3-993E-865F247A9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82D4F-FB87-4B71-92F5-DD24E619E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B35900-0AA7-4A0A-B987-69CD2F9D82D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6711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72582F-A2A2-458D-BBCC-E4F78FE02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FFB67-3AC7-4B86-BE5E-3120B125FA7C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FB9240-9313-4F81-9A4B-E0CC6F853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CE210-11AD-44DE-AA5F-F809E3555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0BA73-65FE-4784-B5DB-FAF3B0671F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6730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4430DB-8C21-4C42-867D-DCD541740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6DE11-0663-4CD3-9568-48BB0579E7CA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AF67A-A6B8-43D1-9307-F4C29651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48F6A-A30F-4C21-9765-C74F882B5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8B4F3-BCC7-4081-8199-9E5A55B3CC6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0680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2590F77-AC0A-477F-BECE-9A5516D0E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0F7F1-C0DB-4DF3-BF60-232AC9E6E369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1A39E6-C593-4814-8079-E0102B249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E729F64-1B26-4430-A006-A80B54105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B4410-843B-4999-8818-C322FEF167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2353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FF4D7D9-8951-4A67-936D-DC1AEDDE6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B56C5-DE4E-4339-AF47-7F208CC15CFF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CB3536B-326B-45EC-BEA5-836C3A4FC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03F144C-56D8-4E43-AC37-DF9394E0A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A41C7A-70B5-4CCC-9EEA-53E3ADC4A5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166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7860003-A320-4830-96DA-6079A663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DC619-FA2C-47DE-881A-28A2A9F93208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98199C1-39C3-4AD7-98F4-82632F539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937D8CE-DDDA-4947-93FE-C54239F39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03349-5B3A-4905-8A07-6890F8529A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5461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39A934C-3996-42B0-9080-72B89C367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4521D-F23E-42EE-9A78-640135BFEDCC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B7F4534-A814-4680-A259-5D9936A2F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BA09C16-A608-4DB8-8D8E-CD9852A0B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3E0CD-9A7E-4B88-96F2-0CA8EF624B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186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A084045-8DA5-4694-88B3-B3CEB8423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7D2AE-59E0-4C77-A5BF-FC12B5052A5E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564058B-BF55-480D-80E5-28FB30F3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38BBCC-0AF8-42E2-B3CF-F7512A159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354BD-1EA4-4F60-AB41-580AC0A364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365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DEC2E62-6585-4A89-9E7B-1CB6A6D97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4D5A4-AD97-4400-8577-F736A7484149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17DDAC-00A8-4C6C-912C-C0F1AA09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F27F8D-950D-44E1-8959-38F675323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5EF31-A83B-4574-B1BF-E1943CCF1D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7148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89B9-3546-4CA9-98DA-C5AF67E47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0C041-6807-4940-BE09-DD4A15521BA5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396C74-6328-4CD5-8CC4-77AE22DBA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04DF6-CDE4-457A-AF23-5801BFD93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D6E2D-0547-4DC4-AC91-03B25E0E580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507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34972-E3B5-43C4-9C68-36E772D18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A04F6-A7C3-49E0-B6F9-835099609BDD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A7CCE-9AAB-4EEB-B72F-54CD6092E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32169-7802-4099-AAFD-421883157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4714C-3298-4283-BFD0-1B4B57B4DB1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6233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D3BC7E4-78FE-4786-B34B-FBB7D9EFFC3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E0450BE-1F23-4AA0-BBDE-AB332D0ACBD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719E12-7ECB-4829-83DE-CEDD1B6306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EEA045-65E5-449E-BA31-8D6468FE5883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877EB-32EE-4C4F-9C13-D91217B1D3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17F02-1E03-468E-BA9A-DA43075B89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5F71B3B3-8CCF-40E2-93A0-E5159589742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maa.cam.ac.uk/assemblingbodies/exhibition/body/285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29D85DDD-E15D-4CA8-B05E-7BEC706FE5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2205038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/>
              <a:t>Stone 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23CF6A-B600-4F54-BEA5-11C70EF8D1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Was Stone Age man just a simple hunter and gatherer?</a:t>
            </a:r>
          </a:p>
        </p:txBody>
      </p:sp>
      <p:pic>
        <p:nvPicPr>
          <p:cNvPr id="2052" name="Picture 2">
            <a:extLst>
              <a:ext uri="{FF2B5EF4-FFF2-40B4-BE49-F238E27FC236}">
                <a16:creationId xmlns:a16="http://schemas.microsoft.com/office/drawing/2014/main" id="{E1E26652-18F2-4540-90E6-56703B63E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04813"/>
            <a:ext cx="5616575" cy="93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8C64D-A7AB-4C41-B0A3-78B771545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What can we work out about life in the Stone Age from this picture?</a:t>
            </a:r>
          </a:p>
        </p:txBody>
      </p:sp>
      <p:pic>
        <p:nvPicPr>
          <p:cNvPr id="2050" name="Picture 2" descr="C:\Users\Neil\Pictures\img064.jpg">
            <a:extLst>
              <a:ext uri="{FF2B5EF4-FFF2-40B4-BE49-F238E27FC236}">
                <a16:creationId xmlns:a16="http://schemas.microsoft.com/office/drawing/2014/main" id="{2326E686-D569-4B0F-9070-7E18490F9A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829803" y="482566"/>
            <a:ext cx="4836323" cy="6984776"/>
          </a:xfrm>
          <a:prstGeom prst="ellipse">
            <a:avLst/>
          </a:prstGeom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461CD2-EFE6-4C86-91F7-1810CF1B6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73238"/>
            <a:ext cx="5076825" cy="351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0B7D768-D44B-443C-8150-F0182A5BED3F}"/>
              </a:ext>
            </a:extLst>
          </p:cNvPr>
          <p:cNvCxnSpPr/>
          <p:nvPr/>
        </p:nvCxnSpPr>
        <p:spPr>
          <a:xfrm>
            <a:off x="889000" y="981075"/>
            <a:ext cx="1487488" cy="18716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1F4917A-C92D-46AB-876B-CD583B4EE979}"/>
              </a:ext>
            </a:extLst>
          </p:cNvPr>
          <p:cNvCxnSpPr/>
          <p:nvPr/>
        </p:nvCxnSpPr>
        <p:spPr>
          <a:xfrm flipV="1">
            <a:off x="246063" y="3681413"/>
            <a:ext cx="1728787" cy="93503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C456A6E-26F5-4FE7-9990-E23F25321BC2}"/>
              </a:ext>
            </a:extLst>
          </p:cNvPr>
          <p:cNvCxnSpPr/>
          <p:nvPr/>
        </p:nvCxnSpPr>
        <p:spPr>
          <a:xfrm flipV="1">
            <a:off x="4302125" y="4497388"/>
            <a:ext cx="414338" cy="1584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0615053-9F0C-4C2C-8FC6-B372294B3E75}"/>
              </a:ext>
            </a:extLst>
          </p:cNvPr>
          <p:cNvCxnSpPr/>
          <p:nvPr/>
        </p:nvCxnSpPr>
        <p:spPr>
          <a:xfrm>
            <a:off x="4508500" y="692150"/>
            <a:ext cx="0" cy="14414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7A74442-C8AC-4399-874F-E76E50C3C2A9}"/>
              </a:ext>
            </a:extLst>
          </p:cNvPr>
          <p:cNvCxnSpPr/>
          <p:nvPr/>
        </p:nvCxnSpPr>
        <p:spPr>
          <a:xfrm flipH="1">
            <a:off x="5940425" y="1809750"/>
            <a:ext cx="1800225" cy="11874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2F734062-6207-47F3-BB20-A00A03C6E946}"/>
              </a:ext>
            </a:extLst>
          </p:cNvPr>
          <p:cNvCxnSpPr/>
          <p:nvPr/>
        </p:nvCxnSpPr>
        <p:spPr>
          <a:xfrm flipH="1" flipV="1">
            <a:off x="5508625" y="3789363"/>
            <a:ext cx="1655763" cy="165576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419F1C7-3E67-46B7-8CD6-9B4E226BA1E2}"/>
              </a:ext>
            </a:extLst>
          </p:cNvPr>
          <p:cNvCxnSpPr/>
          <p:nvPr/>
        </p:nvCxnSpPr>
        <p:spPr>
          <a:xfrm flipV="1">
            <a:off x="2016125" y="3933825"/>
            <a:ext cx="360363" cy="20510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6" name="TextBox 29">
            <a:extLst>
              <a:ext uri="{FF2B5EF4-FFF2-40B4-BE49-F238E27FC236}">
                <a16:creationId xmlns:a16="http://schemas.microsoft.com/office/drawing/2014/main" id="{B16DFA1F-73F9-4579-9C5B-57A8AE6F7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338" y="692150"/>
            <a:ext cx="442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❶</a:t>
            </a:r>
          </a:p>
        </p:txBody>
      </p:sp>
      <p:sp>
        <p:nvSpPr>
          <p:cNvPr id="4107" name="TextBox 30">
            <a:extLst>
              <a:ext uri="{FF2B5EF4-FFF2-40B4-BE49-F238E27FC236}">
                <a16:creationId xmlns:a16="http://schemas.microsoft.com/office/drawing/2014/main" id="{51CA4E8E-E0FE-4B7B-A597-6B01B7952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775" y="508000"/>
            <a:ext cx="630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❷</a:t>
            </a:r>
          </a:p>
        </p:txBody>
      </p:sp>
      <p:sp>
        <p:nvSpPr>
          <p:cNvPr id="4108" name="TextBox 5119">
            <a:extLst>
              <a:ext uri="{FF2B5EF4-FFF2-40B4-BE49-F238E27FC236}">
                <a16:creationId xmlns:a16="http://schemas.microsoft.com/office/drawing/2014/main" id="{F51A97FF-341D-4FA0-9676-02E8FFA98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9838" y="1619250"/>
            <a:ext cx="287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❸</a:t>
            </a:r>
          </a:p>
        </p:txBody>
      </p:sp>
      <p:sp>
        <p:nvSpPr>
          <p:cNvPr id="4109" name="TextBox 5120">
            <a:extLst>
              <a:ext uri="{FF2B5EF4-FFF2-40B4-BE49-F238E27FC236}">
                <a16:creationId xmlns:a16="http://schemas.microsoft.com/office/drawing/2014/main" id="{4CE57468-E988-4232-8145-582814699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9925" y="5289550"/>
            <a:ext cx="288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❹</a:t>
            </a:r>
          </a:p>
        </p:txBody>
      </p:sp>
      <p:sp>
        <p:nvSpPr>
          <p:cNvPr id="4110" name="TextBox 5122">
            <a:extLst>
              <a:ext uri="{FF2B5EF4-FFF2-40B4-BE49-F238E27FC236}">
                <a16:creationId xmlns:a16="http://schemas.microsoft.com/office/drawing/2014/main" id="{A197C23A-8C06-44B7-8663-4ACE95205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800" y="5857875"/>
            <a:ext cx="314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❺</a:t>
            </a:r>
          </a:p>
        </p:txBody>
      </p:sp>
      <p:sp>
        <p:nvSpPr>
          <p:cNvPr id="4111" name="TextBox 5124">
            <a:extLst>
              <a:ext uri="{FF2B5EF4-FFF2-40B4-BE49-F238E27FC236}">
                <a16:creationId xmlns:a16="http://schemas.microsoft.com/office/drawing/2014/main" id="{646692F3-0232-4A08-BBE8-084D193D0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5800725"/>
            <a:ext cx="3603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❻</a:t>
            </a:r>
          </a:p>
        </p:txBody>
      </p:sp>
      <p:sp>
        <p:nvSpPr>
          <p:cNvPr id="4112" name="TextBox 5126">
            <a:extLst>
              <a:ext uri="{FF2B5EF4-FFF2-40B4-BE49-F238E27FC236}">
                <a16:creationId xmlns:a16="http://schemas.microsoft.com/office/drawing/2014/main" id="{305A82AF-668C-4EB1-9DAC-E40F2DD03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00" y="4164013"/>
            <a:ext cx="422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❼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>
            <a:extLst>
              <a:ext uri="{FF2B5EF4-FFF2-40B4-BE49-F238E27FC236}">
                <a16:creationId xmlns:a16="http://schemas.microsoft.com/office/drawing/2014/main" id="{A55017A8-398E-461F-945E-BF35AF57C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3" y="1587500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FF</a:t>
            </a:r>
          </a:p>
        </p:txBody>
      </p:sp>
      <p:pic>
        <p:nvPicPr>
          <p:cNvPr id="5123" name="Picture 2" descr="http://schoolsprehistory.files.wordpress.com/2013/11/timeline-page001.jpeg">
            <a:extLst>
              <a:ext uri="{FF2B5EF4-FFF2-40B4-BE49-F238E27FC236}">
                <a16:creationId xmlns:a16="http://schemas.microsoft.com/office/drawing/2014/main" id="{7F60E111-D68E-4FB2-A8CD-A32B1CD1B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413" y="549275"/>
            <a:ext cx="9720263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4">
            <a:extLst>
              <a:ext uri="{FF2B5EF4-FFF2-40B4-BE49-F238E27FC236}">
                <a16:creationId xmlns:a16="http://schemas.microsoft.com/office/drawing/2014/main" id="{305F7E8C-7E53-4AF4-AD51-5CF89CBFC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2250" y="3648075"/>
            <a:ext cx="1079500" cy="6461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2,000 years ago</a:t>
            </a:r>
          </a:p>
        </p:txBody>
      </p:sp>
      <p:sp>
        <p:nvSpPr>
          <p:cNvPr id="5125" name="TextBox 5">
            <a:extLst>
              <a:ext uri="{FF2B5EF4-FFF2-40B4-BE49-F238E27FC236}">
                <a16:creationId xmlns:a16="http://schemas.microsoft.com/office/drawing/2014/main" id="{B00F129C-78F6-474F-932A-D89E711BA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7525" y="3646488"/>
            <a:ext cx="1368425" cy="646112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5,000 years ago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2C5FA9-DE38-4BC6-918C-D13B72A1CD1E}"/>
              </a:ext>
            </a:extLst>
          </p:cNvPr>
          <p:cNvSpPr txBox="1"/>
          <p:nvPr/>
        </p:nvSpPr>
        <p:spPr>
          <a:xfrm>
            <a:off x="630238" y="3644900"/>
            <a:ext cx="1223962" cy="6461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  <a:cs typeface="+mn-cs"/>
              </a:rPr>
              <a:t>15,000 years ago</a:t>
            </a: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1AD003AE-6D3E-4C7A-A784-414630EB5C43}"/>
              </a:ext>
            </a:extLst>
          </p:cNvPr>
          <p:cNvSpPr/>
          <p:nvPr/>
        </p:nvSpPr>
        <p:spPr>
          <a:xfrm rot="5400000">
            <a:off x="3528219" y="5096669"/>
            <a:ext cx="503238" cy="1295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C58DC5-F519-4904-898C-05EB81931860}"/>
              </a:ext>
            </a:extLst>
          </p:cNvPr>
          <p:cNvSpPr/>
          <p:nvPr/>
        </p:nvSpPr>
        <p:spPr>
          <a:xfrm>
            <a:off x="0" y="5516563"/>
            <a:ext cx="3132138" cy="504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2177CE-AC67-4418-90A2-C1F633686154}"/>
              </a:ext>
            </a:extLst>
          </p:cNvPr>
          <p:cNvSpPr txBox="1"/>
          <p:nvPr/>
        </p:nvSpPr>
        <p:spPr>
          <a:xfrm>
            <a:off x="-125413" y="5532438"/>
            <a:ext cx="3248026" cy="5222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n-lt"/>
                <a:cs typeface="+mn-cs"/>
              </a:rPr>
              <a:t>  Hunter gatherers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42EB9953-550E-4CC3-BACB-3FCD3C02889B}"/>
              </a:ext>
            </a:extLst>
          </p:cNvPr>
          <p:cNvSpPr/>
          <p:nvPr/>
        </p:nvSpPr>
        <p:spPr>
          <a:xfrm rot="16200000">
            <a:off x="3943350" y="5184775"/>
            <a:ext cx="547688" cy="15890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639F84-D9A6-436E-B21B-95C998BBC858}"/>
              </a:ext>
            </a:extLst>
          </p:cNvPr>
          <p:cNvSpPr/>
          <p:nvPr/>
        </p:nvSpPr>
        <p:spPr>
          <a:xfrm>
            <a:off x="5040313" y="5727700"/>
            <a:ext cx="4103687" cy="5254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32" name="TextBox 12">
            <a:extLst>
              <a:ext uri="{FF2B5EF4-FFF2-40B4-BE49-F238E27FC236}">
                <a16:creationId xmlns:a16="http://schemas.microsoft.com/office/drawing/2014/main" id="{42CDFA03-D632-42A9-807F-E54EDCFCF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5950" y="5703888"/>
            <a:ext cx="23034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/>
              <a:t>F A R M E R 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47423BD0-FBAB-4EC7-BD74-AA0C8198D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1313"/>
            <a:ext cx="38100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EA3177-033A-4599-935F-9DAC2D819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981075"/>
            <a:ext cx="3311525" cy="39703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6148" name="Rectangle 2">
            <a:extLst>
              <a:ext uri="{FF2B5EF4-FFF2-40B4-BE49-F238E27FC236}">
                <a16:creationId xmlns:a16="http://schemas.microsoft.com/office/drawing/2014/main" id="{6ECCDA03-F698-4681-A8D8-B68C3D15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0513" y="6030913"/>
            <a:ext cx="47529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http://maa.cam.ac.uk/assemblingbodies/exhibition/body/285</a:t>
            </a:r>
            <a:r>
              <a:rPr lang="en-GB" altLang="en-US" sz="1400">
                <a:hlinkClick r:id="rId4"/>
              </a:rPr>
              <a:t>/</a:t>
            </a:r>
            <a:endParaRPr lang="en-GB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8D6E00ED-DF81-4E1E-909F-63EF56C12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1847594"/>
            <a:ext cx="4381500" cy="2975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1">
            <a:extLst>
              <a:ext uri="{FF2B5EF4-FFF2-40B4-BE49-F238E27FC236}">
                <a16:creationId xmlns:a16="http://schemas.microsoft.com/office/drawing/2014/main" id="{0E49CBD4-27BB-4361-B5BF-5AD990A3A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6237288"/>
            <a:ext cx="626586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http://maa.cam.ac.uk/maa/wp-content/uploads/2013/02/reddeerfrontlet_460x290.jpg</a:t>
            </a:r>
          </a:p>
        </p:txBody>
      </p:sp>
      <p:sp>
        <p:nvSpPr>
          <p:cNvPr id="7172" name="Rectangle 2">
            <a:extLst>
              <a:ext uri="{FF2B5EF4-FFF2-40B4-BE49-F238E27FC236}">
                <a16:creationId xmlns:a16="http://schemas.microsoft.com/office/drawing/2014/main" id="{381E49A6-6C4E-4176-A3BA-E4DA08192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4941888"/>
            <a:ext cx="83534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Gill Sans MT" panose="020B0502020104020203" pitchFamily="34" charset="0"/>
              </a:rPr>
              <a:t> 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>
            <a:extLst>
              <a:ext uri="{FF2B5EF4-FFF2-40B4-BE49-F238E27FC236}">
                <a16:creationId xmlns:a16="http://schemas.microsoft.com/office/drawing/2014/main" id="{EFB03A8C-89B9-4570-A429-24C5A1F3B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3600"/>
              <a:t>These worked antlers are thought to be head-dresses. The holes would have been used to tie them to the head with a leather thong. They may have been worn by hunters as a disguise, but it is more likely that they were part of a costume worn on special occasions, perhaps during religious ceremonies</a:t>
            </a:r>
            <a:r>
              <a:rPr lang="en-GB" altLang="en-US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id="{5D06873C-90B3-4CD4-8094-82A5FE9BDB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They also found other objects which showed how artistic Stone Age people were.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What do you think this is?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F50BCB6-60D4-40FD-A069-3D691DA76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5062BEFE-8EBE-4CAA-AF09-439D9C1B611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6925" y="1600200"/>
            <a:ext cx="7550150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03F38E-3803-4E5C-B43C-5B2363F88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2688" y="2420938"/>
            <a:ext cx="2520950" cy="23082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30D942-4487-459F-B515-25D7ACE37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2636838"/>
            <a:ext cx="1655762" cy="258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0EE422-89BB-4608-9900-782357451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20938"/>
            <a:ext cx="2592388" cy="23082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466A75B3-40F9-4E60-B243-FEE4C76CC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88931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latin typeface="Gill Sans MT" panose="020B0502020104020203" pitchFamily="34" charset="0"/>
              </a:rPr>
              <a:t>Decorated animal rib was estimated to be between 12,500 and 13,000 years old. Can you see the animal carved on it?</a:t>
            </a:r>
          </a:p>
        </p:txBody>
      </p:sp>
      <p:pic>
        <p:nvPicPr>
          <p:cNvPr id="1028" name="Picture 4" descr="http://upload.wikimedia.org/wikipedia/commons/a/a4/Ochre_Horse.jpg">
            <a:extLst>
              <a:ext uri="{FF2B5EF4-FFF2-40B4-BE49-F238E27FC236}">
                <a16:creationId xmlns:a16="http://schemas.microsoft.com/office/drawing/2014/main" id="{74B18305-85F1-4C69-BD1B-4AB602290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1069975"/>
            <a:ext cx="912971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1">
            <a:extLst>
              <a:ext uri="{FF2B5EF4-FFF2-40B4-BE49-F238E27FC236}">
                <a16:creationId xmlns:a16="http://schemas.microsoft.com/office/drawing/2014/main" id="{CED51678-04C3-457A-9996-3F545DAC1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088" y="6581775"/>
            <a:ext cx="37449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http://en.wikipedia.org/wiki/Robin_Hood_Cave_Horse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37C6-F20F-4B6C-8D99-28D1174B0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What do these images from the Stone Age tell us?</a:t>
            </a:r>
          </a:p>
        </p:txBody>
      </p:sp>
      <p:sp>
        <p:nvSpPr>
          <p:cNvPr id="12291" name="Text Placeholder 2">
            <a:extLst>
              <a:ext uri="{FF2B5EF4-FFF2-40B4-BE49-F238E27FC236}">
                <a16:creationId xmlns:a16="http://schemas.microsoft.com/office/drawing/2014/main" id="{30CD77BB-215A-4F3C-9ACB-14C79C280B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2292" name="Content Placeholder 3">
            <a:extLst>
              <a:ext uri="{FF2B5EF4-FFF2-40B4-BE49-F238E27FC236}">
                <a16:creationId xmlns:a16="http://schemas.microsoft.com/office/drawing/2014/main" id="{C513F06A-2F2D-49EC-AD26-499F5B41390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2293" name="Text Placeholder 4">
            <a:extLst>
              <a:ext uri="{FF2B5EF4-FFF2-40B4-BE49-F238E27FC236}">
                <a16:creationId xmlns:a16="http://schemas.microsoft.com/office/drawing/2014/main" id="{36CEAE7D-5563-44C1-A37F-85BE54B154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sp>
        <p:nvSpPr>
          <p:cNvPr id="12294" name="Content Placeholder 5">
            <a:extLst>
              <a:ext uri="{FF2B5EF4-FFF2-40B4-BE49-F238E27FC236}">
                <a16:creationId xmlns:a16="http://schemas.microsoft.com/office/drawing/2014/main" id="{14CFEC84-6870-4162-B55E-857788D2782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endParaRPr lang="en-GB" altLang="en-US"/>
          </a:p>
        </p:txBody>
      </p:sp>
      <p:pic>
        <p:nvPicPr>
          <p:cNvPr id="12295" name="Picture 2">
            <a:extLst>
              <a:ext uri="{FF2B5EF4-FFF2-40B4-BE49-F238E27FC236}">
                <a16:creationId xmlns:a16="http://schemas.microsoft.com/office/drawing/2014/main" id="{63A7D394-0B2A-498F-9890-9DFC0DD94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505075"/>
            <a:ext cx="5394325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3">
            <a:extLst>
              <a:ext uri="{FF2B5EF4-FFF2-40B4-BE49-F238E27FC236}">
                <a16:creationId xmlns:a16="http://schemas.microsoft.com/office/drawing/2014/main" id="{097FB4D6-8501-4079-A075-79BCE95AC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8" y="2506573"/>
            <a:ext cx="4646079" cy="357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5FDED-ACB7-4C8F-974A-EDBBE031C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/>
              <a:t>Was </a:t>
            </a:r>
            <a:r>
              <a:rPr lang="en-GB" dirty="0"/>
              <a:t>Stone Age man just a simple hunter and gatherer?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308BB75-30D0-4135-AF6A-D698438FA52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8CF7778-DF39-4E39-8705-2225CCD73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Credits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BA266D98-4864-4FE6-8CCA-55FD2798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Illustration by Mike Codd for </a:t>
            </a:r>
            <a:r>
              <a:rPr lang="en-GB" altLang="en-US" sz="2400" i="1"/>
              <a:t>The History of Britain and Ireland</a:t>
            </a:r>
            <a:r>
              <a:rPr lang="en-GB" altLang="en-US" sz="2400"/>
              <a:t> by Mike Corbishley, John Gillingham, Rosemary Kelly, Ian Dawson and James Mason (Revised edition, OUP, 2005), </a:t>
            </a:r>
            <a:r>
              <a:rPr lang="en-US" altLang="en-US" sz="2400"/>
              <a:t>reproduced by permission of Oxford University Press. </a:t>
            </a:r>
            <a:endParaRPr lang="en-GB" altLang="en-US" sz="2400"/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  </a:t>
            </a:r>
            <a:endParaRPr lang="en-GB" altLang="en-US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3364</TotalTime>
  <Words>249</Words>
  <Application>Microsoft Office PowerPoint</Application>
  <PresentationFormat>On-screen Show (4:3)</PresentationFormat>
  <Paragraphs>83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Gill Sans MT</vt:lpstr>
      <vt:lpstr>Office Theme</vt:lpstr>
      <vt:lpstr>Stone Age</vt:lpstr>
      <vt:lpstr>What can we work out about life in the Stone Age from this picture?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these images from the Stone Age tell us?</vt:lpstr>
      <vt:lpstr>Was Stone Age man just a simple hunter and gatherer?</vt:lpstr>
      <vt:lpstr>Credits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</dc:creator>
  <cp:lastModifiedBy>Mrs K. Ryker</cp:lastModifiedBy>
  <cp:revision>56</cp:revision>
  <cp:lastPrinted>2014-01-15T17:08:28Z</cp:lastPrinted>
  <dcterms:created xsi:type="dcterms:W3CDTF">2013-10-22T16:15:17Z</dcterms:created>
  <dcterms:modified xsi:type="dcterms:W3CDTF">2020-11-02T16:32:07Z</dcterms:modified>
</cp:coreProperties>
</file>