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9" r:id="rId14"/>
    <p:sldId id="280"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Roboto" panose="02000000000000000000" pitchFamily="2"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3" autoAdjust="0"/>
    <p:restoredTop sz="94660"/>
  </p:normalViewPr>
  <p:slideViewPr>
    <p:cSldViewPr snapToGrid="0" showGuides="1">
      <p:cViewPr varScale="1">
        <p:scale>
          <a:sx n="67" d="100"/>
          <a:sy n="67" d="100"/>
        </p:scale>
        <p:origin x="1092"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5" d="100"/>
          <a:sy n="85" d="100"/>
        </p:scale>
        <p:origin x="403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28/11/2021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new-curriculum-ks2-history/ks2-history-changes-in-britain-stone-age-to-the-iron-age/ks2-new-curriculum-history-the-bronze-ag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neutronboy/" TargetMode="External"/><Relationship Id="rId2" Type="http://schemas.openxmlformats.org/officeDocument/2006/relationships/hyperlink" Target="https://www.flickr.com/photos/neutronboy/5005668308/" TargetMode="External"/><Relationship Id="rId1" Type="http://schemas.openxmlformats.org/officeDocument/2006/relationships/slideLayout" Target="../slideLayouts/slideLayout3.xml"/><Relationship Id="rId5" Type="http://schemas.openxmlformats.org/officeDocument/2006/relationships/image" Target="../media/image6.jpg"/><Relationship Id="rId4" Type="http://schemas.openxmlformats.org/officeDocument/2006/relationships/hyperlink" Target="https://creativecommons.org/licenses/by/2.0/uk/"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flickr.com/photos/finds/" TargetMode="External"/><Relationship Id="rId2" Type="http://schemas.openxmlformats.org/officeDocument/2006/relationships/hyperlink" Target="https://en.wikipedia.org/wiki/Torc#/media/File:Lambourne_Hoard.jpg" TargetMode="External"/><Relationship Id="rId1" Type="http://schemas.openxmlformats.org/officeDocument/2006/relationships/slideLayout" Target="../slideLayouts/slideLayout3.xml"/><Relationship Id="rId5" Type="http://schemas.openxmlformats.org/officeDocument/2006/relationships/image" Target="../media/image9.jpg"/><Relationship Id="rId4" Type="http://schemas.openxmlformats.org/officeDocument/2006/relationships/hyperlink" Target="https://creativecommons.org/licenses/by/2.0/uk/"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en.wikipedia.org/wiki/Torc#/media/File:Lambourne_Hoard.jpg" TargetMode="External"/><Relationship Id="rId2" Type="http://schemas.openxmlformats.org/officeDocument/2006/relationships/image" Target="../media/image9.jp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hyperlink" Target="https://www.flickr.com/photos/finds/"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new-curriculum-ks2-history/ks2-history-changes-in-britain-stone-age-to-the-iron-age/ks2-new-curriculum-history-the-bronze-age"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15A7FAEC-5008-413B-954F-4E6AE45E3760}"/>
              </a:ext>
            </a:extLst>
          </p:cNvPr>
          <p:cNvSpPr/>
          <p:nvPr/>
        </p:nvSpPr>
        <p:spPr>
          <a:xfrm>
            <a:off x="0" y="5858466"/>
            <a:ext cx="1488265" cy="999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When Was the Bronze Age? </a:t>
            </a:r>
          </a:p>
        </p:txBody>
      </p:sp>
      <p:sp>
        <p:nvSpPr>
          <p:cNvPr id="5" name="Rectangle 4"/>
          <p:cNvSpPr/>
          <p:nvPr/>
        </p:nvSpPr>
        <p:spPr>
          <a:xfrm>
            <a:off x="755650" y="1450884"/>
            <a:ext cx="7632700" cy="1107996"/>
          </a:xfrm>
          <a:prstGeom prst="rect">
            <a:avLst/>
          </a:prstGeom>
        </p:spPr>
        <p:txBody>
          <a:bodyPr wrap="square" lIns="0" tIns="0" rIns="0" bIns="0">
            <a:spAutoFit/>
          </a:bodyPr>
          <a:lstStyle/>
          <a:p>
            <a:r>
              <a:rPr lang="en-GB" dirty="0"/>
              <a:t>The Bronze Age in Britain began around 2100 BC and lasted for around 1500 years. It is part of a time we call prehistory because we have no written records. From evidence of the first early humans, the prehistoric era consists of three time periods:</a:t>
            </a:r>
          </a:p>
        </p:txBody>
      </p:sp>
      <p:grpSp>
        <p:nvGrpSpPr>
          <p:cNvPr id="11" name="Group 10">
            <a:extLst>
              <a:ext uri="{FF2B5EF4-FFF2-40B4-BE49-F238E27FC236}">
                <a16:creationId xmlns:a16="http://schemas.microsoft.com/office/drawing/2014/main" id="{CD29A494-D9C4-458F-8EC5-BFCCEE7A8790}"/>
              </a:ext>
            </a:extLst>
          </p:cNvPr>
          <p:cNvGrpSpPr/>
          <p:nvPr/>
        </p:nvGrpSpPr>
        <p:grpSpPr>
          <a:xfrm>
            <a:off x="-50450" y="2731425"/>
            <a:ext cx="8438800" cy="1107248"/>
            <a:chOff x="-50450" y="2843243"/>
            <a:chExt cx="8438800" cy="1107248"/>
          </a:xfrm>
        </p:grpSpPr>
        <p:sp>
          <p:nvSpPr>
            <p:cNvPr id="10" name="Arrow: Pentagon 9">
              <a:extLst>
                <a:ext uri="{FF2B5EF4-FFF2-40B4-BE49-F238E27FC236}">
                  <a16:creationId xmlns:a16="http://schemas.microsoft.com/office/drawing/2014/main" id="{BCC6DC1D-9516-4A24-842F-24E6AFF28B32}"/>
                </a:ext>
              </a:extLst>
            </p:cNvPr>
            <p:cNvSpPr/>
            <p:nvPr/>
          </p:nvSpPr>
          <p:spPr>
            <a:xfrm>
              <a:off x="-50450" y="2843243"/>
              <a:ext cx="5082803" cy="1107248"/>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DB2BAD3-A476-4CC4-A978-1069AF5C896C}"/>
                </a:ext>
              </a:extLst>
            </p:cNvPr>
            <p:cNvSpPr/>
            <p:nvPr/>
          </p:nvSpPr>
          <p:spPr>
            <a:xfrm>
              <a:off x="755650" y="2958558"/>
              <a:ext cx="7632700" cy="830997"/>
            </a:xfrm>
            <a:prstGeom prst="rect">
              <a:avLst/>
            </a:prstGeom>
          </p:spPr>
          <p:txBody>
            <a:bodyPr wrap="square" lIns="0" tIns="0" rIns="0" bIns="0">
              <a:spAutoFit/>
            </a:bodyPr>
            <a:lstStyle/>
            <a:p>
              <a:r>
                <a:rPr lang="en-GB" dirty="0"/>
                <a:t>The Stone Age – 800,000 BC</a:t>
              </a:r>
            </a:p>
            <a:p>
              <a:r>
                <a:rPr lang="en-GB" dirty="0"/>
                <a:t>The Bronze Age – 2100 BC</a:t>
              </a:r>
            </a:p>
            <a:p>
              <a:r>
                <a:rPr lang="en-GB" dirty="0"/>
                <a:t>The Iron Age – 750 BC</a:t>
              </a:r>
            </a:p>
          </p:txBody>
        </p:sp>
      </p:grpSp>
      <p:sp>
        <p:nvSpPr>
          <p:cNvPr id="8" name="Rectangle 7">
            <a:extLst>
              <a:ext uri="{FF2B5EF4-FFF2-40B4-BE49-F238E27FC236}">
                <a16:creationId xmlns:a16="http://schemas.microsoft.com/office/drawing/2014/main" id="{E59C3FB8-C21C-4696-BFE2-943AED3EDC72}"/>
              </a:ext>
            </a:extLst>
          </p:cNvPr>
          <p:cNvSpPr/>
          <p:nvPr/>
        </p:nvSpPr>
        <p:spPr>
          <a:xfrm>
            <a:off x="755650" y="4045121"/>
            <a:ext cx="4276703" cy="1107996"/>
          </a:xfrm>
          <a:prstGeom prst="rect">
            <a:avLst/>
          </a:prstGeom>
        </p:spPr>
        <p:txBody>
          <a:bodyPr wrap="square" lIns="0" tIns="0" rIns="0" bIns="0">
            <a:spAutoFit/>
          </a:bodyPr>
          <a:lstStyle/>
          <a:p>
            <a:r>
              <a:rPr lang="en-GB" dirty="0"/>
              <a:t>Because we don’t have any written records of life in the Bronze Age, archaeologists use artefacts to discover how people lived in the Bronze Age.</a:t>
            </a:r>
          </a:p>
        </p:txBody>
      </p:sp>
      <p:sp>
        <p:nvSpPr>
          <p:cNvPr id="9" name="Rectangle 8">
            <a:extLst>
              <a:ext uri="{FF2B5EF4-FFF2-40B4-BE49-F238E27FC236}">
                <a16:creationId xmlns:a16="http://schemas.microsoft.com/office/drawing/2014/main" id="{BF8AEA91-6017-4D57-90C6-A51F4D6C4DB3}"/>
              </a:ext>
            </a:extLst>
          </p:cNvPr>
          <p:cNvSpPr/>
          <p:nvPr/>
        </p:nvSpPr>
        <p:spPr>
          <a:xfrm>
            <a:off x="755650" y="5537889"/>
            <a:ext cx="7632700" cy="553998"/>
          </a:xfrm>
          <a:prstGeom prst="rect">
            <a:avLst/>
          </a:prstGeom>
        </p:spPr>
        <p:txBody>
          <a:bodyPr wrap="square" lIns="0" tIns="0" rIns="0" bIns="0">
            <a:spAutoFit/>
          </a:bodyPr>
          <a:lstStyle/>
          <a:p>
            <a:r>
              <a:rPr lang="en-GB" b="1" dirty="0"/>
              <a:t>artefact</a:t>
            </a:r>
            <a:r>
              <a:rPr lang="en-GB" dirty="0"/>
              <a:t> - A human-made object from a historical time period.</a:t>
            </a:r>
          </a:p>
          <a:p>
            <a:r>
              <a:rPr lang="en-GB" b="1" dirty="0"/>
              <a:t>archaeologist</a:t>
            </a:r>
            <a:r>
              <a:rPr lang="en-GB" dirty="0"/>
              <a:t> - Someone who studies the past by looking at artefacts.</a:t>
            </a:r>
          </a:p>
        </p:txBody>
      </p:sp>
      <p:pic>
        <p:nvPicPr>
          <p:cNvPr id="14" name="Picture 13">
            <a:extLst>
              <a:ext uri="{FF2B5EF4-FFF2-40B4-BE49-F238E27FC236}">
                <a16:creationId xmlns:a16="http://schemas.microsoft.com/office/drawing/2014/main" id="{EB8077A6-6E09-44EB-9570-798401F20B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11609" y="2390508"/>
            <a:ext cx="1170435" cy="321793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21">
            <a:extLst>
              <a:ext uri="{FF2B5EF4-FFF2-40B4-BE49-F238E27FC236}">
                <a16:creationId xmlns:a16="http://schemas.microsoft.com/office/drawing/2014/main" id="{34035FCC-DF29-4B1B-8FE8-5FA92E2F0714}"/>
              </a:ext>
            </a:extLst>
          </p:cNvPr>
          <p:cNvSpPr txBox="1">
            <a:spLocks noChangeArrowheads="1"/>
          </p:cNvSpPr>
          <p:nvPr/>
        </p:nvSpPr>
        <p:spPr bwMode="auto">
          <a:xfrm>
            <a:off x="510803" y="3382407"/>
            <a:ext cx="8122393" cy="27182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Mold cape on display at the British Museum.</a:t>
            </a:r>
            <a:r>
              <a:rPr lang="en-GB" altLang="en-US" sz="500" dirty="0">
                <a:latin typeface="Roboto" panose="02000000000000000000" pitchFamily="2" charset="0"/>
                <a:ea typeface="Roboto" panose="02000000000000000000" pitchFamily="2" charset="0"/>
                <a:cs typeface="Arial" panose="020B0604020202020204" pitchFamily="34" charset="0"/>
                <a:hlinkClick r:id="rId2"/>
              </a:rPr>
              <a:t>” </a:t>
            </a:r>
            <a:r>
              <a:rPr lang="en-GB" altLang="en-US" sz="500" dirty="0">
                <a:latin typeface="Roboto" panose="02000000000000000000" pitchFamily="2" charset="0"/>
                <a:ea typeface="Roboto" panose="02000000000000000000" pitchFamily="2" charset="0"/>
                <a:cs typeface="Arial" panose="020B0604020202020204" pitchFamily="34" charset="0"/>
              </a:rPr>
              <a:t>by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Mark Ramsey</a:t>
            </a:r>
            <a:r>
              <a:rPr lang="en-GB" altLang="en-US" sz="500"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grpSp>
        <p:nvGrpSpPr>
          <p:cNvPr id="13" name="Group 12">
            <a:extLst>
              <a:ext uri="{FF2B5EF4-FFF2-40B4-BE49-F238E27FC236}">
                <a16:creationId xmlns:a16="http://schemas.microsoft.com/office/drawing/2014/main" id="{5110A70C-D948-4B2F-84E4-0E1F92D23737}"/>
              </a:ext>
            </a:extLst>
          </p:cNvPr>
          <p:cNvGrpSpPr/>
          <p:nvPr/>
        </p:nvGrpSpPr>
        <p:grpSpPr>
          <a:xfrm>
            <a:off x="-50451" y="3792536"/>
            <a:ext cx="8438800" cy="500037"/>
            <a:chOff x="-50450" y="2843243"/>
            <a:chExt cx="8438800" cy="500037"/>
          </a:xfrm>
        </p:grpSpPr>
        <p:sp>
          <p:nvSpPr>
            <p:cNvPr id="15" name="Arrow: Pentagon 14">
              <a:extLst>
                <a:ext uri="{FF2B5EF4-FFF2-40B4-BE49-F238E27FC236}">
                  <a16:creationId xmlns:a16="http://schemas.microsoft.com/office/drawing/2014/main" id="{9D8924E6-3985-414E-8909-25CD1F6F2278}"/>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24894E4-CAB2-4D2F-A28C-C58341FFA93F}"/>
                </a:ext>
              </a:extLst>
            </p:cNvPr>
            <p:cNvSpPr/>
            <p:nvPr/>
          </p:nvSpPr>
          <p:spPr>
            <a:xfrm>
              <a:off x="755650" y="2958558"/>
              <a:ext cx="7632700" cy="276999"/>
            </a:xfrm>
            <a:prstGeom prst="rect">
              <a:avLst/>
            </a:prstGeom>
          </p:spPr>
          <p:txBody>
            <a:bodyPr wrap="square" lIns="0" tIns="0" rIns="0" bIns="0">
              <a:spAutoFit/>
            </a:bodyPr>
            <a:lstStyle/>
            <a:p>
              <a:r>
                <a:rPr lang="en-GB" dirty="0"/>
                <a:t>What do you think this artefact is?</a:t>
              </a:r>
            </a:p>
          </p:txBody>
        </p:sp>
      </p:grpSp>
      <p:grpSp>
        <p:nvGrpSpPr>
          <p:cNvPr id="17" name="Group 16">
            <a:extLst>
              <a:ext uri="{FF2B5EF4-FFF2-40B4-BE49-F238E27FC236}">
                <a16:creationId xmlns:a16="http://schemas.microsoft.com/office/drawing/2014/main" id="{F4F095F5-611B-4CE0-9479-2A051B2B8BF0}"/>
              </a:ext>
            </a:extLst>
          </p:cNvPr>
          <p:cNvGrpSpPr/>
          <p:nvPr/>
        </p:nvGrpSpPr>
        <p:grpSpPr>
          <a:xfrm>
            <a:off x="-50451" y="4451599"/>
            <a:ext cx="8438800" cy="500037"/>
            <a:chOff x="-50450" y="2843243"/>
            <a:chExt cx="8438800" cy="500037"/>
          </a:xfrm>
        </p:grpSpPr>
        <p:sp>
          <p:nvSpPr>
            <p:cNvPr id="18" name="Arrow: Pentagon 17">
              <a:extLst>
                <a:ext uri="{FF2B5EF4-FFF2-40B4-BE49-F238E27FC236}">
                  <a16:creationId xmlns:a16="http://schemas.microsoft.com/office/drawing/2014/main" id="{AFEEE91E-44B2-4130-AE44-C09DE82A5F76}"/>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216C8BAB-B9FA-402B-BAC8-E295F1059154}"/>
                </a:ext>
              </a:extLst>
            </p:cNvPr>
            <p:cNvSpPr/>
            <p:nvPr/>
          </p:nvSpPr>
          <p:spPr>
            <a:xfrm>
              <a:off x="755650" y="2958558"/>
              <a:ext cx="7632700" cy="276999"/>
            </a:xfrm>
            <a:prstGeom prst="rect">
              <a:avLst/>
            </a:prstGeom>
          </p:spPr>
          <p:txBody>
            <a:bodyPr wrap="square" lIns="0" tIns="0" rIns="0" bIns="0">
              <a:spAutoFit/>
            </a:bodyPr>
            <a:lstStyle/>
            <a:p>
              <a:r>
                <a:rPr lang="en-GB" dirty="0"/>
                <a:t>What do you think it is made of?</a:t>
              </a:r>
            </a:p>
          </p:txBody>
        </p:sp>
      </p:grpSp>
      <p:grpSp>
        <p:nvGrpSpPr>
          <p:cNvPr id="20" name="Group 19">
            <a:extLst>
              <a:ext uri="{FF2B5EF4-FFF2-40B4-BE49-F238E27FC236}">
                <a16:creationId xmlns:a16="http://schemas.microsoft.com/office/drawing/2014/main" id="{0335785A-2DF6-48DF-B85D-2861FE164201}"/>
              </a:ext>
            </a:extLst>
          </p:cNvPr>
          <p:cNvGrpSpPr/>
          <p:nvPr/>
        </p:nvGrpSpPr>
        <p:grpSpPr>
          <a:xfrm>
            <a:off x="-50451" y="5110662"/>
            <a:ext cx="8438800" cy="500037"/>
            <a:chOff x="-50450" y="2843243"/>
            <a:chExt cx="8438800" cy="500037"/>
          </a:xfrm>
        </p:grpSpPr>
        <p:sp>
          <p:nvSpPr>
            <p:cNvPr id="22" name="Arrow: Pentagon 21">
              <a:extLst>
                <a:ext uri="{FF2B5EF4-FFF2-40B4-BE49-F238E27FC236}">
                  <a16:creationId xmlns:a16="http://schemas.microsoft.com/office/drawing/2014/main" id="{EE6EF489-DDA4-43A4-93A7-3C1E9F084B50}"/>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CE19769-861D-406E-AEE1-2C6A628C1DB6}"/>
                </a:ext>
              </a:extLst>
            </p:cNvPr>
            <p:cNvSpPr/>
            <p:nvPr/>
          </p:nvSpPr>
          <p:spPr>
            <a:xfrm>
              <a:off x="755650" y="2958558"/>
              <a:ext cx="7632700" cy="276999"/>
            </a:xfrm>
            <a:prstGeom prst="rect">
              <a:avLst/>
            </a:prstGeom>
          </p:spPr>
          <p:txBody>
            <a:bodyPr wrap="square" lIns="0" tIns="0" rIns="0" bIns="0">
              <a:spAutoFit/>
            </a:bodyPr>
            <a:lstStyle/>
            <a:p>
              <a:r>
                <a:rPr lang="en-GB" dirty="0"/>
                <a:t>Who do you think might have owned it?</a:t>
              </a:r>
            </a:p>
          </p:txBody>
        </p:sp>
      </p:grpSp>
      <p:grpSp>
        <p:nvGrpSpPr>
          <p:cNvPr id="24" name="Group 23">
            <a:extLst>
              <a:ext uri="{FF2B5EF4-FFF2-40B4-BE49-F238E27FC236}">
                <a16:creationId xmlns:a16="http://schemas.microsoft.com/office/drawing/2014/main" id="{ADF6344E-F3AC-46D5-B3A3-CC77DE3699C2}"/>
              </a:ext>
            </a:extLst>
          </p:cNvPr>
          <p:cNvGrpSpPr/>
          <p:nvPr/>
        </p:nvGrpSpPr>
        <p:grpSpPr>
          <a:xfrm>
            <a:off x="-50451" y="5769725"/>
            <a:ext cx="8438801" cy="500037"/>
            <a:chOff x="-50451" y="2843243"/>
            <a:chExt cx="8438801" cy="500037"/>
          </a:xfrm>
        </p:grpSpPr>
        <p:sp>
          <p:nvSpPr>
            <p:cNvPr id="25" name="Arrow: Pentagon 24">
              <a:extLst>
                <a:ext uri="{FF2B5EF4-FFF2-40B4-BE49-F238E27FC236}">
                  <a16:creationId xmlns:a16="http://schemas.microsoft.com/office/drawing/2014/main" id="{A42F0CBC-76E2-4AA8-B1D2-0061EEF8483E}"/>
                </a:ext>
              </a:extLst>
            </p:cNvPr>
            <p:cNvSpPr/>
            <p:nvPr/>
          </p:nvSpPr>
          <p:spPr>
            <a:xfrm>
              <a:off x="-50451" y="2843243"/>
              <a:ext cx="5990897"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0C08FC4A-6EAF-4625-AEAB-1F7E9DB94E9D}"/>
                </a:ext>
              </a:extLst>
            </p:cNvPr>
            <p:cNvSpPr/>
            <p:nvPr/>
          </p:nvSpPr>
          <p:spPr>
            <a:xfrm>
              <a:off x="755650" y="2958558"/>
              <a:ext cx="7632700" cy="276999"/>
            </a:xfrm>
            <a:prstGeom prst="rect">
              <a:avLst/>
            </a:prstGeom>
          </p:spPr>
          <p:txBody>
            <a:bodyPr wrap="square" lIns="0" tIns="0" rIns="0" bIns="0">
              <a:spAutoFit/>
            </a:bodyPr>
            <a:lstStyle/>
            <a:p>
              <a:r>
                <a:rPr lang="en-GB" dirty="0"/>
                <a:t>What do you think it might have been used for?</a:t>
              </a:r>
            </a:p>
          </p:txBody>
        </p:sp>
      </p:grpSp>
      <p:pic>
        <p:nvPicPr>
          <p:cNvPr id="12" name="Picture 11">
            <a:extLst>
              <a:ext uri="{FF2B5EF4-FFF2-40B4-BE49-F238E27FC236}">
                <a16:creationId xmlns:a16="http://schemas.microsoft.com/office/drawing/2014/main" id="{F0EA519E-D1D0-4437-BFF7-F1944AD5A5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4498" y="602141"/>
            <a:ext cx="4166205" cy="2778858"/>
          </a:xfrm>
          <a:prstGeom prst="rect">
            <a:avLst/>
          </a:prstGeom>
          <a:ln w="38100">
            <a:solidFill>
              <a:schemeClr val="accent2"/>
            </a:solidFill>
          </a:ln>
        </p:spPr>
      </p:pic>
    </p:spTree>
    <p:extLst>
      <p:ext uri="{BB962C8B-B14F-4D97-AF65-F5344CB8AC3E}">
        <p14:creationId xmlns:p14="http://schemas.microsoft.com/office/powerpoint/2010/main" val="145340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The Mold Cape</a:t>
            </a:r>
          </a:p>
        </p:txBody>
      </p:sp>
      <p:sp>
        <p:nvSpPr>
          <p:cNvPr id="5" name="Rectangle 4"/>
          <p:cNvSpPr/>
          <p:nvPr/>
        </p:nvSpPr>
        <p:spPr>
          <a:xfrm>
            <a:off x="755650" y="1592551"/>
            <a:ext cx="7632700" cy="1107996"/>
          </a:xfrm>
          <a:prstGeom prst="rect">
            <a:avLst/>
          </a:prstGeom>
        </p:spPr>
        <p:txBody>
          <a:bodyPr wrap="square" lIns="0" tIns="0" rIns="0" bIns="0">
            <a:spAutoFit/>
          </a:bodyPr>
          <a:lstStyle/>
          <a:p>
            <a:r>
              <a:rPr lang="en-GB" dirty="0"/>
              <a:t>This very unusual cape was found in a burial site near Mold, Wales in 1833. It was discovered by workmen who were levelling a field. It was not found in one piece and has been reconstructed from the fragments that were found.</a:t>
            </a:r>
          </a:p>
        </p:txBody>
      </p:sp>
      <p:sp>
        <p:nvSpPr>
          <p:cNvPr id="8" name="Rectangle 7">
            <a:extLst>
              <a:ext uri="{FF2B5EF4-FFF2-40B4-BE49-F238E27FC236}">
                <a16:creationId xmlns:a16="http://schemas.microsoft.com/office/drawing/2014/main" id="{E59C3FB8-C21C-4696-BFE2-943AED3EDC72}"/>
              </a:ext>
            </a:extLst>
          </p:cNvPr>
          <p:cNvSpPr/>
          <p:nvPr/>
        </p:nvSpPr>
        <p:spPr>
          <a:xfrm>
            <a:off x="755650" y="2903041"/>
            <a:ext cx="7626394" cy="1107996"/>
          </a:xfrm>
          <a:prstGeom prst="rect">
            <a:avLst/>
          </a:prstGeom>
        </p:spPr>
        <p:txBody>
          <a:bodyPr wrap="square" lIns="0" tIns="0" rIns="0" bIns="0">
            <a:spAutoFit/>
          </a:bodyPr>
          <a:lstStyle/>
          <a:p>
            <a:r>
              <a:rPr lang="en-GB" dirty="0"/>
              <a:t>It was originally made from a single sheet of gold and is thought to be one of the finest examples of this type of prehistoric technique. Marks on the edges of the cape suggest that it was once attached to a lining (perhaps made of leather), which has since decayed.</a:t>
            </a:r>
          </a:p>
        </p:txBody>
      </p:sp>
      <p:sp>
        <p:nvSpPr>
          <p:cNvPr id="12" name="Rectangle 11">
            <a:extLst>
              <a:ext uri="{FF2B5EF4-FFF2-40B4-BE49-F238E27FC236}">
                <a16:creationId xmlns:a16="http://schemas.microsoft.com/office/drawing/2014/main" id="{CCDCE878-6E6A-4AB6-851A-B06714EF88C8}"/>
              </a:ext>
            </a:extLst>
          </p:cNvPr>
          <p:cNvSpPr/>
          <p:nvPr/>
        </p:nvSpPr>
        <p:spPr>
          <a:xfrm>
            <a:off x="755650" y="4213531"/>
            <a:ext cx="7626394" cy="553998"/>
          </a:xfrm>
          <a:prstGeom prst="rect">
            <a:avLst/>
          </a:prstGeom>
        </p:spPr>
        <p:txBody>
          <a:bodyPr wrap="square" lIns="0" tIns="0" rIns="0" bIns="0">
            <a:spAutoFit/>
          </a:bodyPr>
          <a:lstStyle/>
          <a:p>
            <a:r>
              <a:rPr lang="en-GB" dirty="0"/>
              <a:t>It is believed that it may have been worn by a wealthy woman for ceremonial activities.</a:t>
            </a:r>
          </a:p>
        </p:txBody>
      </p:sp>
      <p:sp>
        <p:nvSpPr>
          <p:cNvPr id="13" name="Rectangle 12">
            <a:extLst>
              <a:ext uri="{FF2B5EF4-FFF2-40B4-BE49-F238E27FC236}">
                <a16:creationId xmlns:a16="http://schemas.microsoft.com/office/drawing/2014/main" id="{6E604276-30C2-4774-947B-7BE06085F327}"/>
              </a:ext>
            </a:extLst>
          </p:cNvPr>
          <p:cNvSpPr/>
          <p:nvPr/>
        </p:nvSpPr>
        <p:spPr>
          <a:xfrm>
            <a:off x="755650" y="4970023"/>
            <a:ext cx="7725088" cy="830997"/>
          </a:xfrm>
          <a:prstGeom prst="rect">
            <a:avLst/>
          </a:prstGeom>
        </p:spPr>
        <p:txBody>
          <a:bodyPr wrap="square" lIns="0" tIns="0" rIns="0" bIns="0">
            <a:spAutoFit/>
          </a:bodyPr>
          <a:lstStyle/>
          <a:p>
            <a:r>
              <a:rPr lang="en-GB" dirty="0"/>
              <a:t>It is unlikely that it would have been very comfortable to wear. The cape would have made it difficult to move the upper arms and was likely not for everyday wear.</a:t>
            </a:r>
          </a:p>
        </p:txBody>
      </p:sp>
    </p:spTree>
    <p:extLst>
      <p:ext uri="{BB962C8B-B14F-4D97-AF65-F5344CB8AC3E}">
        <p14:creationId xmlns:p14="http://schemas.microsoft.com/office/powerpoint/2010/main" val="80979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5110A70C-D948-4B2F-84E4-0E1F92D23737}"/>
              </a:ext>
            </a:extLst>
          </p:cNvPr>
          <p:cNvGrpSpPr/>
          <p:nvPr/>
        </p:nvGrpSpPr>
        <p:grpSpPr>
          <a:xfrm>
            <a:off x="-50451" y="3792536"/>
            <a:ext cx="8438800" cy="500037"/>
            <a:chOff x="-50450" y="2843243"/>
            <a:chExt cx="8438800" cy="500037"/>
          </a:xfrm>
        </p:grpSpPr>
        <p:sp>
          <p:nvSpPr>
            <p:cNvPr id="15" name="Arrow: Pentagon 14">
              <a:extLst>
                <a:ext uri="{FF2B5EF4-FFF2-40B4-BE49-F238E27FC236}">
                  <a16:creationId xmlns:a16="http://schemas.microsoft.com/office/drawing/2014/main" id="{9D8924E6-3985-414E-8909-25CD1F6F2278}"/>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24894E4-CAB2-4D2F-A28C-C58341FFA93F}"/>
                </a:ext>
              </a:extLst>
            </p:cNvPr>
            <p:cNvSpPr/>
            <p:nvPr/>
          </p:nvSpPr>
          <p:spPr>
            <a:xfrm>
              <a:off x="755650" y="2958558"/>
              <a:ext cx="7632700" cy="276999"/>
            </a:xfrm>
            <a:prstGeom prst="rect">
              <a:avLst/>
            </a:prstGeom>
          </p:spPr>
          <p:txBody>
            <a:bodyPr wrap="square" lIns="0" tIns="0" rIns="0" bIns="0">
              <a:spAutoFit/>
            </a:bodyPr>
            <a:lstStyle/>
            <a:p>
              <a:r>
                <a:rPr lang="en-GB" dirty="0"/>
                <a:t>What could this artefact be?</a:t>
              </a:r>
            </a:p>
          </p:txBody>
        </p:sp>
      </p:grpSp>
      <p:grpSp>
        <p:nvGrpSpPr>
          <p:cNvPr id="17" name="Group 16">
            <a:extLst>
              <a:ext uri="{FF2B5EF4-FFF2-40B4-BE49-F238E27FC236}">
                <a16:creationId xmlns:a16="http://schemas.microsoft.com/office/drawing/2014/main" id="{F4F095F5-611B-4CE0-9479-2A051B2B8BF0}"/>
              </a:ext>
            </a:extLst>
          </p:cNvPr>
          <p:cNvGrpSpPr/>
          <p:nvPr/>
        </p:nvGrpSpPr>
        <p:grpSpPr>
          <a:xfrm>
            <a:off x="-50451" y="4451599"/>
            <a:ext cx="8438800" cy="500037"/>
            <a:chOff x="-50450" y="2843243"/>
            <a:chExt cx="8438800" cy="500037"/>
          </a:xfrm>
        </p:grpSpPr>
        <p:sp>
          <p:nvSpPr>
            <p:cNvPr id="18" name="Arrow: Pentagon 17">
              <a:extLst>
                <a:ext uri="{FF2B5EF4-FFF2-40B4-BE49-F238E27FC236}">
                  <a16:creationId xmlns:a16="http://schemas.microsoft.com/office/drawing/2014/main" id="{AFEEE91E-44B2-4130-AE44-C09DE82A5F76}"/>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216C8BAB-B9FA-402B-BAC8-E295F1059154}"/>
                </a:ext>
              </a:extLst>
            </p:cNvPr>
            <p:cNvSpPr/>
            <p:nvPr/>
          </p:nvSpPr>
          <p:spPr>
            <a:xfrm>
              <a:off x="755650" y="2958558"/>
              <a:ext cx="7632700" cy="276999"/>
            </a:xfrm>
            <a:prstGeom prst="rect">
              <a:avLst/>
            </a:prstGeom>
          </p:spPr>
          <p:txBody>
            <a:bodyPr wrap="square" lIns="0" tIns="0" rIns="0" bIns="0">
              <a:spAutoFit/>
            </a:bodyPr>
            <a:lstStyle/>
            <a:p>
              <a:r>
                <a:rPr lang="en-GB" dirty="0"/>
                <a:t>What do you think it is made of?</a:t>
              </a:r>
            </a:p>
          </p:txBody>
        </p:sp>
      </p:grpSp>
      <p:grpSp>
        <p:nvGrpSpPr>
          <p:cNvPr id="20" name="Group 19">
            <a:extLst>
              <a:ext uri="{FF2B5EF4-FFF2-40B4-BE49-F238E27FC236}">
                <a16:creationId xmlns:a16="http://schemas.microsoft.com/office/drawing/2014/main" id="{0335785A-2DF6-48DF-B85D-2861FE164201}"/>
              </a:ext>
            </a:extLst>
          </p:cNvPr>
          <p:cNvGrpSpPr/>
          <p:nvPr/>
        </p:nvGrpSpPr>
        <p:grpSpPr>
          <a:xfrm>
            <a:off x="-50451" y="5110662"/>
            <a:ext cx="8438800" cy="500037"/>
            <a:chOff x="-50450" y="2843243"/>
            <a:chExt cx="8438800" cy="500037"/>
          </a:xfrm>
        </p:grpSpPr>
        <p:sp>
          <p:nvSpPr>
            <p:cNvPr id="22" name="Arrow: Pentagon 21">
              <a:extLst>
                <a:ext uri="{FF2B5EF4-FFF2-40B4-BE49-F238E27FC236}">
                  <a16:creationId xmlns:a16="http://schemas.microsoft.com/office/drawing/2014/main" id="{EE6EF489-DDA4-43A4-93A7-3C1E9F084B50}"/>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CE19769-861D-406E-AEE1-2C6A628C1DB6}"/>
                </a:ext>
              </a:extLst>
            </p:cNvPr>
            <p:cNvSpPr/>
            <p:nvPr/>
          </p:nvSpPr>
          <p:spPr>
            <a:xfrm>
              <a:off x="755650" y="2958558"/>
              <a:ext cx="7632700" cy="276999"/>
            </a:xfrm>
            <a:prstGeom prst="rect">
              <a:avLst/>
            </a:prstGeom>
          </p:spPr>
          <p:txBody>
            <a:bodyPr wrap="square" lIns="0" tIns="0" rIns="0" bIns="0">
              <a:spAutoFit/>
            </a:bodyPr>
            <a:lstStyle/>
            <a:p>
              <a:r>
                <a:rPr lang="en-GB" dirty="0"/>
                <a:t>How do you think it was made?</a:t>
              </a:r>
            </a:p>
          </p:txBody>
        </p:sp>
      </p:grpSp>
      <p:grpSp>
        <p:nvGrpSpPr>
          <p:cNvPr id="24" name="Group 23">
            <a:extLst>
              <a:ext uri="{FF2B5EF4-FFF2-40B4-BE49-F238E27FC236}">
                <a16:creationId xmlns:a16="http://schemas.microsoft.com/office/drawing/2014/main" id="{ADF6344E-F3AC-46D5-B3A3-CC77DE3699C2}"/>
              </a:ext>
            </a:extLst>
          </p:cNvPr>
          <p:cNvGrpSpPr/>
          <p:nvPr/>
        </p:nvGrpSpPr>
        <p:grpSpPr>
          <a:xfrm>
            <a:off x="-50451" y="5769725"/>
            <a:ext cx="8438801" cy="500037"/>
            <a:chOff x="-50451" y="2843243"/>
            <a:chExt cx="8438801" cy="500037"/>
          </a:xfrm>
        </p:grpSpPr>
        <p:sp>
          <p:nvSpPr>
            <p:cNvPr id="25" name="Arrow: Pentagon 24">
              <a:extLst>
                <a:ext uri="{FF2B5EF4-FFF2-40B4-BE49-F238E27FC236}">
                  <a16:creationId xmlns:a16="http://schemas.microsoft.com/office/drawing/2014/main" id="{A42F0CBC-76E2-4AA8-B1D2-0061EEF8483E}"/>
                </a:ext>
              </a:extLst>
            </p:cNvPr>
            <p:cNvSpPr/>
            <p:nvPr/>
          </p:nvSpPr>
          <p:spPr>
            <a:xfrm>
              <a:off x="-50451" y="2843243"/>
              <a:ext cx="5990897"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0C08FC4A-6EAF-4625-AEAB-1F7E9DB94E9D}"/>
                </a:ext>
              </a:extLst>
            </p:cNvPr>
            <p:cNvSpPr/>
            <p:nvPr/>
          </p:nvSpPr>
          <p:spPr>
            <a:xfrm>
              <a:off x="755650" y="2958558"/>
              <a:ext cx="7632700" cy="276999"/>
            </a:xfrm>
            <a:prstGeom prst="rect">
              <a:avLst/>
            </a:prstGeom>
          </p:spPr>
          <p:txBody>
            <a:bodyPr wrap="square" lIns="0" tIns="0" rIns="0" bIns="0">
              <a:spAutoFit/>
            </a:bodyPr>
            <a:lstStyle/>
            <a:p>
              <a:r>
                <a:rPr lang="en-GB" dirty="0"/>
                <a:t>Do you think any parts of it are missing?</a:t>
              </a:r>
            </a:p>
          </p:txBody>
        </p:sp>
      </p:grpSp>
      <p:pic>
        <p:nvPicPr>
          <p:cNvPr id="2050" name="Picture 2">
            <a:extLst>
              <a:ext uri="{FF2B5EF4-FFF2-40B4-BE49-F238E27FC236}">
                <a16:creationId xmlns:a16="http://schemas.microsoft.com/office/drawing/2014/main" id="{3F074EB0-F526-4A86-8DC1-3B9AD6BEFA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9270" y="680510"/>
            <a:ext cx="4219903" cy="2811510"/>
          </a:xfrm>
          <a:prstGeom prst="rect">
            <a:avLst/>
          </a:prstGeom>
          <a:noFill/>
          <a:ln w="38100">
            <a:solidFill>
              <a:schemeClr val="accent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98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Bronze Age Flat Axe</a:t>
            </a:r>
          </a:p>
        </p:txBody>
      </p:sp>
      <p:sp>
        <p:nvSpPr>
          <p:cNvPr id="5" name="Rectangle 4"/>
          <p:cNvSpPr/>
          <p:nvPr/>
        </p:nvSpPr>
        <p:spPr>
          <a:xfrm>
            <a:off x="755650" y="1592551"/>
            <a:ext cx="7632700" cy="276999"/>
          </a:xfrm>
          <a:prstGeom prst="rect">
            <a:avLst/>
          </a:prstGeom>
        </p:spPr>
        <p:txBody>
          <a:bodyPr wrap="square" lIns="0" tIns="0" rIns="0" bIns="0">
            <a:spAutoFit/>
          </a:bodyPr>
          <a:lstStyle/>
          <a:p>
            <a:r>
              <a:rPr lang="en-GB" dirty="0"/>
              <a:t>This is an example of a Bronze Age flat axe head.</a:t>
            </a:r>
          </a:p>
        </p:txBody>
      </p:sp>
      <p:sp>
        <p:nvSpPr>
          <p:cNvPr id="8" name="Rectangle 7">
            <a:extLst>
              <a:ext uri="{FF2B5EF4-FFF2-40B4-BE49-F238E27FC236}">
                <a16:creationId xmlns:a16="http://schemas.microsoft.com/office/drawing/2014/main" id="{E59C3FB8-C21C-4696-BFE2-943AED3EDC72}"/>
              </a:ext>
            </a:extLst>
          </p:cNvPr>
          <p:cNvSpPr/>
          <p:nvPr/>
        </p:nvSpPr>
        <p:spPr>
          <a:xfrm>
            <a:off x="755650" y="2073674"/>
            <a:ext cx="7626394" cy="276999"/>
          </a:xfrm>
          <a:prstGeom prst="rect">
            <a:avLst/>
          </a:prstGeom>
        </p:spPr>
        <p:txBody>
          <a:bodyPr wrap="square" lIns="0" tIns="0" rIns="0" bIns="0">
            <a:spAutoFit/>
          </a:bodyPr>
          <a:lstStyle/>
          <a:p>
            <a:r>
              <a:rPr lang="en-GB" dirty="0"/>
              <a:t>It was made from a bronze alloy.</a:t>
            </a:r>
          </a:p>
        </p:txBody>
      </p:sp>
      <p:sp>
        <p:nvSpPr>
          <p:cNvPr id="12" name="Rectangle 11">
            <a:extLst>
              <a:ext uri="{FF2B5EF4-FFF2-40B4-BE49-F238E27FC236}">
                <a16:creationId xmlns:a16="http://schemas.microsoft.com/office/drawing/2014/main" id="{CCDCE878-6E6A-4AB6-851A-B06714EF88C8}"/>
              </a:ext>
            </a:extLst>
          </p:cNvPr>
          <p:cNvSpPr/>
          <p:nvPr/>
        </p:nvSpPr>
        <p:spPr>
          <a:xfrm>
            <a:off x="755650" y="2554797"/>
            <a:ext cx="7626394" cy="553998"/>
          </a:xfrm>
          <a:prstGeom prst="rect">
            <a:avLst/>
          </a:prstGeom>
        </p:spPr>
        <p:txBody>
          <a:bodyPr wrap="square" lIns="0" tIns="0" rIns="0" bIns="0">
            <a:spAutoFit/>
          </a:bodyPr>
          <a:lstStyle/>
          <a:p>
            <a:r>
              <a:rPr lang="en-GB" dirty="0"/>
              <a:t>People from the Bronze Age would have made it by pouring melted metal into a mould in a process called casting. </a:t>
            </a:r>
          </a:p>
        </p:txBody>
      </p:sp>
      <p:sp>
        <p:nvSpPr>
          <p:cNvPr id="13" name="Rectangle 12">
            <a:extLst>
              <a:ext uri="{FF2B5EF4-FFF2-40B4-BE49-F238E27FC236}">
                <a16:creationId xmlns:a16="http://schemas.microsoft.com/office/drawing/2014/main" id="{6E604276-30C2-4774-947B-7BE06085F327}"/>
              </a:ext>
            </a:extLst>
          </p:cNvPr>
          <p:cNvSpPr/>
          <p:nvPr/>
        </p:nvSpPr>
        <p:spPr>
          <a:xfrm>
            <a:off x="755650" y="3312918"/>
            <a:ext cx="7725088" cy="830997"/>
          </a:xfrm>
          <a:prstGeom prst="rect">
            <a:avLst/>
          </a:prstGeom>
        </p:spPr>
        <p:txBody>
          <a:bodyPr wrap="square" lIns="0" tIns="0" rIns="0" bIns="0">
            <a:spAutoFit/>
          </a:bodyPr>
          <a:lstStyle/>
          <a:p>
            <a:r>
              <a:rPr lang="en-GB" dirty="0"/>
              <a:t>Originally, it would have been attached to a wooden handle probably by using pieces of leather to lash them together. The wooden handle has since decayed but the axe head itself has remained.</a:t>
            </a:r>
          </a:p>
        </p:txBody>
      </p:sp>
    </p:spTree>
    <p:extLst>
      <p:ext uri="{BB962C8B-B14F-4D97-AF65-F5344CB8AC3E}">
        <p14:creationId xmlns:p14="http://schemas.microsoft.com/office/powerpoint/2010/main" val="132096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5110A70C-D948-4B2F-84E4-0E1F92D23737}"/>
              </a:ext>
            </a:extLst>
          </p:cNvPr>
          <p:cNvGrpSpPr/>
          <p:nvPr/>
        </p:nvGrpSpPr>
        <p:grpSpPr>
          <a:xfrm>
            <a:off x="-50451" y="3792536"/>
            <a:ext cx="8438800" cy="500037"/>
            <a:chOff x="-50450" y="2843243"/>
            <a:chExt cx="8438800" cy="500037"/>
          </a:xfrm>
        </p:grpSpPr>
        <p:sp>
          <p:nvSpPr>
            <p:cNvPr id="15" name="Arrow: Pentagon 14">
              <a:extLst>
                <a:ext uri="{FF2B5EF4-FFF2-40B4-BE49-F238E27FC236}">
                  <a16:creationId xmlns:a16="http://schemas.microsoft.com/office/drawing/2014/main" id="{9D8924E6-3985-414E-8909-25CD1F6F2278}"/>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24894E4-CAB2-4D2F-A28C-C58341FFA93F}"/>
                </a:ext>
              </a:extLst>
            </p:cNvPr>
            <p:cNvSpPr/>
            <p:nvPr/>
          </p:nvSpPr>
          <p:spPr>
            <a:xfrm>
              <a:off x="755650" y="2958558"/>
              <a:ext cx="7632700" cy="276999"/>
            </a:xfrm>
            <a:prstGeom prst="rect">
              <a:avLst/>
            </a:prstGeom>
          </p:spPr>
          <p:txBody>
            <a:bodyPr wrap="square" lIns="0" tIns="0" rIns="0" bIns="0">
              <a:spAutoFit/>
            </a:bodyPr>
            <a:lstStyle/>
            <a:p>
              <a:r>
                <a:rPr lang="en-GB" dirty="0"/>
                <a:t>What do you think this artefact is?</a:t>
              </a:r>
            </a:p>
          </p:txBody>
        </p:sp>
      </p:grpSp>
      <p:grpSp>
        <p:nvGrpSpPr>
          <p:cNvPr id="17" name="Group 16">
            <a:extLst>
              <a:ext uri="{FF2B5EF4-FFF2-40B4-BE49-F238E27FC236}">
                <a16:creationId xmlns:a16="http://schemas.microsoft.com/office/drawing/2014/main" id="{F4F095F5-611B-4CE0-9479-2A051B2B8BF0}"/>
              </a:ext>
            </a:extLst>
          </p:cNvPr>
          <p:cNvGrpSpPr/>
          <p:nvPr/>
        </p:nvGrpSpPr>
        <p:grpSpPr>
          <a:xfrm>
            <a:off x="-50451" y="4451599"/>
            <a:ext cx="8438800" cy="500037"/>
            <a:chOff x="-50450" y="2843243"/>
            <a:chExt cx="8438800" cy="500037"/>
          </a:xfrm>
        </p:grpSpPr>
        <p:sp>
          <p:nvSpPr>
            <p:cNvPr id="18" name="Arrow: Pentagon 17">
              <a:extLst>
                <a:ext uri="{FF2B5EF4-FFF2-40B4-BE49-F238E27FC236}">
                  <a16:creationId xmlns:a16="http://schemas.microsoft.com/office/drawing/2014/main" id="{AFEEE91E-44B2-4130-AE44-C09DE82A5F76}"/>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216C8BAB-B9FA-402B-BAC8-E295F1059154}"/>
                </a:ext>
              </a:extLst>
            </p:cNvPr>
            <p:cNvSpPr/>
            <p:nvPr/>
          </p:nvSpPr>
          <p:spPr>
            <a:xfrm>
              <a:off x="755650" y="2958558"/>
              <a:ext cx="7632700" cy="276999"/>
            </a:xfrm>
            <a:prstGeom prst="rect">
              <a:avLst/>
            </a:prstGeom>
          </p:spPr>
          <p:txBody>
            <a:bodyPr wrap="square" lIns="0" tIns="0" rIns="0" bIns="0">
              <a:spAutoFit/>
            </a:bodyPr>
            <a:lstStyle/>
            <a:p>
              <a:r>
                <a:rPr lang="en-GB" dirty="0"/>
                <a:t>How do you think it was made?</a:t>
              </a:r>
            </a:p>
          </p:txBody>
        </p:sp>
      </p:grpSp>
      <p:grpSp>
        <p:nvGrpSpPr>
          <p:cNvPr id="20" name="Group 19">
            <a:extLst>
              <a:ext uri="{FF2B5EF4-FFF2-40B4-BE49-F238E27FC236}">
                <a16:creationId xmlns:a16="http://schemas.microsoft.com/office/drawing/2014/main" id="{0335785A-2DF6-48DF-B85D-2861FE164201}"/>
              </a:ext>
            </a:extLst>
          </p:cNvPr>
          <p:cNvGrpSpPr/>
          <p:nvPr/>
        </p:nvGrpSpPr>
        <p:grpSpPr>
          <a:xfrm>
            <a:off x="-50451" y="5110662"/>
            <a:ext cx="8438800" cy="500037"/>
            <a:chOff x="-50450" y="2843243"/>
            <a:chExt cx="8438800" cy="500037"/>
          </a:xfrm>
        </p:grpSpPr>
        <p:sp>
          <p:nvSpPr>
            <p:cNvPr id="22" name="Arrow: Pentagon 21">
              <a:extLst>
                <a:ext uri="{FF2B5EF4-FFF2-40B4-BE49-F238E27FC236}">
                  <a16:creationId xmlns:a16="http://schemas.microsoft.com/office/drawing/2014/main" id="{EE6EF489-DDA4-43A4-93A7-3C1E9F084B50}"/>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CE19769-861D-406E-AEE1-2C6A628C1DB6}"/>
                </a:ext>
              </a:extLst>
            </p:cNvPr>
            <p:cNvSpPr/>
            <p:nvPr/>
          </p:nvSpPr>
          <p:spPr>
            <a:xfrm>
              <a:off x="755650" y="2958558"/>
              <a:ext cx="7632700" cy="276999"/>
            </a:xfrm>
            <a:prstGeom prst="rect">
              <a:avLst/>
            </a:prstGeom>
          </p:spPr>
          <p:txBody>
            <a:bodyPr wrap="square" lIns="0" tIns="0" rIns="0" bIns="0">
              <a:spAutoFit/>
            </a:bodyPr>
            <a:lstStyle/>
            <a:p>
              <a:r>
                <a:rPr lang="en-GB" dirty="0"/>
                <a:t>What do you think it might have been used for?</a:t>
              </a:r>
            </a:p>
          </p:txBody>
        </p:sp>
      </p:grpSp>
      <p:grpSp>
        <p:nvGrpSpPr>
          <p:cNvPr id="24" name="Group 23">
            <a:extLst>
              <a:ext uri="{FF2B5EF4-FFF2-40B4-BE49-F238E27FC236}">
                <a16:creationId xmlns:a16="http://schemas.microsoft.com/office/drawing/2014/main" id="{ADF6344E-F3AC-46D5-B3A3-CC77DE3699C2}"/>
              </a:ext>
            </a:extLst>
          </p:cNvPr>
          <p:cNvGrpSpPr/>
          <p:nvPr/>
        </p:nvGrpSpPr>
        <p:grpSpPr>
          <a:xfrm>
            <a:off x="-50451" y="5769725"/>
            <a:ext cx="8438801" cy="500037"/>
            <a:chOff x="-50451" y="2843243"/>
            <a:chExt cx="8438801" cy="500037"/>
          </a:xfrm>
        </p:grpSpPr>
        <p:sp>
          <p:nvSpPr>
            <p:cNvPr id="25" name="Arrow: Pentagon 24">
              <a:extLst>
                <a:ext uri="{FF2B5EF4-FFF2-40B4-BE49-F238E27FC236}">
                  <a16:creationId xmlns:a16="http://schemas.microsoft.com/office/drawing/2014/main" id="{A42F0CBC-76E2-4AA8-B1D2-0061EEF8483E}"/>
                </a:ext>
              </a:extLst>
            </p:cNvPr>
            <p:cNvSpPr/>
            <p:nvPr/>
          </p:nvSpPr>
          <p:spPr>
            <a:xfrm>
              <a:off x="-50451" y="2843243"/>
              <a:ext cx="5990897"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0C08FC4A-6EAF-4625-AEAB-1F7E9DB94E9D}"/>
                </a:ext>
              </a:extLst>
            </p:cNvPr>
            <p:cNvSpPr/>
            <p:nvPr/>
          </p:nvSpPr>
          <p:spPr>
            <a:xfrm>
              <a:off x="755650" y="2958558"/>
              <a:ext cx="7632700" cy="276999"/>
            </a:xfrm>
            <a:prstGeom prst="rect">
              <a:avLst/>
            </a:prstGeom>
          </p:spPr>
          <p:txBody>
            <a:bodyPr wrap="square" lIns="0" tIns="0" rIns="0" bIns="0">
              <a:spAutoFit/>
            </a:bodyPr>
            <a:lstStyle/>
            <a:p>
              <a:r>
                <a:rPr lang="en-GB" dirty="0"/>
                <a:t>Do you think any parts of it are missing?</a:t>
              </a:r>
            </a:p>
          </p:txBody>
        </p:sp>
      </p:grpSp>
      <p:pic>
        <p:nvPicPr>
          <p:cNvPr id="3" name="Picture 2">
            <a:extLst>
              <a:ext uri="{FF2B5EF4-FFF2-40B4-BE49-F238E27FC236}">
                <a16:creationId xmlns:a16="http://schemas.microsoft.com/office/drawing/2014/main" id="{6B8A4F22-B00C-4B3B-B37A-3EC9D6D54A5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6919" b="12482"/>
          <a:stretch/>
        </p:blipFill>
        <p:spPr>
          <a:xfrm>
            <a:off x="1576553" y="599694"/>
            <a:ext cx="6095724" cy="2868991"/>
          </a:xfrm>
          <a:prstGeom prst="rect">
            <a:avLst/>
          </a:prstGeom>
          <a:ln w="38100">
            <a:solidFill>
              <a:schemeClr val="accent2"/>
            </a:solidFill>
          </a:ln>
        </p:spPr>
      </p:pic>
    </p:spTree>
    <p:extLst>
      <p:ext uri="{BB962C8B-B14F-4D97-AF65-F5344CB8AC3E}">
        <p14:creationId xmlns:p14="http://schemas.microsoft.com/office/powerpoint/2010/main" val="13197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Bronze Age Socketed Axe</a:t>
            </a:r>
          </a:p>
        </p:txBody>
      </p:sp>
      <p:sp>
        <p:nvSpPr>
          <p:cNvPr id="5" name="Rectangle 4"/>
          <p:cNvSpPr/>
          <p:nvPr/>
        </p:nvSpPr>
        <p:spPr>
          <a:xfrm>
            <a:off x="755650" y="1592551"/>
            <a:ext cx="7632700" cy="276999"/>
          </a:xfrm>
          <a:prstGeom prst="rect">
            <a:avLst/>
          </a:prstGeom>
        </p:spPr>
        <p:txBody>
          <a:bodyPr wrap="square" lIns="0" tIns="0" rIns="0" bIns="0">
            <a:spAutoFit/>
          </a:bodyPr>
          <a:lstStyle/>
          <a:p>
            <a:r>
              <a:rPr lang="en-GB" dirty="0"/>
              <a:t>Axes became more sophisticated during the Bronze Age.</a:t>
            </a:r>
          </a:p>
        </p:txBody>
      </p:sp>
      <p:sp>
        <p:nvSpPr>
          <p:cNvPr id="8" name="Rectangle 7">
            <a:extLst>
              <a:ext uri="{FF2B5EF4-FFF2-40B4-BE49-F238E27FC236}">
                <a16:creationId xmlns:a16="http://schemas.microsoft.com/office/drawing/2014/main" id="{E59C3FB8-C21C-4696-BFE2-943AED3EDC72}"/>
              </a:ext>
            </a:extLst>
          </p:cNvPr>
          <p:cNvSpPr/>
          <p:nvPr/>
        </p:nvSpPr>
        <p:spPr>
          <a:xfrm>
            <a:off x="755650" y="2175736"/>
            <a:ext cx="7626394" cy="830997"/>
          </a:xfrm>
          <a:prstGeom prst="rect">
            <a:avLst/>
          </a:prstGeom>
        </p:spPr>
        <p:txBody>
          <a:bodyPr wrap="square" lIns="0" tIns="0" rIns="0" bIns="0">
            <a:spAutoFit/>
          </a:bodyPr>
          <a:lstStyle/>
          <a:p>
            <a:r>
              <a:rPr lang="en-GB" dirty="0"/>
              <a:t>An axe head with a socket was developed so that the wooden handle would fit into it. A loop was also added so that they could be attached more securely and with more ease.</a:t>
            </a:r>
          </a:p>
        </p:txBody>
      </p:sp>
      <p:sp>
        <p:nvSpPr>
          <p:cNvPr id="13" name="Rectangle 12">
            <a:extLst>
              <a:ext uri="{FF2B5EF4-FFF2-40B4-BE49-F238E27FC236}">
                <a16:creationId xmlns:a16="http://schemas.microsoft.com/office/drawing/2014/main" id="{6E604276-30C2-4774-947B-7BE06085F327}"/>
              </a:ext>
            </a:extLst>
          </p:cNvPr>
          <p:cNvSpPr/>
          <p:nvPr/>
        </p:nvSpPr>
        <p:spPr>
          <a:xfrm>
            <a:off x="755650" y="3312918"/>
            <a:ext cx="7725088" cy="553998"/>
          </a:xfrm>
          <a:prstGeom prst="rect">
            <a:avLst/>
          </a:prstGeom>
        </p:spPr>
        <p:txBody>
          <a:bodyPr wrap="square" lIns="0" tIns="0" rIns="0" bIns="0">
            <a:spAutoFit/>
          </a:bodyPr>
          <a:lstStyle/>
          <a:p>
            <a:r>
              <a:rPr lang="en-GB" dirty="0"/>
              <a:t>It is believed that this type of axe head was also made by casting bronze alloy materials.</a:t>
            </a:r>
          </a:p>
        </p:txBody>
      </p:sp>
    </p:spTree>
    <p:extLst>
      <p:ext uri="{BB962C8B-B14F-4D97-AF65-F5344CB8AC3E}">
        <p14:creationId xmlns:p14="http://schemas.microsoft.com/office/powerpoint/2010/main" val="1570047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21">
            <a:extLst>
              <a:ext uri="{FF2B5EF4-FFF2-40B4-BE49-F238E27FC236}">
                <a16:creationId xmlns:a16="http://schemas.microsoft.com/office/drawing/2014/main" id="{34035FCC-DF29-4B1B-8FE8-5FA92E2F0714}"/>
              </a:ext>
            </a:extLst>
          </p:cNvPr>
          <p:cNvSpPr txBox="1">
            <a:spLocks noChangeArrowheads="1"/>
          </p:cNvSpPr>
          <p:nvPr/>
        </p:nvSpPr>
        <p:spPr bwMode="auto">
          <a:xfrm>
            <a:off x="312846" y="3454201"/>
            <a:ext cx="8677340" cy="18845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Lambourne Hoard</a:t>
            </a:r>
            <a:r>
              <a:rPr lang="en-GB" altLang="en-US" sz="500" b="1"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Portable Antiquities Scheme</a:t>
            </a:r>
            <a:r>
              <a:rPr lang="en-GB" altLang="en-US" sz="500"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dirty="0">
                <a:latin typeface="Roboto" panose="02000000000000000000" pitchFamily="2" charset="0"/>
                <a:ea typeface="Roboto" panose="02000000000000000000" pitchFamily="2" charset="0"/>
                <a:cs typeface="Arial" panose="020B0604020202020204" pitchFamily="34" charset="0"/>
              </a:rPr>
              <a:t>by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grpSp>
        <p:nvGrpSpPr>
          <p:cNvPr id="13" name="Group 12">
            <a:extLst>
              <a:ext uri="{FF2B5EF4-FFF2-40B4-BE49-F238E27FC236}">
                <a16:creationId xmlns:a16="http://schemas.microsoft.com/office/drawing/2014/main" id="{5110A70C-D948-4B2F-84E4-0E1F92D23737}"/>
              </a:ext>
            </a:extLst>
          </p:cNvPr>
          <p:cNvGrpSpPr/>
          <p:nvPr/>
        </p:nvGrpSpPr>
        <p:grpSpPr>
          <a:xfrm>
            <a:off x="-50451" y="3792536"/>
            <a:ext cx="8438800" cy="500037"/>
            <a:chOff x="-50450" y="2843243"/>
            <a:chExt cx="8438800" cy="500037"/>
          </a:xfrm>
        </p:grpSpPr>
        <p:sp>
          <p:nvSpPr>
            <p:cNvPr id="15" name="Arrow: Pentagon 14">
              <a:extLst>
                <a:ext uri="{FF2B5EF4-FFF2-40B4-BE49-F238E27FC236}">
                  <a16:creationId xmlns:a16="http://schemas.microsoft.com/office/drawing/2014/main" id="{9D8924E6-3985-414E-8909-25CD1F6F2278}"/>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24894E4-CAB2-4D2F-A28C-C58341FFA93F}"/>
                </a:ext>
              </a:extLst>
            </p:cNvPr>
            <p:cNvSpPr/>
            <p:nvPr/>
          </p:nvSpPr>
          <p:spPr>
            <a:xfrm>
              <a:off x="755650" y="2958558"/>
              <a:ext cx="7632700" cy="276999"/>
            </a:xfrm>
            <a:prstGeom prst="rect">
              <a:avLst/>
            </a:prstGeom>
          </p:spPr>
          <p:txBody>
            <a:bodyPr wrap="square" lIns="0" tIns="0" rIns="0" bIns="0">
              <a:spAutoFit/>
            </a:bodyPr>
            <a:lstStyle/>
            <a:p>
              <a:r>
                <a:rPr lang="en-GB" dirty="0"/>
                <a:t>What do you think these artefacts could be? </a:t>
              </a:r>
            </a:p>
          </p:txBody>
        </p:sp>
      </p:grpSp>
      <p:grpSp>
        <p:nvGrpSpPr>
          <p:cNvPr id="17" name="Group 16">
            <a:extLst>
              <a:ext uri="{FF2B5EF4-FFF2-40B4-BE49-F238E27FC236}">
                <a16:creationId xmlns:a16="http://schemas.microsoft.com/office/drawing/2014/main" id="{F4F095F5-611B-4CE0-9479-2A051B2B8BF0}"/>
              </a:ext>
            </a:extLst>
          </p:cNvPr>
          <p:cNvGrpSpPr/>
          <p:nvPr/>
        </p:nvGrpSpPr>
        <p:grpSpPr>
          <a:xfrm>
            <a:off x="-50451" y="4451599"/>
            <a:ext cx="8438800" cy="500037"/>
            <a:chOff x="-50450" y="2843243"/>
            <a:chExt cx="8438800" cy="500037"/>
          </a:xfrm>
        </p:grpSpPr>
        <p:sp>
          <p:nvSpPr>
            <p:cNvPr id="18" name="Arrow: Pentagon 17">
              <a:extLst>
                <a:ext uri="{FF2B5EF4-FFF2-40B4-BE49-F238E27FC236}">
                  <a16:creationId xmlns:a16="http://schemas.microsoft.com/office/drawing/2014/main" id="{AFEEE91E-44B2-4130-AE44-C09DE82A5F76}"/>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216C8BAB-B9FA-402B-BAC8-E295F1059154}"/>
                </a:ext>
              </a:extLst>
            </p:cNvPr>
            <p:cNvSpPr/>
            <p:nvPr/>
          </p:nvSpPr>
          <p:spPr>
            <a:xfrm>
              <a:off x="755650" y="2958558"/>
              <a:ext cx="7632700" cy="276999"/>
            </a:xfrm>
            <a:prstGeom prst="rect">
              <a:avLst/>
            </a:prstGeom>
          </p:spPr>
          <p:txBody>
            <a:bodyPr wrap="square" lIns="0" tIns="0" rIns="0" bIns="0">
              <a:spAutoFit/>
            </a:bodyPr>
            <a:lstStyle/>
            <a:p>
              <a:r>
                <a:rPr lang="en-GB" dirty="0"/>
                <a:t>What do you think they are made of?</a:t>
              </a:r>
            </a:p>
          </p:txBody>
        </p:sp>
      </p:grpSp>
      <p:grpSp>
        <p:nvGrpSpPr>
          <p:cNvPr id="20" name="Group 19">
            <a:extLst>
              <a:ext uri="{FF2B5EF4-FFF2-40B4-BE49-F238E27FC236}">
                <a16:creationId xmlns:a16="http://schemas.microsoft.com/office/drawing/2014/main" id="{0335785A-2DF6-48DF-B85D-2861FE164201}"/>
              </a:ext>
            </a:extLst>
          </p:cNvPr>
          <p:cNvGrpSpPr/>
          <p:nvPr/>
        </p:nvGrpSpPr>
        <p:grpSpPr>
          <a:xfrm>
            <a:off x="-50451" y="5110662"/>
            <a:ext cx="8438800" cy="500037"/>
            <a:chOff x="-50450" y="2843243"/>
            <a:chExt cx="8438800" cy="500037"/>
          </a:xfrm>
        </p:grpSpPr>
        <p:sp>
          <p:nvSpPr>
            <p:cNvPr id="22" name="Arrow: Pentagon 21">
              <a:extLst>
                <a:ext uri="{FF2B5EF4-FFF2-40B4-BE49-F238E27FC236}">
                  <a16:creationId xmlns:a16="http://schemas.microsoft.com/office/drawing/2014/main" id="{EE6EF489-DDA4-43A4-93A7-3C1E9F084B50}"/>
                </a:ext>
              </a:extLst>
            </p:cNvPr>
            <p:cNvSpPr/>
            <p:nvPr/>
          </p:nvSpPr>
          <p:spPr>
            <a:xfrm>
              <a:off x="-50450" y="2843243"/>
              <a:ext cx="5990896"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CE19769-861D-406E-AEE1-2C6A628C1DB6}"/>
                </a:ext>
              </a:extLst>
            </p:cNvPr>
            <p:cNvSpPr/>
            <p:nvPr/>
          </p:nvSpPr>
          <p:spPr>
            <a:xfrm>
              <a:off x="755650" y="2958558"/>
              <a:ext cx="7632700" cy="276999"/>
            </a:xfrm>
            <a:prstGeom prst="rect">
              <a:avLst/>
            </a:prstGeom>
          </p:spPr>
          <p:txBody>
            <a:bodyPr wrap="square" lIns="0" tIns="0" rIns="0" bIns="0">
              <a:spAutoFit/>
            </a:bodyPr>
            <a:lstStyle/>
            <a:p>
              <a:r>
                <a:rPr lang="en-GB" dirty="0"/>
                <a:t>What do you think they were used for?</a:t>
              </a:r>
            </a:p>
          </p:txBody>
        </p:sp>
      </p:grpSp>
      <p:grpSp>
        <p:nvGrpSpPr>
          <p:cNvPr id="24" name="Group 23">
            <a:extLst>
              <a:ext uri="{FF2B5EF4-FFF2-40B4-BE49-F238E27FC236}">
                <a16:creationId xmlns:a16="http://schemas.microsoft.com/office/drawing/2014/main" id="{ADF6344E-F3AC-46D5-B3A3-CC77DE3699C2}"/>
              </a:ext>
            </a:extLst>
          </p:cNvPr>
          <p:cNvGrpSpPr/>
          <p:nvPr/>
        </p:nvGrpSpPr>
        <p:grpSpPr>
          <a:xfrm>
            <a:off x="-50451" y="5769725"/>
            <a:ext cx="8438801" cy="500037"/>
            <a:chOff x="-50451" y="2843243"/>
            <a:chExt cx="8438801" cy="500037"/>
          </a:xfrm>
        </p:grpSpPr>
        <p:sp>
          <p:nvSpPr>
            <p:cNvPr id="25" name="Arrow: Pentagon 24">
              <a:extLst>
                <a:ext uri="{FF2B5EF4-FFF2-40B4-BE49-F238E27FC236}">
                  <a16:creationId xmlns:a16="http://schemas.microsoft.com/office/drawing/2014/main" id="{A42F0CBC-76E2-4AA8-B1D2-0061EEF8483E}"/>
                </a:ext>
              </a:extLst>
            </p:cNvPr>
            <p:cNvSpPr/>
            <p:nvPr/>
          </p:nvSpPr>
          <p:spPr>
            <a:xfrm>
              <a:off x="-50451" y="2843243"/>
              <a:ext cx="5990897"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0C08FC4A-6EAF-4625-AEAB-1F7E9DB94E9D}"/>
                </a:ext>
              </a:extLst>
            </p:cNvPr>
            <p:cNvSpPr/>
            <p:nvPr/>
          </p:nvSpPr>
          <p:spPr>
            <a:xfrm>
              <a:off x="755650" y="2958558"/>
              <a:ext cx="7632700" cy="276999"/>
            </a:xfrm>
            <a:prstGeom prst="rect">
              <a:avLst/>
            </a:prstGeom>
          </p:spPr>
          <p:txBody>
            <a:bodyPr wrap="square" lIns="0" tIns="0" rIns="0" bIns="0">
              <a:spAutoFit/>
            </a:bodyPr>
            <a:lstStyle/>
            <a:p>
              <a:r>
                <a:rPr lang="en-GB" dirty="0"/>
                <a:t>Who might have worn them?</a:t>
              </a:r>
            </a:p>
          </p:txBody>
        </p:sp>
      </p:grpSp>
      <p:pic>
        <p:nvPicPr>
          <p:cNvPr id="21" name="Picture 20">
            <a:extLst>
              <a:ext uri="{FF2B5EF4-FFF2-40B4-BE49-F238E27FC236}">
                <a16:creationId xmlns:a16="http://schemas.microsoft.com/office/drawing/2014/main" id="{5D7F1AF5-AFE7-4254-B129-4F40BF9BDE0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009" b="8461"/>
          <a:stretch/>
        </p:blipFill>
        <p:spPr>
          <a:xfrm>
            <a:off x="2513233" y="601245"/>
            <a:ext cx="4276567" cy="2839557"/>
          </a:xfrm>
          <a:prstGeom prst="rect">
            <a:avLst/>
          </a:prstGeom>
          <a:ln w="38100">
            <a:solidFill>
              <a:schemeClr val="accent2"/>
            </a:solidFill>
          </a:ln>
        </p:spPr>
      </p:pic>
    </p:spTree>
    <p:extLst>
      <p:ext uri="{BB962C8B-B14F-4D97-AF65-F5344CB8AC3E}">
        <p14:creationId xmlns:p14="http://schemas.microsoft.com/office/powerpoint/2010/main" val="2927022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Bronze Age Torc</a:t>
            </a:r>
          </a:p>
        </p:txBody>
      </p:sp>
      <p:sp>
        <p:nvSpPr>
          <p:cNvPr id="5" name="Rectangle 4"/>
          <p:cNvSpPr/>
          <p:nvPr/>
        </p:nvSpPr>
        <p:spPr>
          <a:xfrm>
            <a:off x="755650" y="1592551"/>
            <a:ext cx="7632700" cy="276999"/>
          </a:xfrm>
          <a:prstGeom prst="rect">
            <a:avLst/>
          </a:prstGeom>
        </p:spPr>
        <p:txBody>
          <a:bodyPr wrap="square" lIns="0" tIns="0" rIns="0" bIns="0">
            <a:spAutoFit/>
          </a:bodyPr>
          <a:lstStyle/>
          <a:p>
            <a:r>
              <a:rPr lang="en-GB" dirty="0"/>
              <a:t>These are examples of a type of jewellery known as a torc. </a:t>
            </a:r>
          </a:p>
        </p:txBody>
      </p:sp>
      <p:sp>
        <p:nvSpPr>
          <p:cNvPr id="8" name="Rectangle 7">
            <a:extLst>
              <a:ext uri="{FF2B5EF4-FFF2-40B4-BE49-F238E27FC236}">
                <a16:creationId xmlns:a16="http://schemas.microsoft.com/office/drawing/2014/main" id="{E59C3FB8-C21C-4696-BFE2-943AED3EDC72}"/>
              </a:ext>
            </a:extLst>
          </p:cNvPr>
          <p:cNvSpPr/>
          <p:nvPr/>
        </p:nvSpPr>
        <p:spPr>
          <a:xfrm>
            <a:off x="755650" y="2107101"/>
            <a:ext cx="7626394" cy="553998"/>
          </a:xfrm>
          <a:prstGeom prst="rect">
            <a:avLst/>
          </a:prstGeom>
        </p:spPr>
        <p:txBody>
          <a:bodyPr wrap="square" lIns="0" tIns="0" rIns="0" bIns="0">
            <a:spAutoFit/>
          </a:bodyPr>
          <a:lstStyle/>
          <a:p>
            <a:r>
              <a:rPr lang="en-GB" dirty="0"/>
              <a:t>They came in different sizes so could be used as necklaces, bracelets or even belts. </a:t>
            </a:r>
          </a:p>
        </p:txBody>
      </p:sp>
      <p:sp>
        <p:nvSpPr>
          <p:cNvPr id="13" name="Rectangle 12">
            <a:extLst>
              <a:ext uri="{FF2B5EF4-FFF2-40B4-BE49-F238E27FC236}">
                <a16:creationId xmlns:a16="http://schemas.microsoft.com/office/drawing/2014/main" id="{6E604276-30C2-4774-947B-7BE06085F327}"/>
              </a:ext>
            </a:extLst>
          </p:cNvPr>
          <p:cNvSpPr/>
          <p:nvPr/>
        </p:nvSpPr>
        <p:spPr>
          <a:xfrm>
            <a:off x="755650" y="2898650"/>
            <a:ext cx="7725088" cy="553998"/>
          </a:xfrm>
          <a:prstGeom prst="rect">
            <a:avLst/>
          </a:prstGeom>
        </p:spPr>
        <p:txBody>
          <a:bodyPr wrap="square" lIns="0" tIns="0" rIns="0" bIns="0">
            <a:spAutoFit/>
          </a:bodyPr>
          <a:lstStyle/>
          <a:p>
            <a:r>
              <a:rPr lang="en-GB" dirty="0"/>
              <a:t>Some torcs, such as those at the bottom of the picture, are quite plain but they can also be coiled, plaited or textured like the ones above.</a:t>
            </a:r>
          </a:p>
        </p:txBody>
      </p:sp>
      <p:pic>
        <p:nvPicPr>
          <p:cNvPr id="3" name="Picture 2">
            <a:extLst>
              <a:ext uri="{FF2B5EF4-FFF2-40B4-BE49-F238E27FC236}">
                <a16:creationId xmlns:a16="http://schemas.microsoft.com/office/drawing/2014/main" id="{C37DB2A7-4423-40B9-9008-3F0CA5F855D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009" b="8461"/>
          <a:stretch/>
        </p:blipFill>
        <p:spPr>
          <a:xfrm>
            <a:off x="2664582" y="3690199"/>
            <a:ext cx="3808529" cy="2528789"/>
          </a:xfrm>
          <a:prstGeom prst="rect">
            <a:avLst/>
          </a:prstGeom>
          <a:ln w="38100">
            <a:solidFill>
              <a:schemeClr val="accent2"/>
            </a:solidFill>
          </a:ln>
        </p:spPr>
      </p:pic>
      <p:sp>
        <p:nvSpPr>
          <p:cNvPr id="9" name="TextBox 21">
            <a:extLst>
              <a:ext uri="{FF2B5EF4-FFF2-40B4-BE49-F238E27FC236}">
                <a16:creationId xmlns:a16="http://schemas.microsoft.com/office/drawing/2014/main" id="{BB29FA15-2ACF-4025-BB38-585F19CDD333}"/>
              </a:ext>
            </a:extLst>
          </p:cNvPr>
          <p:cNvSpPr txBox="1">
            <a:spLocks noChangeArrowheads="1"/>
          </p:cNvSpPr>
          <p:nvPr/>
        </p:nvSpPr>
        <p:spPr bwMode="auto">
          <a:xfrm>
            <a:off x="312846" y="6218988"/>
            <a:ext cx="8677340" cy="18845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Lambourne Hoard</a:t>
            </a:r>
            <a:r>
              <a:rPr lang="en-GB" altLang="en-US" sz="500" b="1"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Portable Antiquities Scheme</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 </a:t>
            </a:r>
            <a:r>
              <a:rPr lang="en-GB" altLang="en-US" sz="500" dirty="0">
                <a:latin typeface="Roboto" panose="02000000000000000000" pitchFamily="2" charset="0"/>
                <a:ea typeface="Roboto" panose="02000000000000000000" pitchFamily="2" charset="0"/>
                <a:cs typeface="Arial" panose="020B0604020202020204" pitchFamily="34" charset="0"/>
              </a:rPr>
              <a:t>by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422696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5110A70C-D948-4B2F-84E4-0E1F92D23737}"/>
              </a:ext>
            </a:extLst>
          </p:cNvPr>
          <p:cNvGrpSpPr/>
          <p:nvPr/>
        </p:nvGrpSpPr>
        <p:grpSpPr>
          <a:xfrm>
            <a:off x="-50452" y="4498831"/>
            <a:ext cx="8438801" cy="500037"/>
            <a:chOff x="-50451" y="2843243"/>
            <a:chExt cx="8438801" cy="500037"/>
          </a:xfrm>
        </p:grpSpPr>
        <p:sp>
          <p:nvSpPr>
            <p:cNvPr id="15" name="Arrow: Pentagon 14">
              <a:extLst>
                <a:ext uri="{FF2B5EF4-FFF2-40B4-BE49-F238E27FC236}">
                  <a16:creationId xmlns:a16="http://schemas.microsoft.com/office/drawing/2014/main" id="{9D8924E6-3985-414E-8909-25CD1F6F2278}"/>
                </a:ext>
              </a:extLst>
            </p:cNvPr>
            <p:cNvSpPr/>
            <p:nvPr/>
          </p:nvSpPr>
          <p:spPr>
            <a:xfrm>
              <a:off x="-50451" y="2843243"/>
              <a:ext cx="7725105"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24894E4-CAB2-4D2F-A28C-C58341FFA93F}"/>
                </a:ext>
              </a:extLst>
            </p:cNvPr>
            <p:cNvSpPr/>
            <p:nvPr/>
          </p:nvSpPr>
          <p:spPr>
            <a:xfrm>
              <a:off x="755650" y="2958558"/>
              <a:ext cx="7632700" cy="276999"/>
            </a:xfrm>
            <a:prstGeom prst="rect">
              <a:avLst/>
            </a:prstGeom>
          </p:spPr>
          <p:txBody>
            <a:bodyPr wrap="square" lIns="0" tIns="0" rIns="0" bIns="0">
              <a:spAutoFit/>
            </a:bodyPr>
            <a:lstStyle/>
            <a:p>
              <a:r>
                <a:rPr lang="en-GB" dirty="0"/>
                <a:t>What material do you think these would have been made from?</a:t>
              </a:r>
            </a:p>
          </p:txBody>
        </p:sp>
      </p:grpSp>
      <p:grpSp>
        <p:nvGrpSpPr>
          <p:cNvPr id="17" name="Group 16">
            <a:extLst>
              <a:ext uri="{FF2B5EF4-FFF2-40B4-BE49-F238E27FC236}">
                <a16:creationId xmlns:a16="http://schemas.microsoft.com/office/drawing/2014/main" id="{F4F095F5-611B-4CE0-9479-2A051B2B8BF0}"/>
              </a:ext>
            </a:extLst>
          </p:cNvPr>
          <p:cNvGrpSpPr/>
          <p:nvPr/>
        </p:nvGrpSpPr>
        <p:grpSpPr>
          <a:xfrm>
            <a:off x="-50451" y="5157894"/>
            <a:ext cx="8438800" cy="500037"/>
            <a:chOff x="-50450" y="2843243"/>
            <a:chExt cx="8438800" cy="500037"/>
          </a:xfrm>
        </p:grpSpPr>
        <p:sp>
          <p:nvSpPr>
            <p:cNvPr id="18" name="Arrow: Pentagon 17">
              <a:extLst>
                <a:ext uri="{FF2B5EF4-FFF2-40B4-BE49-F238E27FC236}">
                  <a16:creationId xmlns:a16="http://schemas.microsoft.com/office/drawing/2014/main" id="{AFEEE91E-44B2-4130-AE44-C09DE82A5F76}"/>
                </a:ext>
              </a:extLst>
            </p:cNvPr>
            <p:cNvSpPr/>
            <p:nvPr/>
          </p:nvSpPr>
          <p:spPr>
            <a:xfrm>
              <a:off x="-50450" y="2843243"/>
              <a:ext cx="7725104"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216C8BAB-B9FA-402B-BAC8-E295F1059154}"/>
                </a:ext>
              </a:extLst>
            </p:cNvPr>
            <p:cNvSpPr/>
            <p:nvPr/>
          </p:nvSpPr>
          <p:spPr>
            <a:xfrm>
              <a:off x="755650" y="2958558"/>
              <a:ext cx="7632700" cy="276999"/>
            </a:xfrm>
            <a:prstGeom prst="rect">
              <a:avLst/>
            </a:prstGeom>
          </p:spPr>
          <p:txBody>
            <a:bodyPr wrap="square" lIns="0" tIns="0" rIns="0" bIns="0">
              <a:spAutoFit/>
            </a:bodyPr>
            <a:lstStyle/>
            <a:p>
              <a:r>
                <a:rPr lang="en-GB" dirty="0"/>
                <a:t>How do you think the patterns on this were made?</a:t>
              </a:r>
            </a:p>
          </p:txBody>
        </p:sp>
      </p:grpSp>
      <p:grpSp>
        <p:nvGrpSpPr>
          <p:cNvPr id="20" name="Group 19">
            <a:extLst>
              <a:ext uri="{FF2B5EF4-FFF2-40B4-BE49-F238E27FC236}">
                <a16:creationId xmlns:a16="http://schemas.microsoft.com/office/drawing/2014/main" id="{0335785A-2DF6-48DF-B85D-2861FE164201}"/>
              </a:ext>
            </a:extLst>
          </p:cNvPr>
          <p:cNvGrpSpPr/>
          <p:nvPr/>
        </p:nvGrpSpPr>
        <p:grpSpPr>
          <a:xfrm>
            <a:off x="-50452" y="5816957"/>
            <a:ext cx="8438801" cy="500037"/>
            <a:chOff x="-50451" y="2843243"/>
            <a:chExt cx="8438801" cy="500037"/>
          </a:xfrm>
        </p:grpSpPr>
        <p:sp>
          <p:nvSpPr>
            <p:cNvPr id="22" name="Arrow: Pentagon 21">
              <a:extLst>
                <a:ext uri="{FF2B5EF4-FFF2-40B4-BE49-F238E27FC236}">
                  <a16:creationId xmlns:a16="http://schemas.microsoft.com/office/drawing/2014/main" id="{EE6EF489-DDA4-43A4-93A7-3C1E9F084B50}"/>
                </a:ext>
              </a:extLst>
            </p:cNvPr>
            <p:cNvSpPr/>
            <p:nvPr/>
          </p:nvSpPr>
          <p:spPr>
            <a:xfrm>
              <a:off x="-50451" y="2843243"/>
              <a:ext cx="7725103" cy="500037"/>
            </a:xfrm>
            <a:prstGeom prst="homePlat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3CE19769-861D-406E-AEE1-2C6A628C1DB6}"/>
                </a:ext>
              </a:extLst>
            </p:cNvPr>
            <p:cNvSpPr/>
            <p:nvPr/>
          </p:nvSpPr>
          <p:spPr>
            <a:xfrm>
              <a:off x="755650" y="2958558"/>
              <a:ext cx="7632700" cy="276999"/>
            </a:xfrm>
            <a:prstGeom prst="rect">
              <a:avLst/>
            </a:prstGeom>
          </p:spPr>
          <p:txBody>
            <a:bodyPr wrap="square" lIns="0" tIns="0" rIns="0" bIns="0">
              <a:spAutoFit/>
            </a:bodyPr>
            <a:lstStyle/>
            <a:p>
              <a:r>
                <a:rPr lang="en-GB" dirty="0"/>
                <a:t>What do you think it was used for?</a:t>
              </a:r>
            </a:p>
          </p:txBody>
        </p:sp>
      </p:grpSp>
      <p:pic>
        <p:nvPicPr>
          <p:cNvPr id="3" name="Picture 2">
            <a:extLst>
              <a:ext uri="{FF2B5EF4-FFF2-40B4-BE49-F238E27FC236}">
                <a16:creationId xmlns:a16="http://schemas.microsoft.com/office/drawing/2014/main" id="{BE7ACEED-97F1-489B-8C62-67B8FCBE70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8111" y="688142"/>
            <a:ext cx="5847777" cy="3543940"/>
          </a:xfrm>
          <a:prstGeom prst="rect">
            <a:avLst/>
          </a:prstGeom>
        </p:spPr>
      </p:pic>
    </p:spTree>
    <p:extLst>
      <p:ext uri="{BB962C8B-B14F-4D97-AF65-F5344CB8AC3E}">
        <p14:creationId xmlns:p14="http://schemas.microsoft.com/office/powerpoint/2010/main" val="826825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Clay Beaker</a:t>
            </a:r>
          </a:p>
        </p:txBody>
      </p:sp>
      <p:sp>
        <p:nvSpPr>
          <p:cNvPr id="5" name="Rectangle 4"/>
          <p:cNvSpPr/>
          <p:nvPr/>
        </p:nvSpPr>
        <p:spPr>
          <a:xfrm>
            <a:off x="755650" y="1592551"/>
            <a:ext cx="7632700" cy="553998"/>
          </a:xfrm>
          <a:prstGeom prst="rect">
            <a:avLst/>
          </a:prstGeom>
        </p:spPr>
        <p:txBody>
          <a:bodyPr wrap="square" lIns="0" tIns="0" rIns="0" bIns="0">
            <a:spAutoFit/>
          </a:bodyPr>
          <a:lstStyle/>
          <a:p>
            <a:r>
              <a:rPr lang="en-GB" dirty="0"/>
              <a:t>This is an example of pottery made by the Bell Beaker people who are seen as an important link between the Stone Age and the Bronze Age. </a:t>
            </a:r>
          </a:p>
        </p:txBody>
      </p:sp>
      <p:sp>
        <p:nvSpPr>
          <p:cNvPr id="8" name="Rectangle 7">
            <a:extLst>
              <a:ext uri="{FF2B5EF4-FFF2-40B4-BE49-F238E27FC236}">
                <a16:creationId xmlns:a16="http://schemas.microsoft.com/office/drawing/2014/main" id="{E59C3FB8-C21C-4696-BFE2-943AED3EDC72}"/>
              </a:ext>
            </a:extLst>
          </p:cNvPr>
          <p:cNvSpPr/>
          <p:nvPr/>
        </p:nvSpPr>
        <p:spPr>
          <a:xfrm>
            <a:off x="755650" y="2554842"/>
            <a:ext cx="7626394" cy="553998"/>
          </a:xfrm>
          <a:prstGeom prst="rect">
            <a:avLst/>
          </a:prstGeom>
        </p:spPr>
        <p:txBody>
          <a:bodyPr wrap="square" lIns="0" tIns="0" rIns="0" bIns="0">
            <a:spAutoFit/>
          </a:bodyPr>
          <a:lstStyle/>
          <a:p>
            <a:r>
              <a:rPr lang="en-GB" dirty="0"/>
              <a:t>Some people believe it was the Bell Beaker people who brought bronze to Britain.</a:t>
            </a:r>
          </a:p>
        </p:txBody>
      </p:sp>
      <p:sp>
        <p:nvSpPr>
          <p:cNvPr id="13" name="Rectangle 12">
            <a:extLst>
              <a:ext uri="{FF2B5EF4-FFF2-40B4-BE49-F238E27FC236}">
                <a16:creationId xmlns:a16="http://schemas.microsoft.com/office/drawing/2014/main" id="{6E604276-30C2-4774-947B-7BE06085F327}"/>
              </a:ext>
            </a:extLst>
          </p:cNvPr>
          <p:cNvSpPr/>
          <p:nvPr/>
        </p:nvSpPr>
        <p:spPr>
          <a:xfrm>
            <a:off x="755650" y="3346391"/>
            <a:ext cx="7725088" cy="276999"/>
          </a:xfrm>
          <a:prstGeom prst="rect">
            <a:avLst/>
          </a:prstGeom>
        </p:spPr>
        <p:txBody>
          <a:bodyPr wrap="square" lIns="0" tIns="0" rIns="0" bIns="0">
            <a:spAutoFit/>
          </a:bodyPr>
          <a:lstStyle/>
          <a:p>
            <a:r>
              <a:rPr lang="en-GB" dirty="0"/>
              <a:t>The pots would have been used for cooking, drinking or storing food. </a:t>
            </a:r>
          </a:p>
        </p:txBody>
      </p:sp>
      <p:sp>
        <p:nvSpPr>
          <p:cNvPr id="6" name="Rectangle 5">
            <a:extLst>
              <a:ext uri="{FF2B5EF4-FFF2-40B4-BE49-F238E27FC236}">
                <a16:creationId xmlns:a16="http://schemas.microsoft.com/office/drawing/2014/main" id="{31DFE2DE-006A-478E-8B10-9F7DBB56F47F}"/>
              </a:ext>
            </a:extLst>
          </p:cNvPr>
          <p:cNvSpPr/>
          <p:nvPr/>
        </p:nvSpPr>
        <p:spPr>
          <a:xfrm>
            <a:off x="755650" y="3860941"/>
            <a:ext cx="7725088" cy="553998"/>
          </a:xfrm>
          <a:prstGeom prst="rect">
            <a:avLst/>
          </a:prstGeom>
        </p:spPr>
        <p:txBody>
          <a:bodyPr wrap="square" lIns="0" tIns="0" rIns="0" bIns="0">
            <a:spAutoFit/>
          </a:bodyPr>
          <a:lstStyle/>
          <a:p>
            <a:r>
              <a:rPr lang="en-GB" dirty="0"/>
              <a:t>The marks in the clay would have been made using either wooden combs or rope and the more complicated the pattern, the wealthier the owner was.</a:t>
            </a:r>
          </a:p>
        </p:txBody>
      </p:sp>
    </p:spTree>
    <p:extLst>
      <p:ext uri="{BB962C8B-B14F-4D97-AF65-F5344CB8AC3E}">
        <p14:creationId xmlns:p14="http://schemas.microsoft.com/office/powerpoint/2010/main" val="1431109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The Amesbury Archer</a:t>
            </a:r>
          </a:p>
        </p:txBody>
      </p:sp>
      <p:sp>
        <p:nvSpPr>
          <p:cNvPr id="5" name="Rectangle 4"/>
          <p:cNvSpPr/>
          <p:nvPr/>
        </p:nvSpPr>
        <p:spPr>
          <a:xfrm>
            <a:off x="793487" y="1561020"/>
            <a:ext cx="4289315" cy="3046988"/>
          </a:xfrm>
          <a:prstGeom prst="rect">
            <a:avLst/>
          </a:prstGeom>
        </p:spPr>
        <p:txBody>
          <a:bodyPr wrap="square" lIns="0" tIns="0" rIns="0" bIns="0">
            <a:spAutoFit/>
          </a:bodyPr>
          <a:lstStyle/>
          <a:p>
            <a:r>
              <a:rPr lang="en-GB" dirty="0"/>
              <a:t>Many artefacts from the Bronze Age are examples of grave goods, which means that they were buried with people when they died. The grave of the Amesbury Archer was found near Stonehenge and is believed to be about 4000 years old. He was buried with many objects, including knives, tools, pottery and hair ornaments, along with archery </a:t>
            </a:r>
            <a:r>
              <a:rPr lang="en-GB"/>
              <a:t>and metal-working </a:t>
            </a:r>
            <a:r>
              <a:rPr lang="en-GB" dirty="0"/>
              <a:t>equipment. The metal objects buried with him are the oldest ever found in Britain. </a:t>
            </a:r>
          </a:p>
        </p:txBody>
      </p:sp>
      <p:grpSp>
        <p:nvGrpSpPr>
          <p:cNvPr id="2" name="Group 1">
            <a:extLst>
              <a:ext uri="{FF2B5EF4-FFF2-40B4-BE49-F238E27FC236}">
                <a16:creationId xmlns:a16="http://schemas.microsoft.com/office/drawing/2014/main" id="{3D8AE8DA-9188-4136-9DB6-66EF7F1B7C29}"/>
              </a:ext>
            </a:extLst>
          </p:cNvPr>
          <p:cNvGrpSpPr/>
          <p:nvPr/>
        </p:nvGrpSpPr>
        <p:grpSpPr>
          <a:xfrm>
            <a:off x="737279" y="5000824"/>
            <a:ext cx="7669442" cy="1116197"/>
            <a:chOff x="5550556" y="3953993"/>
            <a:chExt cx="2863018" cy="1116197"/>
          </a:xfrm>
        </p:grpSpPr>
        <p:sp>
          <p:nvSpPr>
            <p:cNvPr id="9" name="Rectangle 8">
              <a:extLst>
                <a:ext uri="{FF2B5EF4-FFF2-40B4-BE49-F238E27FC236}">
                  <a16:creationId xmlns:a16="http://schemas.microsoft.com/office/drawing/2014/main" id="{11B9DCDE-3E79-4301-AA0E-CFE363D69031}"/>
                </a:ext>
              </a:extLst>
            </p:cNvPr>
            <p:cNvSpPr/>
            <p:nvPr/>
          </p:nvSpPr>
          <p:spPr>
            <a:xfrm>
              <a:off x="5550556" y="3953993"/>
              <a:ext cx="2863018" cy="1116197"/>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6C89FF7-81C1-4D27-B45F-89E351D0593E}"/>
                </a:ext>
              </a:extLst>
            </p:cNvPr>
            <p:cNvSpPr/>
            <p:nvPr/>
          </p:nvSpPr>
          <p:spPr>
            <a:xfrm>
              <a:off x="5607055" y="4076027"/>
              <a:ext cx="2676118" cy="830997"/>
            </a:xfrm>
            <a:prstGeom prst="rect">
              <a:avLst/>
            </a:prstGeom>
          </p:spPr>
          <p:txBody>
            <a:bodyPr wrap="square" lIns="0" tIns="0" rIns="0" bIns="0">
              <a:spAutoFit/>
            </a:bodyPr>
            <a:lstStyle/>
            <a:p>
              <a:r>
                <a:rPr lang="en-GB" b="1" dirty="0">
                  <a:solidFill>
                    <a:schemeClr val="accent2"/>
                  </a:solidFill>
                </a:rPr>
                <a:t>Talk to Your Partner...</a:t>
              </a:r>
            </a:p>
            <a:p>
              <a:endParaRPr lang="en-GB" dirty="0"/>
            </a:p>
            <a:p>
              <a:r>
                <a:rPr lang="en-GB" dirty="0"/>
                <a:t>Why do you think the Amesbury Archer was such an important find?</a:t>
              </a:r>
            </a:p>
          </p:txBody>
        </p:sp>
      </p:grpSp>
      <p:pic>
        <p:nvPicPr>
          <p:cNvPr id="4" name="Picture 3">
            <a:extLst>
              <a:ext uri="{FF2B5EF4-FFF2-40B4-BE49-F238E27FC236}">
                <a16:creationId xmlns:a16="http://schemas.microsoft.com/office/drawing/2014/main" id="{CA25DD5F-220D-47A2-9239-D182DE60CEE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86355" y="1865555"/>
            <a:ext cx="3220366" cy="2415275"/>
          </a:xfrm>
          <a:prstGeom prst="rect">
            <a:avLst/>
          </a:prstGeom>
          <a:ln w="28575">
            <a:solidFill>
              <a:schemeClr val="accent2"/>
            </a:solidFill>
          </a:ln>
        </p:spPr>
      </p:pic>
    </p:spTree>
    <p:extLst>
      <p:ext uri="{BB962C8B-B14F-4D97-AF65-F5344CB8AC3E}">
        <p14:creationId xmlns:p14="http://schemas.microsoft.com/office/powerpoint/2010/main" val="38781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70790"/>
            <a:ext cx="9144000" cy="994306"/>
          </a:xfrm>
          <a:prstGeom prst="roundRect">
            <a:avLst>
              <a:gd name="adj" fmla="val 0"/>
            </a:avLst>
          </a:prstGeom>
          <a:solidFill>
            <a:schemeClr val="accent2"/>
          </a:solidFill>
        </p:spPr>
        <p:txBody>
          <a:bodyPr/>
          <a:lstStyle/>
          <a:p>
            <a:r>
              <a:rPr lang="en-GB" sz="3600" dirty="0">
                <a:solidFill>
                  <a:schemeClr val="bg1"/>
                </a:solidFill>
                <a:latin typeface="+mn-lt"/>
              </a:rPr>
              <a:t>Who Was the Amesbury Archer?</a:t>
            </a:r>
          </a:p>
        </p:txBody>
      </p:sp>
      <p:sp>
        <p:nvSpPr>
          <p:cNvPr id="5" name="Rectangle 4"/>
          <p:cNvSpPr/>
          <p:nvPr/>
        </p:nvSpPr>
        <p:spPr>
          <a:xfrm>
            <a:off x="755650" y="1592551"/>
            <a:ext cx="7632700" cy="1661993"/>
          </a:xfrm>
          <a:prstGeom prst="rect">
            <a:avLst/>
          </a:prstGeom>
        </p:spPr>
        <p:txBody>
          <a:bodyPr wrap="square" lIns="0" tIns="0" rIns="0" bIns="0">
            <a:spAutoFit/>
          </a:bodyPr>
          <a:lstStyle/>
          <a:p>
            <a:r>
              <a:rPr lang="en-GB" dirty="0"/>
              <a:t>From studying his remains, archaeologists know that the Amesbury Archer was around 35-45 years old and had injured his knee, which meant he would have walked with a limp. By analysing his teeth, we know that he wasn’t from Britain but probably came from an area of Europe near the Alps, a mountain range which borders modern day countries such as Italy, France, Germany, Austria and Switzerland. </a:t>
            </a:r>
          </a:p>
        </p:txBody>
      </p:sp>
      <p:grpSp>
        <p:nvGrpSpPr>
          <p:cNvPr id="3" name="Group 2">
            <a:extLst>
              <a:ext uri="{FF2B5EF4-FFF2-40B4-BE49-F238E27FC236}">
                <a16:creationId xmlns:a16="http://schemas.microsoft.com/office/drawing/2014/main" id="{C66988D3-2F69-42C9-B377-5468E8152765}"/>
              </a:ext>
            </a:extLst>
          </p:cNvPr>
          <p:cNvGrpSpPr/>
          <p:nvPr/>
        </p:nvGrpSpPr>
        <p:grpSpPr>
          <a:xfrm>
            <a:off x="681069" y="3609764"/>
            <a:ext cx="7769247" cy="1365834"/>
            <a:chOff x="681070" y="3638682"/>
            <a:chExt cx="2863018" cy="2440502"/>
          </a:xfrm>
        </p:grpSpPr>
        <p:sp>
          <p:nvSpPr>
            <p:cNvPr id="2" name="Rectangle 1">
              <a:extLst>
                <a:ext uri="{FF2B5EF4-FFF2-40B4-BE49-F238E27FC236}">
                  <a16:creationId xmlns:a16="http://schemas.microsoft.com/office/drawing/2014/main" id="{C373ED8D-0A7E-41CB-B176-A5928C86A1CC}"/>
                </a:ext>
              </a:extLst>
            </p:cNvPr>
            <p:cNvSpPr/>
            <p:nvPr/>
          </p:nvSpPr>
          <p:spPr>
            <a:xfrm>
              <a:off x="681070" y="3638682"/>
              <a:ext cx="2863018" cy="2440502"/>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6C89FF7-81C1-4D27-B45F-89E351D0593E}"/>
                </a:ext>
              </a:extLst>
            </p:cNvPr>
            <p:cNvSpPr/>
            <p:nvPr/>
          </p:nvSpPr>
          <p:spPr>
            <a:xfrm>
              <a:off x="745326" y="3829389"/>
              <a:ext cx="2775927" cy="1979791"/>
            </a:xfrm>
            <a:prstGeom prst="rect">
              <a:avLst/>
            </a:prstGeom>
          </p:spPr>
          <p:txBody>
            <a:bodyPr wrap="square" lIns="0" tIns="0" rIns="0" bIns="0">
              <a:spAutoFit/>
            </a:bodyPr>
            <a:lstStyle/>
            <a:p>
              <a:r>
                <a:rPr lang="en-GB" b="1" dirty="0">
                  <a:solidFill>
                    <a:schemeClr val="accent2"/>
                  </a:solidFill>
                </a:rPr>
                <a:t>Did You Know…?</a:t>
              </a:r>
            </a:p>
            <a:p>
              <a:r>
                <a:rPr lang="en-GB" dirty="0"/>
                <a:t>Archaeologists can tell lots from examining people’s teeth, including how old they were when they died, where they were from and what their diet was like.</a:t>
              </a:r>
            </a:p>
          </p:txBody>
        </p:sp>
      </p:grpSp>
    </p:spTree>
    <p:extLst>
      <p:ext uri="{BB962C8B-B14F-4D97-AF65-F5344CB8AC3E}">
        <p14:creationId xmlns:p14="http://schemas.microsoft.com/office/powerpoint/2010/main" val="65528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925C04AE-45C5-43B9-950F-8A386D483EC5}"/>
              </a:ext>
            </a:extLst>
          </p:cNvPr>
          <p:cNvSpPr/>
          <p:nvPr/>
        </p:nvSpPr>
        <p:spPr>
          <a:xfrm>
            <a:off x="0" y="5858466"/>
            <a:ext cx="1488265" cy="999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185</TotalTime>
  <Words>1017</Words>
  <Application>Microsoft Office PowerPoint</Application>
  <PresentationFormat>On-screen Show (4:3)</PresentationFormat>
  <Paragraphs>62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Twinkl</vt:lpstr>
      <vt:lpstr>Roboto</vt:lpstr>
      <vt:lpstr>Calibri</vt:lpstr>
      <vt:lpstr>Office Theme</vt:lpstr>
      <vt:lpstr>PowerPoint Presentation</vt:lpstr>
      <vt:lpstr>When Was the Bronze Age? </vt:lpstr>
      <vt:lpstr>PowerPoint Presentation</vt:lpstr>
      <vt:lpstr>The Mold Cape</vt:lpstr>
      <vt:lpstr>PowerPoint Presentation</vt:lpstr>
      <vt:lpstr>Bronze Age Flat Axe</vt:lpstr>
      <vt:lpstr>PowerPoint Presentation</vt:lpstr>
      <vt:lpstr>Bronze Age Socketed Axe</vt:lpstr>
      <vt:lpstr>PowerPoint Presentation</vt:lpstr>
      <vt:lpstr>Bronze Age Torc</vt:lpstr>
      <vt:lpstr>PowerPoint Presentation</vt:lpstr>
      <vt:lpstr>Clay Beaker</vt:lpstr>
      <vt:lpstr>The Amesbury Archer</vt:lpstr>
      <vt:lpstr>Who Was the Amesbury Archer?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Nightingale Class</cp:lastModifiedBy>
  <cp:revision>14</cp:revision>
  <dcterms:created xsi:type="dcterms:W3CDTF">2020-04-13T12:09:49Z</dcterms:created>
  <dcterms:modified xsi:type="dcterms:W3CDTF">2021-11-28T15:27:32Z</dcterms:modified>
</cp:coreProperties>
</file>